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350" r:id="rId2"/>
    <p:sldId id="353" r:id="rId3"/>
    <p:sldId id="351" r:id="rId4"/>
    <p:sldId id="324" r:id="rId5"/>
    <p:sldId id="329" r:id="rId6"/>
    <p:sldId id="281" r:id="rId7"/>
    <p:sldId id="340" r:id="rId8"/>
    <p:sldId id="341" r:id="rId9"/>
    <p:sldId id="343" r:id="rId10"/>
    <p:sldId id="339" r:id="rId11"/>
    <p:sldId id="344" r:id="rId12"/>
    <p:sldId id="334" r:id="rId13"/>
    <p:sldId id="363" r:id="rId14"/>
    <p:sldId id="358" r:id="rId15"/>
    <p:sldId id="359" r:id="rId16"/>
    <p:sldId id="360" r:id="rId17"/>
    <p:sldId id="361" r:id="rId18"/>
    <p:sldId id="362" r:id="rId19"/>
    <p:sldId id="364" r:id="rId20"/>
    <p:sldId id="349" r:id="rId21"/>
    <p:sldId id="348" r:id="rId22"/>
  </p:sldIdLst>
  <p:sldSz cx="9144000" cy="6858000" type="screen4x3"/>
  <p:notesSz cx="7315200" cy="9601200"/>
  <p:embeddedFontLs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6633"/>
    <a:srgbClr val="666633"/>
    <a:srgbClr val="336600"/>
    <a:srgbClr val="614020"/>
    <a:srgbClr val="523E30"/>
    <a:srgbClr val="B2B2B2"/>
    <a:srgbClr val="DDDDDD"/>
    <a:srgbClr val="B389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3725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b="0"/>
            </a:lvl1pPr>
          </a:lstStyle>
          <a:p>
            <a:r>
              <a:rPr lang="en-US"/>
              <a:t>Dirk Heuer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81475" y="0"/>
            <a:ext cx="3133725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33725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/>
            </a:lvl1pPr>
          </a:lstStyle>
          <a:p>
            <a:r>
              <a:rPr lang="en-US"/>
              <a:t>Transmission Measuring Set TMS A41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81475" y="9109075"/>
            <a:ext cx="3133725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/>
            </a:lvl1pPr>
          </a:lstStyle>
          <a:p>
            <a:fld id="{CE739BD7-99B7-4564-ADE7-1C7720837E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3725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b="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20788" y="701675"/>
            <a:ext cx="4875212" cy="3656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200" y="4592638"/>
            <a:ext cx="5384800" cy="4283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4181475" y="0"/>
            <a:ext cx="3133725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/>
            </a:lvl1pPr>
          </a:lstStyle>
          <a:p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33725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81475" y="9109075"/>
            <a:ext cx="3133725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/>
            </a:lvl1pPr>
          </a:lstStyle>
          <a:p>
            <a:fld id="{58794868-9C80-423C-934B-1ABFE74CEF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119063"/>
            <a:ext cx="9142413" cy="6738937"/>
            <a:chOff x="0" y="74"/>
            <a:chExt cx="5759" cy="4245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13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14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16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18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19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20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21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pSp>
          <p:nvGrpSpPr>
            <p:cNvPr id="17422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17423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424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425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426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427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428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429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430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17431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pSp>
          <p:nvGrpSpPr>
            <p:cNvPr id="17432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7433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/>
                <a:ahLst/>
                <a:cxnLst>
                  <a:cxn ang="0">
                    <a:pos x="290" y="1016"/>
                  </a:cxn>
                  <a:cxn ang="0">
                    <a:pos x="316" y="974"/>
                  </a:cxn>
                  <a:cxn ang="0">
                    <a:pos x="354" y="920"/>
                  </a:cxn>
                  <a:cxn ang="0">
                    <a:pos x="384" y="884"/>
                  </a:cxn>
                  <a:cxn ang="0">
                    <a:pos x="381" y="832"/>
                  </a:cxn>
                  <a:cxn ang="0">
                    <a:pos x="370" y="794"/>
                  </a:cxn>
                  <a:cxn ang="0">
                    <a:pos x="361" y="760"/>
                  </a:cxn>
                  <a:cxn ang="0">
                    <a:pos x="361" y="734"/>
                  </a:cxn>
                  <a:cxn ang="0">
                    <a:pos x="359" y="707"/>
                  </a:cxn>
                  <a:cxn ang="0">
                    <a:pos x="373" y="691"/>
                  </a:cxn>
                  <a:cxn ang="0">
                    <a:pos x="391" y="686"/>
                  </a:cxn>
                  <a:cxn ang="0">
                    <a:pos x="395" y="680"/>
                  </a:cxn>
                  <a:cxn ang="0">
                    <a:pos x="390" y="671"/>
                  </a:cxn>
                  <a:cxn ang="0">
                    <a:pos x="386" y="660"/>
                  </a:cxn>
                  <a:cxn ang="0">
                    <a:pos x="437" y="635"/>
                  </a:cxn>
                  <a:cxn ang="0">
                    <a:pos x="442" y="619"/>
                  </a:cxn>
                  <a:cxn ang="0">
                    <a:pos x="438" y="604"/>
                  </a:cxn>
                  <a:cxn ang="0">
                    <a:pos x="400" y="543"/>
                  </a:cxn>
                  <a:cxn ang="0">
                    <a:pos x="384" y="474"/>
                  </a:cxn>
                  <a:cxn ang="0">
                    <a:pos x="354" y="455"/>
                  </a:cxn>
                  <a:cxn ang="0">
                    <a:pos x="326" y="433"/>
                  </a:cxn>
                  <a:cxn ang="0">
                    <a:pos x="312" y="411"/>
                  </a:cxn>
                  <a:cxn ang="0">
                    <a:pos x="307" y="391"/>
                  </a:cxn>
                  <a:cxn ang="0">
                    <a:pos x="290" y="339"/>
                  </a:cxn>
                  <a:cxn ang="0">
                    <a:pos x="308" y="289"/>
                  </a:cxn>
                  <a:cxn ang="0">
                    <a:pos x="298" y="278"/>
                  </a:cxn>
                  <a:cxn ang="0">
                    <a:pos x="280" y="307"/>
                  </a:cxn>
                  <a:cxn ang="0">
                    <a:pos x="269" y="283"/>
                  </a:cxn>
                  <a:cxn ang="0">
                    <a:pos x="272" y="224"/>
                  </a:cxn>
                  <a:cxn ang="0">
                    <a:pos x="280" y="177"/>
                  </a:cxn>
                  <a:cxn ang="0">
                    <a:pos x="280" y="146"/>
                  </a:cxn>
                  <a:cxn ang="0">
                    <a:pos x="281" y="123"/>
                  </a:cxn>
                  <a:cxn ang="0">
                    <a:pos x="290" y="104"/>
                  </a:cxn>
                  <a:cxn ang="0">
                    <a:pos x="296" y="97"/>
                  </a:cxn>
                  <a:cxn ang="0">
                    <a:pos x="298" y="94"/>
                  </a:cxn>
                  <a:cxn ang="0">
                    <a:pos x="301" y="92"/>
                  </a:cxn>
                  <a:cxn ang="0">
                    <a:pos x="307" y="83"/>
                  </a:cxn>
                  <a:cxn ang="0">
                    <a:pos x="317" y="79"/>
                  </a:cxn>
                  <a:cxn ang="0">
                    <a:pos x="328" y="77"/>
                  </a:cxn>
                  <a:cxn ang="0">
                    <a:pos x="337" y="74"/>
                  </a:cxn>
                  <a:cxn ang="0">
                    <a:pos x="345" y="67"/>
                  </a:cxn>
                  <a:cxn ang="0">
                    <a:pos x="337" y="50"/>
                  </a:cxn>
                  <a:cxn ang="0">
                    <a:pos x="337" y="47"/>
                  </a:cxn>
                  <a:cxn ang="0">
                    <a:pos x="337" y="43"/>
                  </a:cxn>
                  <a:cxn ang="0">
                    <a:pos x="337" y="41"/>
                  </a:cxn>
                  <a:cxn ang="0">
                    <a:pos x="334" y="38"/>
                  </a:cxn>
                  <a:cxn ang="0">
                    <a:pos x="321" y="21"/>
                  </a:cxn>
                  <a:cxn ang="0">
                    <a:pos x="316" y="0"/>
                  </a:cxn>
                  <a:cxn ang="0">
                    <a:pos x="188" y="94"/>
                  </a:cxn>
                  <a:cxn ang="0">
                    <a:pos x="88" y="218"/>
                  </a:cxn>
                  <a:cxn ang="0">
                    <a:pos x="21" y="366"/>
                  </a:cxn>
                  <a:cxn ang="0">
                    <a:pos x="0" y="530"/>
                  </a:cxn>
                  <a:cxn ang="0">
                    <a:pos x="20" y="680"/>
                  </a:cxn>
                  <a:cxn ang="0">
                    <a:pos x="74" y="819"/>
                  </a:cxn>
                  <a:cxn ang="0">
                    <a:pos x="160" y="938"/>
                  </a:cxn>
                  <a:cxn ang="0">
                    <a:pos x="272" y="1032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434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/>
                <a:ahLst/>
                <a:cxnLst>
                  <a:cxn ang="0">
                    <a:pos x="796" y="688"/>
                  </a:cxn>
                  <a:cxn ang="0">
                    <a:pos x="756" y="641"/>
                  </a:cxn>
                  <a:cxn ang="0">
                    <a:pos x="812" y="615"/>
                  </a:cxn>
                  <a:cxn ang="0">
                    <a:pos x="814" y="502"/>
                  </a:cxn>
                  <a:cxn ang="0">
                    <a:pos x="705" y="247"/>
                  </a:cxn>
                  <a:cxn ang="0">
                    <a:pos x="651" y="262"/>
                  </a:cxn>
                  <a:cxn ang="0">
                    <a:pos x="574" y="289"/>
                  </a:cxn>
                  <a:cxn ang="0">
                    <a:pos x="536" y="258"/>
                  </a:cxn>
                  <a:cxn ang="0">
                    <a:pos x="563" y="170"/>
                  </a:cxn>
                  <a:cxn ang="0">
                    <a:pos x="532" y="81"/>
                  </a:cxn>
                  <a:cxn ang="0">
                    <a:pos x="455" y="56"/>
                  </a:cxn>
                  <a:cxn ang="0">
                    <a:pos x="484" y="150"/>
                  </a:cxn>
                  <a:cxn ang="0">
                    <a:pos x="465" y="190"/>
                  </a:cxn>
                  <a:cxn ang="0">
                    <a:pos x="442" y="200"/>
                  </a:cxn>
                  <a:cxn ang="0">
                    <a:pos x="419" y="164"/>
                  </a:cxn>
                  <a:cxn ang="0">
                    <a:pos x="381" y="108"/>
                  </a:cxn>
                  <a:cxn ang="0">
                    <a:pos x="406" y="108"/>
                  </a:cxn>
                  <a:cxn ang="0">
                    <a:pos x="424" y="72"/>
                  </a:cxn>
                  <a:cxn ang="0">
                    <a:pos x="325" y="0"/>
                  </a:cxn>
                  <a:cxn ang="0">
                    <a:pos x="281" y="27"/>
                  </a:cxn>
                  <a:cxn ang="0">
                    <a:pos x="240" y="72"/>
                  </a:cxn>
                  <a:cxn ang="0">
                    <a:pos x="209" y="114"/>
                  </a:cxn>
                  <a:cxn ang="0">
                    <a:pos x="209" y="150"/>
                  </a:cxn>
                  <a:cxn ang="0">
                    <a:pos x="240" y="164"/>
                  </a:cxn>
                  <a:cxn ang="0">
                    <a:pos x="209" y="222"/>
                  </a:cxn>
                  <a:cxn ang="0">
                    <a:pos x="213" y="242"/>
                  </a:cxn>
                  <a:cxn ang="0">
                    <a:pos x="267" y="222"/>
                  </a:cxn>
                  <a:cxn ang="0">
                    <a:pos x="303" y="170"/>
                  </a:cxn>
                  <a:cxn ang="0">
                    <a:pos x="354" y="231"/>
                  </a:cxn>
                  <a:cxn ang="0">
                    <a:pos x="372" y="291"/>
                  </a:cxn>
                  <a:cxn ang="0">
                    <a:pos x="348" y="294"/>
                  </a:cxn>
                  <a:cxn ang="0">
                    <a:pos x="298" y="309"/>
                  </a:cxn>
                  <a:cxn ang="0">
                    <a:pos x="323" y="330"/>
                  </a:cxn>
                  <a:cxn ang="0">
                    <a:pos x="260" y="339"/>
                  </a:cxn>
                  <a:cxn ang="0">
                    <a:pos x="189" y="411"/>
                  </a:cxn>
                  <a:cxn ang="0">
                    <a:pos x="184" y="469"/>
                  </a:cxn>
                  <a:cxn ang="0">
                    <a:pos x="148" y="435"/>
                  </a:cxn>
                  <a:cxn ang="0">
                    <a:pos x="83" y="402"/>
                  </a:cxn>
                  <a:cxn ang="0">
                    <a:pos x="0" y="455"/>
                  </a:cxn>
                  <a:cxn ang="0">
                    <a:pos x="54" y="496"/>
                  </a:cxn>
                  <a:cxn ang="0">
                    <a:pos x="74" y="485"/>
                  </a:cxn>
                  <a:cxn ang="0">
                    <a:pos x="54" y="608"/>
                  </a:cxn>
                  <a:cxn ang="0">
                    <a:pos x="132" y="641"/>
                  </a:cxn>
                  <a:cxn ang="0">
                    <a:pos x="195" y="661"/>
                  </a:cxn>
                  <a:cxn ang="0">
                    <a:pos x="249" y="744"/>
                  </a:cxn>
                  <a:cxn ang="0">
                    <a:pos x="334" y="886"/>
                  </a:cxn>
                  <a:cxn ang="0">
                    <a:pos x="391" y="1007"/>
                  </a:cxn>
                  <a:cxn ang="0">
                    <a:pos x="292" y="1052"/>
                  </a:cxn>
                  <a:cxn ang="0">
                    <a:pos x="182" y="1105"/>
                  </a:cxn>
                  <a:cxn ang="0">
                    <a:pos x="68" y="1180"/>
                  </a:cxn>
                  <a:cxn ang="0">
                    <a:pos x="200" y="1202"/>
                  </a:cxn>
                  <a:cxn ang="0">
                    <a:pos x="417" y="1168"/>
                  </a:cxn>
                  <a:cxn ang="0">
                    <a:pos x="613" y="1052"/>
                  </a:cxn>
                  <a:cxn ang="0">
                    <a:pos x="610" y="929"/>
                  </a:cxn>
                  <a:cxn ang="0">
                    <a:pos x="543" y="888"/>
                  </a:cxn>
                  <a:cxn ang="0">
                    <a:pos x="567" y="791"/>
                  </a:cxn>
                  <a:cxn ang="0">
                    <a:pos x="655" y="738"/>
                  </a:cxn>
                  <a:cxn ang="0">
                    <a:pos x="725" y="713"/>
                  </a:cxn>
                  <a:cxn ang="0">
                    <a:pos x="792" y="729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435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/>
                <a:ahLst/>
                <a:cxnLst>
                  <a:cxn ang="0">
                    <a:pos x="42" y="65"/>
                  </a:cxn>
                  <a:cxn ang="0">
                    <a:pos x="58" y="72"/>
                  </a:cxn>
                  <a:cxn ang="0">
                    <a:pos x="62" y="72"/>
                  </a:cxn>
                  <a:cxn ang="0">
                    <a:pos x="62" y="67"/>
                  </a:cxn>
                  <a:cxn ang="0">
                    <a:pos x="58" y="65"/>
                  </a:cxn>
                  <a:cxn ang="0">
                    <a:pos x="58" y="62"/>
                  </a:cxn>
                  <a:cxn ang="0">
                    <a:pos x="44" y="56"/>
                  </a:cxn>
                  <a:cxn ang="0">
                    <a:pos x="37" y="45"/>
                  </a:cxn>
                  <a:cxn ang="0">
                    <a:pos x="31" y="34"/>
                  </a:cxn>
                  <a:cxn ang="0">
                    <a:pos x="26" y="20"/>
                  </a:cxn>
                  <a:cxn ang="0">
                    <a:pos x="9" y="0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9" y="31"/>
                  </a:cxn>
                  <a:cxn ang="0">
                    <a:pos x="20" y="45"/>
                  </a:cxn>
                  <a:cxn ang="0">
                    <a:pos x="31" y="56"/>
                  </a:cxn>
                  <a:cxn ang="0">
                    <a:pos x="42" y="6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1743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37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438" name="Rectangle 3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20 Mar 2002</a:t>
            </a:r>
          </a:p>
        </p:txBody>
      </p:sp>
      <p:sp>
        <p:nvSpPr>
          <p:cNvPr id="17439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H Heuer Instruments Pty Ltd</a:t>
            </a:r>
          </a:p>
        </p:txBody>
      </p:sp>
      <p:sp>
        <p:nvSpPr>
          <p:cNvPr id="17440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rgbClr val="FFFFFF"/>
                </a:solidFill>
              </a:defRPr>
            </a:lvl1pPr>
          </a:lstStyle>
          <a:p>
            <a:fld id="{CF719244-6A52-43A9-A63F-32B1CD7CC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6096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76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4076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685800" y="762000"/>
            <a:ext cx="8458200" cy="762000"/>
          </a:xfrm>
          <a:prstGeom prst="rect">
            <a:avLst/>
          </a:prstGeom>
          <a:solidFill>
            <a:schemeClr val="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640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0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9" name="Oval 65"/>
          <p:cNvSpPr>
            <a:spLocks noChangeAspect="1" noChangeArrowheads="1"/>
          </p:cNvSpPr>
          <p:nvPr/>
        </p:nvSpPr>
        <p:spPr bwMode="auto">
          <a:xfrm>
            <a:off x="685800" y="112713"/>
            <a:ext cx="39688" cy="39687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6451" name="Oval 67"/>
          <p:cNvSpPr>
            <a:spLocks noChangeAspect="1" noChangeArrowheads="1"/>
          </p:cNvSpPr>
          <p:nvPr/>
        </p:nvSpPr>
        <p:spPr bwMode="auto">
          <a:xfrm>
            <a:off x="685800" y="341313"/>
            <a:ext cx="39688" cy="39687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6452" name="Oval 68"/>
          <p:cNvSpPr>
            <a:spLocks noChangeAspect="1" noChangeArrowheads="1"/>
          </p:cNvSpPr>
          <p:nvPr/>
        </p:nvSpPr>
        <p:spPr bwMode="auto">
          <a:xfrm>
            <a:off x="685800" y="569913"/>
            <a:ext cx="39688" cy="39687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16454" name="Picture 70" descr="C:\Ntws4 copy\My Documents\TMSA41 Presentation\hhi_darkblu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6248400"/>
            <a:ext cx="1985963" cy="4572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image004.png@01CF7347.40C8AFC0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40.png@01CF7347.40C8AFC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cid:image041.png@01CF7347.40C8AFC0" TargetMode="External"/><Relationship Id="rId7" Type="http://schemas.openxmlformats.org/officeDocument/2006/relationships/image" Target="cid:image043.png@01CF7347.40C8AFC0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cid:image042.png@01CF7347.40C8AFC0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1" name="Picture 7" descr="C:\A41\A41 Images\hhi_600x600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4000500" cy="4000500"/>
          </a:xfrm>
          <a:prstGeom prst="rect">
            <a:avLst/>
          </a:prstGeom>
          <a:noFill/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 HEUER INSTRUMENTS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dirty="0"/>
          </a:p>
          <a:p>
            <a:r>
              <a:rPr kumimoji="0" lang="en-US" dirty="0"/>
              <a:t>Based in Sydney, Australia since 1975.</a:t>
            </a:r>
          </a:p>
          <a:p>
            <a:endParaRPr kumimoji="0" lang="en-US" dirty="0"/>
          </a:p>
          <a:p>
            <a:r>
              <a:rPr kumimoji="0" lang="en-US" dirty="0"/>
              <a:t>Design and Manufacture of Telecom Test Equipment.</a:t>
            </a:r>
          </a:p>
          <a:p>
            <a:endParaRPr kumimoji="0" lang="en-US" dirty="0"/>
          </a:p>
          <a:p>
            <a:r>
              <a:rPr kumimoji="0" lang="en-US" dirty="0"/>
              <a:t>Customer base includes major </a:t>
            </a:r>
            <a:r>
              <a:rPr kumimoji="0" lang="en-US" dirty="0" err="1" smtClean="0"/>
              <a:t>Telcos</a:t>
            </a:r>
            <a:r>
              <a:rPr kumimoji="0" lang="en-US" dirty="0" smtClean="0"/>
              <a:t>, Energy &amp; Power utilities, </a:t>
            </a:r>
            <a:r>
              <a:rPr kumimoji="0" lang="en-US" dirty="0"/>
              <a:t>Infrastructure (Road / Rail / Air), Emergency Services and many others</a:t>
            </a:r>
            <a:r>
              <a:rPr kumimoji="0" lang="en-US" dirty="0" smtClean="0"/>
              <a:t>.</a:t>
            </a:r>
            <a:endParaRPr kumimoji="0" lang="en-US" smtClean="0"/>
          </a:p>
          <a:p>
            <a:pPr>
              <a:buNone/>
            </a:pPr>
            <a:endParaRPr kumimoji="0" lang="en-US" dirty="0" smtClean="0"/>
          </a:p>
          <a:p>
            <a:r>
              <a:rPr kumimoji="0" lang="en-US" dirty="0" smtClean="0"/>
              <a:t>Export worldwide</a:t>
            </a:r>
            <a:endParaRPr kumimoji="0" lang="en-US" dirty="0"/>
          </a:p>
          <a:p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Generator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Press the         key to change the TX parameters.</a:t>
            </a:r>
          </a:p>
          <a:p>
            <a:r>
              <a:rPr lang="en-US" dirty="0"/>
              <a:t>S</a:t>
            </a:r>
            <a:r>
              <a:rPr lang="en-US" dirty="0" smtClean="0"/>
              <a:t>et the output impedance by toggling [f1]. 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Press [f2] to set the TX level and either use the knob or directly enter a value from -60 to +10 </a:t>
            </a:r>
            <a:r>
              <a:rPr lang="en-US" dirty="0" err="1">
                <a:sym typeface="Symbol" pitchFamily="18" charset="2"/>
              </a:rPr>
              <a:t>dBm</a:t>
            </a:r>
            <a:r>
              <a:rPr lang="en-US" dirty="0">
                <a:sym typeface="Symbol" pitchFamily="18" charset="2"/>
              </a:rPr>
              <a:t>.</a:t>
            </a:r>
          </a:p>
          <a:p>
            <a:r>
              <a:rPr lang="en-US" dirty="0" smtClean="0">
                <a:sym typeface="Symbol" pitchFamily="18" charset="2"/>
              </a:rPr>
              <a:t>Set </a:t>
            </a:r>
            <a:r>
              <a:rPr lang="en-US" dirty="0">
                <a:sym typeface="Symbol" pitchFamily="18" charset="2"/>
              </a:rPr>
              <a:t>the TX frequency </a:t>
            </a:r>
            <a:r>
              <a:rPr lang="en-US" dirty="0" smtClean="0">
                <a:sym typeface="Symbol" pitchFamily="18" charset="2"/>
              </a:rPr>
              <a:t>by pressing [f4], and </a:t>
            </a:r>
            <a:r>
              <a:rPr lang="en-US" dirty="0">
                <a:sym typeface="Symbol" pitchFamily="18" charset="2"/>
              </a:rPr>
              <a:t>either use the knob or directly enter a value from </a:t>
            </a:r>
            <a:r>
              <a:rPr lang="en-US" dirty="0"/>
              <a:t>200 Hz to 2.2 </a:t>
            </a:r>
            <a:r>
              <a:rPr lang="en-US" dirty="0" err="1"/>
              <a:t>MHz</a:t>
            </a:r>
            <a:r>
              <a:rPr lang="en-US" dirty="0" err="1">
                <a:sym typeface="Symbol" pitchFamily="18" charset="2"/>
              </a:rPr>
              <a:t>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Press [f3] to toggle the output of a tone </a:t>
            </a:r>
            <a:r>
              <a:rPr lang="en-US" dirty="0" smtClean="0">
                <a:sym typeface="Symbol" pitchFamily="18" charset="2"/>
              </a:rPr>
              <a:t>SINE or </a:t>
            </a:r>
            <a:r>
              <a:rPr lang="en-US" dirty="0" smtClean="0">
                <a:sym typeface="Symbol" pitchFamily="18" charset="2"/>
              </a:rPr>
              <a:t>OFF.</a:t>
            </a:r>
          </a:p>
          <a:p>
            <a:r>
              <a:rPr lang="en-US" dirty="0" smtClean="0">
                <a:sym typeface="Symbol" pitchFamily="18" charset="2"/>
              </a:rPr>
              <a:t>Press [f5] to sweep across the set span BW</a:t>
            </a:r>
            <a:r>
              <a:rPr lang="en-US" dirty="0" smtClean="0">
                <a:sym typeface="Symbol" pitchFamily="18" charset="2"/>
              </a:rPr>
              <a:t>.</a:t>
            </a:r>
          </a:p>
          <a:p>
            <a:r>
              <a:rPr lang="en-US" dirty="0" smtClean="0">
                <a:sym typeface="Symbol" pitchFamily="18" charset="2"/>
              </a:rPr>
              <a:t>Press the        key, then [f5</a:t>
            </a:r>
            <a:r>
              <a:rPr lang="en-US" dirty="0" smtClean="0">
                <a:sym typeface="Symbol" pitchFamily="18" charset="2"/>
              </a:rPr>
              <a:t>] to control whether the tone is output on the </a:t>
            </a:r>
            <a:r>
              <a:rPr lang="en-US" dirty="0" err="1" smtClean="0">
                <a:sym typeface="Symbol" pitchFamily="18" charset="2"/>
              </a:rPr>
              <a:t>Txa</a:t>
            </a:r>
            <a:r>
              <a:rPr lang="en-US" dirty="0" smtClean="0">
                <a:sym typeface="Symbol" pitchFamily="18" charset="2"/>
              </a:rPr>
              <a:t>-b (TX-RX </a:t>
            </a:r>
            <a:r>
              <a:rPr lang="en-US" dirty="0" smtClean="0">
                <a:sym typeface="Symbol" pitchFamily="18" charset="2"/>
              </a:rPr>
              <a:t>or 4W mode</a:t>
            </a:r>
            <a:r>
              <a:rPr lang="en-US" dirty="0" smtClean="0">
                <a:sym typeface="Symbol" pitchFamily="18" charset="2"/>
              </a:rPr>
              <a:t>) or </a:t>
            </a:r>
            <a:r>
              <a:rPr lang="en-US" dirty="0" err="1" smtClean="0">
                <a:sym typeface="Symbol" pitchFamily="18" charset="2"/>
              </a:rPr>
              <a:t>RTXa</a:t>
            </a:r>
            <a:r>
              <a:rPr lang="en-US" dirty="0" smtClean="0">
                <a:sym typeface="Symbol" pitchFamily="18" charset="2"/>
              </a:rPr>
              <a:t>-b (</a:t>
            </a:r>
            <a:r>
              <a:rPr lang="en-US" dirty="0" smtClean="0">
                <a:sym typeface="Symbol" pitchFamily="18" charset="2"/>
              </a:rPr>
              <a:t>RTX or 2W </a:t>
            </a:r>
            <a:r>
              <a:rPr lang="en-US" dirty="0" smtClean="0">
                <a:sym typeface="Symbol" pitchFamily="18" charset="2"/>
              </a:rPr>
              <a:t>mode) terminals.</a:t>
            </a:r>
          </a:p>
          <a:p>
            <a:endParaRPr lang="en-US" dirty="0" smtClean="0">
              <a:sym typeface="Symbol" pitchFamily="18" charset="2"/>
            </a:endParaRPr>
          </a:p>
        </p:txBody>
      </p:sp>
      <p:graphicFrame>
        <p:nvGraphicFramePr>
          <p:cNvPr id="111679" name="Object 63"/>
          <p:cNvGraphicFramePr>
            <a:graphicFrameLocks noChangeAspect="1"/>
          </p:cNvGraphicFramePr>
          <p:nvPr/>
        </p:nvGraphicFramePr>
        <p:xfrm>
          <a:off x="2514600" y="1676400"/>
          <a:ext cx="504825" cy="333375"/>
        </p:xfrm>
        <a:graphic>
          <a:graphicData uri="http://schemas.openxmlformats.org/presentationml/2006/ole">
            <p:oleObj spid="_x0000_s111679" name="Bitmap Image" r:id="rId3" imgW="504762" imgH="333333" progId="PBrush">
              <p:embed/>
            </p:oleObj>
          </a:graphicData>
        </a:graphic>
      </p:graphicFrame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5013176"/>
            <a:ext cx="50482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</a:t>
            </a:r>
            <a:r>
              <a:rPr lang="en-US" dirty="0"/>
              <a:t>Loss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dirty="0" smtClean="0"/>
              <a:t>Connect the impedance / circuit</a:t>
            </a:r>
          </a:p>
          <a:p>
            <a:pPr>
              <a:buNone/>
            </a:pPr>
            <a:r>
              <a:rPr kumimoji="0" lang="en-US" dirty="0"/>
              <a:t>	</a:t>
            </a:r>
            <a:r>
              <a:rPr kumimoji="0" lang="en-US" dirty="0" smtClean="0"/>
              <a:t>to measure to </a:t>
            </a:r>
            <a:r>
              <a:rPr kumimoji="0" lang="en-US" dirty="0" err="1" smtClean="0"/>
              <a:t>RTXa</a:t>
            </a:r>
            <a:r>
              <a:rPr kumimoji="0" lang="en-US" dirty="0" smtClean="0"/>
              <a:t>-b.</a:t>
            </a:r>
            <a:endParaRPr kumimoji="0" lang="en-US" dirty="0"/>
          </a:p>
          <a:p>
            <a:r>
              <a:rPr kumimoji="0" lang="en-US" dirty="0"/>
              <a:t>Press        </a:t>
            </a:r>
            <a:r>
              <a:rPr kumimoji="0" lang="en-US" dirty="0" smtClean="0"/>
              <a:t>or         key </a:t>
            </a:r>
            <a:r>
              <a:rPr kumimoji="0" lang="en-US" dirty="0"/>
              <a:t>then [</a:t>
            </a:r>
            <a:r>
              <a:rPr kumimoji="0" lang="en-US" dirty="0" smtClean="0"/>
              <a:t>f3] </a:t>
            </a:r>
          </a:p>
          <a:p>
            <a:pPr>
              <a:buNone/>
            </a:pPr>
            <a:r>
              <a:rPr kumimoji="0" lang="en-US" dirty="0"/>
              <a:t>	</a:t>
            </a:r>
            <a:r>
              <a:rPr kumimoji="0" lang="en-US" dirty="0" smtClean="0"/>
              <a:t>to select Return Loss.</a:t>
            </a:r>
          </a:p>
          <a:p>
            <a:r>
              <a:rPr lang="en-US" dirty="0" smtClean="0"/>
              <a:t>Press         key, then [f1] to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setup return loss ref. impedance</a:t>
            </a:r>
          </a:p>
          <a:p>
            <a:r>
              <a:rPr lang="en-US" dirty="0" smtClean="0">
                <a:sym typeface="Symbol" pitchFamily="18" charset="2"/>
              </a:rPr>
              <a:t>Press [f4] to set the frequency,</a:t>
            </a:r>
          </a:p>
          <a:p>
            <a:pPr>
              <a:buNone/>
            </a:pPr>
            <a:r>
              <a:rPr lang="en-US" dirty="0" smtClean="0">
                <a:sym typeface="Symbol" pitchFamily="18" charset="2"/>
              </a:rPr>
              <a:t>	and either use the knob or directly </a:t>
            </a:r>
          </a:p>
          <a:p>
            <a:pPr>
              <a:buNone/>
            </a:pPr>
            <a:r>
              <a:rPr lang="en-US" dirty="0">
                <a:sym typeface="Symbol" pitchFamily="18" charset="2"/>
              </a:rPr>
              <a:t>	</a:t>
            </a:r>
            <a:r>
              <a:rPr lang="en-US" dirty="0" smtClean="0">
                <a:sym typeface="Symbol" pitchFamily="18" charset="2"/>
              </a:rPr>
              <a:t>enter a value from </a:t>
            </a:r>
            <a:r>
              <a:rPr lang="en-US" dirty="0" smtClean="0"/>
              <a:t>200 Hz to 2.2 </a:t>
            </a:r>
            <a:r>
              <a:rPr lang="en-US" dirty="0" err="1" smtClean="0"/>
              <a:t>MHz</a:t>
            </a:r>
            <a:r>
              <a:rPr lang="en-US" dirty="0" err="1" smtClean="0">
                <a:sym typeface="Symbol" pitchFamily="18" charset="2"/>
              </a:rPr>
              <a:t>.</a:t>
            </a:r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Press </a:t>
            </a:r>
            <a:r>
              <a:rPr lang="en-US" dirty="0" smtClean="0">
                <a:sym typeface="Symbol" pitchFamily="18" charset="2"/>
              </a:rPr>
              <a:t>[f5] </a:t>
            </a:r>
            <a:r>
              <a:rPr lang="en-US" dirty="0" smtClean="0">
                <a:sym typeface="Symbol" pitchFamily="18" charset="2"/>
              </a:rPr>
              <a:t>to sweep across </a:t>
            </a:r>
            <a:r>
              <a:rPr lang="en-US" dirty="0" smtClean="0">
                <a:sym typeface="Symbol" pitchFamily="18" charset="2"/>
              </a:rPr>
              <a:t>the set span </a:t>
            </a:r>
            <a:r>
              <a:rPr lang="en-US" dirty="0" smtClean="0">
                <a:sym typeface="Symbol" pitchFamily="18" charset="2"/>
              </a:rPr>
              <a:t>BW.</a:t>
            </a:r>
          </a:p>
        </p:txBody>
      </p:sp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8884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6744" name="Object 8"/>
          <p:cNvGraphicFramePr>
            <a:graphicFrameLocks noChangeAspect="1"/>
          </p:cNvGraphicFramePr>
          <p:nvPr/>
        </p:nvGraphicFramePr>
        <p:xfrm>
          <a:off x="1979712" y="2564904"/>
          <a:ext cx="495300" cy="333375"/>
        </p:xfrm>
        <a:graphic>
          <a:graphicData uri="http://schemas.openxmlformats.org/presentationml/2006/ole">
            <p:oleObj spid="_x0000_s116744" name="Bitmap Image" r:id="rId4" imgW="495369" imgH="333333" progId="PBrush">
              <p:embed/>
            </p:oleObj>
          </a:graphicData>
        </a:graphic>
      </p:graphicFrame>
      <p:pic>
        <p:nvPicPr>
          <p:cNvPr id="11674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564904"/>
            <a:ext cx="495300" cy="333375"/>
          </a:xfrm>
          <a:prstGeom prst="rect">
            <a:avLst/>
          </a:prstGeom>
          <a:noFill/>
        </p:spPr>
      </p:pic>
      <p:pic>
        <p:nvPicPr>
          <p:cNvPr id="116751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429000"/>
            <a:ext cx="50482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or AC Voltage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</a:t>
            </a:r>
            <a:r>
              <a:rPr lang="en-US" dirty="0" err="1"/>
              <a:t>upto</a:t>
            </a:r>
            <a:r>
              <a:rPr lang="en-US"/>
              <a:t> </a:t>
            </a:r>
            <a:r>
              <a:rPr lang="en-US" smtClean="0">
                <a:sym typeface="Symbol" pitchFamily="18" charset="2"/>
              </a:rPr>
              <a:t>60 </a:t>
            </a:r>
            <a:r>
              <a:rPr lang="en-US" dirty="0" err="1">
                <a:sym typeface="Symbol" pitchFamily="18" charset="2"/>
              </a:rPr>
              <a:t>Vdc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dirty="0" smtClean="0">
                <a:sym typeface="Symbol" pitchFamily="18" charset="2"/>
              </a:rPr>
              <a:t>42 </a:t>
            </a:r>
            <a:r>
              <a:rPr lang="en-US" dirty="0" err="1" smtClean="0">
                <a:sym typeface="Symbol" pitchFamily="18" charset="2"/>
              </a:rPr>
              <a:t>Vrms</a:t>
            </a:r>
            <a:r>
              <a:rPr lang="en-US" dirty="0" smtClean="0">
                <a:sym typeface="Symbol" pitchFamily="18" charset="2"/>
              </a:rPr>
              <a:t>/ac</a:t>
            </a:r>
          </a:p>
          <a:p>
            <a:r>
              <a:rPr lang="en-US" dirty="0" smtClean="0"/>
              <a:t>Connect the pair to the </a:t>
            </a:r>
            <a:r>
              <a:rPr lang="en-US" dirty="0" err="1" smtClean="0"/>
              <a:t>RTXa</a:t>
            </a:r>
            <a:r>
              <a:rPr lang="en-US" dirty="0" smtClean="0"/>
              <a:t>-b terminals.</a:t>
            </a:r>
          </a:p>
          <a:p>
            <a:r>
              <a:rPr lang="en-US" dirty="0" smtClean="0"/>
              <a:t>Press the         key, then press [f2] to select “Voltage”.</a:t>
            </a:r>
          </a:p>
          <a:p>
            <a:r>
              <a:rPr lang="en-US" dirty="0" smtClean="0">
                <a:sym typeface="Symbol" pitchFamily="18" charset="2"/>
              </a:rPr>
              <a:t>.</a:t>
            </a:r>
            <a:endParaRPr lang="en-US" dirty="0">
              <a:sym typeface="Symbol" pitchFamily="18" charset="2"/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64904"/>
            <a:ext cx="495300" cy="33337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8498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3376384"/>
            <a:ext cx="5299364" cy="27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Continuity - TDR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TDR is ideal for locating Loop short and open circuits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Press        button for Auto-TDR.</a:t>
            </a:r>
            <a:endParaRPr lang="en-US" dirty="0"/>
          </a:p>
          <a:p>
            <a:r>
              <a:rPr lang="en-US" dirty="0"/>
              <a:t>Use cursor for distance to fault.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4876800" y="5486400"/>
            <a:ext cx="11430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/>
              <a:t>short</a:t>
            </a:r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4876800" y="2948434"/>
            <a:ext cx="11430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dirty="0"/>
              <a:t>open</a:t>
            </a:r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943" y="2133600"/>
            <a:ext cx="504825" cy="333375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06084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43711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3528" y="3376384"/>
            <a:ext cx="5299364" cy="27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Testing (</a:t>
            </a:r>
            <a:r>
              <a:rPr lang="en-US" dirty="0" err="1" smtClean="0"/>
              <a:t>eg</a:t>
            </a:r>
            <a:r>
              <a:rPr lang="en-US" dirty="0" smtClean="0"/>
              <a:t>. SSB PLCC)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Transmit VF tone</a:t>
            </a:r>
          </a:p>
          <a:p>
            <a:pPr>
              <a:buNone/>
            </a:pPr>
            <a:r>
              <a:rPr lang="en-US" dirty="0" smtClean="0"/>
              <a:t>	at 600 ohm from LT51 </a:t>
            </a:r>
            <a:r>
              <a:rPr lang="en-US" dirty="0" err="1" smtClean="0"/>
              <a:t>TXab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into PLCC VF terminal.</a:t>
            </a:r>
          </a:p>
          <a:p>
            <a:r>
              <a:rPr lang="en-US" dirty="0" smtClean="0"/>
              <a:t>Measure RF modulation of</a:t>
            </a:r>
          </a:p>
          <a:p>
            <a:pPr>
              <a:buNone/>
            </a:pPr>
            <a:r>
              <a:rPr lang="en-US" dirty="0" smtClean="0"/>
              <a:t>	tone onto 500 kHz Carrier </a:t>
            </a:r>
          </a:p>
          <a:p>
            <a:pPr>
              <a:buNone/>
            </a:pPr>
            <a:r>
              <a:rPr lang="en-US" dirty="0" smtClean="0"/>
              <a:t>	using 50/75 ohm  at </a:t>
            </a:r>
          </a:p>
          <a:p>
            <a:pPr>
              <a:buNone/>
            </a:pPr>
            <a:r>
              <a:rPr lang="en-US" dirty="0" smtClean="0"/>
              <a:t>	LT51 </a:t>
            </a:r>
            <a:r>
              <a:rPr lang="en-US" dirty="0" err="1" smtClean="0"/>
              <a:t>RTXab</a:t>
            </a:r>
            <a:r>
              <a:rPr lang="en-US" dirty="0" smtClean="0"/>
              <a:t> receive input.</a:t>
            </a:r>
          </a:p>
          <a:p>
            <a:pPr>
              <a:buNone/>
            </a:pPr>
            <a:r>
              <a:rPr lang="en-US" dirty="0" smtClean="0"/>
              <a:t>   (using supplied BNC Adaptor</a:t>
            </a:r>
          </a:p>
          <a:p>
            <a:pPr>
              <a:buNone/>
            </a:pPr>
            <a:r>
              <a:rPr lang="en-US" dirty="0" smtClean="0"/>
              <a:t>    to interface to coax)</a:t>
            </a:r>
          </a:p>
        </p:txBody>
      </p:sp>
      <p:pic>
        <p:nvPicPr>
          <p:cNvPr id="11" name="Picture 4" descr="C:\A51\Doco\LT51-PLC Testing Picture 4_1.jpg"/>
          <p:cNvPicPr>
            <a:picLocks noChangeAspect="1" noChangeArrowheads="1"/>
          </p:cNvPicPr>
          <p:nvPr/>
        </p:nvPicPr>
        <p:blipFill>
          <a:blip r:embed="rId2" cstate="print"/>
          <a:srcRect r="35791"/>
          <a:stretch>
            <a:fillRect/>
          </a:stretch>
        </p:blipFill>
        <p:spPr bwMode="auto">
          <a:xfrm>
            <a:off x="5004048" y="1844824"/>
            <a:ext cx="380031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PLCC Testing (cont.)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Possible RF Frequency Spectrum for SSB PLCC System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es-ES" dirty="0" err="1" smtClean="0"/>
              <a:t>Press</a:t>
            </a:r>
            <a:r>
              <a:rPr lang="es-ES" dirty="0" smtClean="0"/>
              <a:t>        </a:t>
            </a:r>
            <a:r>
              <a:rPr lang="es-ES" dirty="0" err="1" smtClean="0"/>
              <a:t>then</a:t>
            </a:r>
            <a:r>
              <a:rPr lang="es-ES" dirty="0" smtClean="0"/>
              <a:t> [f2] </a:t>
            </a:r>
            <a:r>
              <a:rPr lang="es-ES" dirty="0" err="1" smtClean="0"/>
              <a:t>to</a:t>
            </a:r>
            <a:r>
              <a:rPr lang="es-ES" dirty="0" smtClean="0"/>
              <a:t> set LT51 centre </a:t>
            </a:r>
            <a:r>
              <a:rPr lang="es-ES" dirty="0" err="1" smtClean="0"/>
              <a:t>freq</a:t>
            </a:r>
            <a:r>
              <a:rPr lang="es-ES" dirty="0" smtClean="0"/>
              <a:t>. </a:t>
            </a:r>
            <a:r>
              <a:rPr lang="es-ES" dirty="0" err="1" smtClean="0"/>
              <a:t>to</a:t>
            </a:r>
            <a:r>
              <a:rPr lang="es-ES" dirty="0" smtClean="0"/>
              <a:t> 498 </a:t>
            </a:r>
            <a:r>
              <a:rPr lang="es-ES" dirty="0" err="1" smtClean="0"/>
              <a:t>kHz</a:t>
            </a:r>
            <a:endParaRPr lang="en-US" dirty="0" smtClean="0"/>
          </a:p>
          <a:p>
            <a:pPr>
              <a:buNone/>
            </a:pPr>
            <a:endParaRPr lang="en-AU" dirty="0"/>
          </a:p>
        </p:txBody>
      </p:sp>
      <p:pic>
        <p:nvPicPr>
          <p:cNvPr id="6" name="Content Placeholder 3" descr="cid:image001.png@01CD0E65.3F1EA0B0"/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835696" y="2204864"/>
            <a:ext cx="5733334" cy="318095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589240"/>
            <a:ext cx="50482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PLCC Testing (cont.)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Typical</a:t>
            </a:r>
            <a:r>
              <a:rPr lang="es-ES" dirty="0" smtClean="0"/>
              <a:t> </a:t>
            </a:r>
            <a:r>
              <a:rPr lang="es-ES" dirty="0" err="1" smtClean="0"/>
              <a:t>levels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3 PLCC SSB </a:t>
            </a:r>
            <a:r>
              <a:rPr lang="es-ES" dirty="0" err="1" smtClean="0"/>
              <a:t>frequencies</a:t>
            </a:r>
            <a:r>
              <a:rPr lang="es-ES" dirty="0" smtClean="0"/>
              <a:t>: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pPr>
              <a:buNone/>
            </a:pPr>
            <a:r>
              <a:rPr lang="es-ES" sz="1400" dirty="0" smtClean="0"/>
              <a:t>			* </a:t>
            </a:r>
            <a:r>
              <a:rPr lang="es-ES" sz="1400" dirty="0" err="1" smtClean="0"/>
              <a:t>reception</a:t>
            </a:r>
            <a:r>
              <a:rPr lang="es-ES" sz="1400" dirty="0" smtClean="0"/>
              <a:t> </a:t>
            </a:r>
            <a:r>
              <a:rPr lang="es-ES" sz="1400" dirty="0" err="1" smtClean="0"/>
              <a:t>level</a:t>
            </a:r>
            <a:r>
              <a:rPr lang="es-ES" sz="1400" dirty="0" smtClean="0"/>
              <a:t> </a:t>
            </a:r>
            <a:r>
              <a:rPr lang="es-ES" sz="1400" dirty="0" err="1" smtClean="0"/>
              <a:t>is</a:t>
            </a:r>
            <a:r>
              <a:rPr lang="es-ES" sz="1400" dirty="0" smtClean="0"/>
              <a:t> </a:t>
            </a:r>
            <a:r>
              <a:rPr lang="es-ES" sz="1400" dirty="0" err="1" smtClean="0"/>
              <a:t>attenuated</a:t>
            </a:r>
            <a:r>
              <a:rPr lang="es-ES" sz="1400" dirty="0" smtClean="0"/>
              <a:t> </a:t>
            </a:r>
            <a:r>
              <a:rPr lang="es-ES" sz="1400" dirty="0" err="1" smtClean="0"/>
              <a:t>by</a:t>
            </a:r>
            <a:r>
              <a:rPr lang="es-ES" sz="1400" dirty="0" smtClean="0"/>
              <a:t> 28dB ± 2 dB</a:t>
            </a:r>
          </a:p>
          <a:p>
            <a:r>
              <a:rPr lang="es-ES" dirty="0" err="1" smtClean="0"/>
              <a:t>Press</a:t>
            </a:r>
            <a:r>
              <a:rPr lang="es-ES" dirty="0" smtClean="0"/>
              <a:t>        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display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frequency</a:t>
            </a:r>
            <a:r>
              <a:rPr lang="es-ES" dirty="0" smtClean="0"/>
              <a:t> </a:t>
            </a:r>
            <a:r>
              <a:rPr lang="es-ES" dirty="0" err="1" smtClean="0"/>
              <a:t>spectrum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LT51</a:t>
            </a:r>
            <a:endParaRPr lang="en-AU" dirty="0" smtClean="0"/>
          </a:p>
          <a:p>
            <a:r>
              <a:rPr lang="es-ES" dirty="0" err="1" smtClean="0"/>
              <a:t>Press</a:t>
            </a:r>
            <a:r>
              <a:rPr lang="es-ES" dirty="0" smtClean="0"/>
              <a:t> </a:t>
            </a:r>
            <a:r>
              <a:rPr lang="es-ES" dirty="0" smtClean="0"/>
              <a:t>[f1] </a:t>
            </a:r>
            <a:r>
              <a:rPr lang="es-ES" dirty="0" err="1" smtClean="0"/>
              <a:t>to</a:t>
            </a:r>
            <a:r>
              <a:rPr lang="es-ES" dirty="0" smtClean="0"/>
              <a:t> set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Span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4.5 </a:t>
            </a:r>
            <a:r>
              <a:rPr lang="es-ES" dirty="0" err="1" smtClean="0"/>
              <a:t>kHz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3 SSB </a:t>
            </a:r>
            <a:r>
              <a:rPr lang="es-ES" dirty="0" err="1" smtClean="0"/>
              <a:t>freq.s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Content Placeholder 3" descr="cid:image040.png@01CF7347.40C8AFC0"/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987824" y="431135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383699"/>
            <a:ext cx="495369" cy="33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627784" y="2082552"/>
          <a:ext cx="4095115" cy="914400"/>
        </p:xfrm>
        <a:graphic>
          <a:graphicData uri="http://schemas.openxmlformats.org/drawingml/2006/table">
            <a:tbl>
              <a:tblPr/>
              <a:tblGrid>
                <a:gridCol w="1034088"/>
                <a:gridCol w="808872"/>
                <a:gridCol w="723227"/>
                <a:gridCol w="152892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A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b="1" dirty="0">
                          <a:latin typeface="Arial"/>
                          <a:ea typeface="Times New Roman"/>
                          <a:cs typeface="Times New Roman"/>
                        </a:rPr>
                        <a:t>Frequency (Hz)</a:t>
                      </a:r>
                      <a:endParaRPr lang="en-A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b="1">
                          <a:latin typeface="Arial"/>
                          <a:ea typeface="Times New Roman"/>
                          <a:cs typeface="Times New Roman"/>
                        </a:rPr>
                        <a:t>Theoretical level</a:t>
                      </a:r>
                      <a:endParaRPr lang="en-A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b="1">
                          <a:latin typeface="Arial"/>
                          <a:ea typeface="Times New Roman"/>
                          <a:cs typeface="Times New Roman"/>
                        </a:rPr>
                        <a:t>Measured levels</a:t>
                      </a:r>
                      <a:endParaRPr lang="en-AU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b="1">
                          <a:latin typeface="Arial"/>
                          <a:ea typeface="Times New Roman"/>
                          <a:cs typeface="Times New Roman"/>
                        </a:rPr>
                        <a:t>(with 40 dB attenuator)</a:t>
                      </a:r>
                      <a:endParaRPr lang="en-A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Tx</a:t>
                      </a:r>
                      <a:r>
                        <a:rPr lang="en-A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pilot</a:t>
                      </a:r>
                      <a:endParaRPr lang="en-A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499820</a:t>
                      </a:r>
                      <a:endParaRPr lang="en-A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+26 dBm</a:t>
                      </a:r>
                      <a:endParaRPr lang="en-A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-14.00 + 40 = +26 dBm</a:t>
                      </a:r>
                      <a:endParaRPr lang="en-A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Rx pilot</a:t>
                      </a:r>
                      <a:endParaRPr lang="en-A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500180</a:t>
                      </a:r>
                      <a:endParaRPr lang="en-A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± 2 dBm*</a:t>
                      </a:r>
                      <a:endParaRPr lang="en-A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-40.00 + 40 = 0 </a:t>
                      </a:r>
                      <a:r>
                        <a:rPr lang="en-A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dBm</a:t>
                      </a:r>
                      <a:r>
                        <a:rPr lang="en-A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*</a:t>
                      </a:r>
                      <a:endParaRPr lang="en-A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External tone</a:t>
                      </a:r>
                      <a:endParaRPr lang="en-AU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(3800 Hz)</a:t>
                      </a:r>
                      <a:endParaRPr lang="en-A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496200</a:t>
                      </a:r>
                      <a:endParaRPr lang="en-A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+32 </a:t>
                      </a:r>
                      <a:r>
                        <a:rPr lang="en-A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dBm</a:t>
                      </a:r>
                      <a:endParaRPr lang="en-A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-7.98 + 40 = +32 </a:t>
                      </a:r>
                      <a:r>
                        <a:rPr lang="en-A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dBm</a:t>
                      </a:r>
                      <a:endParaRPr lang="en-A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cid:image041.png@01CF7347.40C8AFC0"/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55576" y="220486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PLCC Testing (cont.)</a:t>
            </a:r>
            <a:endParaRPr lang="en-AU" dirty="0"/>
          </a:p>
        </p:txBody>
      </p:sp>
      <p:pic>
        <p:nvPicPr>
          <p:cNvPr id="5" name="Picture 4" descr="cid:image042.png@01CF7347.40C8AFC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347864" y="306896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id:image043.png@01CF7347.40C8AFC0"/>
          <p:cNvPicPr/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868144" y="436510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Press</a:t>
            </a:r>
            <a:r>
              <a:rPr lang="es-ES" dirty="0" smtClean="0"/>
              <a:t>        </a:t>
            </a:r>
            <a:r>
              <a:rPr lang="es-ES" dirty="0" err="1" smtClean="0"/>
              <a:t>to</a:t>
            </a:r>
            <a:r>
              <a:rPr lang="es-ES" dirty="0" smtClean="0"/>
              <a:t> show </a:t>
            </a:r>
            <a:r>
              <a:rPr lang="es-ES" dirty="0" err="1" smtClean="0"/>
              <a:t>level</a:t>
            </a:r>
            <a:r>
              <a:rPr lang="es-ES" dirty="0" smtClean="0"/>
              <a:t> at 3 SSB </a:t>
            </a:r>
            <a:r>
              <a:rPr lang="es-ES" dirty="0" err="1" smtClean="0"/>
              <a:t>frequencies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Press</a:t>
            </a:r>
            <a:r>
              <a:rPr lang="es-ES" dirty="0" smtClean="0"/>
              <a:t>        </a:t>
            </a:r>
            <a:r>
              <a:rPr lang="es-ES" dirty="0" err="1" smtClean="0"/>
              <a:t>then</a:t>
            </a: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	[f2] </a:t>
            </a:r>
            <a:r>
              <a:rPr lang="es-ES" dirty="0" err="1" smtClean="0"/>
              <a:t>to</a:t>
            </a:r>
            <a:r>
              <a:rPr lang="es-ES" dirty="0" smtClean="0"/>
              <a:t> set centre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dirty="0" err="1" smtClean="0"/>
              <a:t>frequency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SSB </a:t>
            </a:r>
            <a:r>
              <a:rPr lang="es-ES" dirty="0" err="1" smtClean="0"/>
              <a:t>frequency</a:t>
            </a:r>
            <a:r>
              <a:rPr lang="es-ES" dirty="0" smtClean="0"/>
              <a:t>.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1700808"/>
            <a:ext cx="495300" cy="333375"/>
          </a:xfrm>
          <a:prstGeom prst="rect">
            <a:avLst/>
          </a:prstGeom>
          <a:noFill/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4725144"/>
            <a:ext cx="50482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TextBox 2678"/>
          <p:cNvSpPr txBox="1"/>
          <p:nvPr/>
        </p:nvSpPr>
        <p:spPr>
          <a:xfrm>
            <a:off x="755576" y="3356992"/>
            <a:ext cx="4320000" cy="288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grpSp>
        <p:nvGrpSpPr>
          <p:cNvPr id="2677" name="Group 2676"/>
          <p:cNvGrpSpPr/>
          <p:nvPr/>
        </p:nvGrpSpPr>
        <p:grpSpPr>
          <a:xfrm>
            <a:off x="827584" y="3501008"/>
            <a:ext cx="4217988" cy="2695575"/>
            <a:chOff x="827584" y="3140968"/>
            <a:chExt cx="4217988" cy="2695575"/>
          </a:xfrm>
          <a:noFill/>
        </p:grpSpPr>
        <p:sp>
          <p:nvSpPr>
            <p:cNvPr id="151555" name="Text Box 3"/>
            <p:cNvSpPr txBox="1">
              <a:spLocks noChangeArrowheads="1"/>
            </p:cNvSpPr>
            <p:nvPr/>
          </p:nvSpPr>
          <p:spPr bwMode="auto">
            <a:xfrm>
              <a:off x="1278468" y="3253998"/>
              <a:ext cx="1004011" cy="3949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8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cs typeface="Arial" pitchFamily="34" charset="0"/>
                </a:rPr>
                <a:t>To </a:t>
              </a:r>
              <a:r>
                <a:rPr kumimoji="0" lang="en-AU" sz="800" b="0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cs typeface="Arial" pitchFamily="34" charset="0"/>
                </a:rPr>
                <a:t>Disconnector</a:t>
              </a:r>
              <a:r>
                <a:rPr kumimoji="0" lang="en-AU" sz="8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cs typeface="Arial" pitchFamily="34" charset="0"/>
                </a:rPr>
                <a:t> in OPEN position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155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1538" y="3253998"/>
              <a:ext cx="1312644" cy="2582545"/>
            </a:xfrm>
            <a:prstGeom prst="rect">
              <a:avLst/>
            </a:prstGeom>
            <a:grpFill/>
          </p:spPr>
        </p:pic>
        <p:grpSp>
          <p:nvGrpSpPr>
            <p:cNvPr id="151557" name="Group 5"/>
            <p:cNvGrpSpPr>
              <a:grpSpLocks noChangeAspect="1"/>
            </p:cNvGrpSpPr>
            <p:nvPr/>
          </p:nvGrpSpPr>
          <p:grpSpPr bwMode="auto">
            <a:xfrm>
              <a:off x="2520622" y="3361313"/>
              <a:ext cx="26037" cy="25400"/>
              <a:chOff x="5282" y="6633"/>
              <a:chExt cx="58" cy="58"/>
            </a:xfrm>
            <a:grpFill/>
          </p:grpSpPr>
          <p:sp>
            <p:nvSpPr>
              <p:cNvPr id="151558" name="Freeform 6"/>
              <p:cNvSpPr>
                <a:spLocks noChangeAspect="1"/>
              </p:cNvSpPr>
              <p:nvPr/>
            </p:nvSpPr>
            <p:spPr bwMode="auto">
              <a:xfrm>
                <a:off x="5282" y="6633"/>
                <a:ext cx="58" cy="58"/>
              </a:xfrm>
              <a:custGeom>
                <a:avLst/>
                <a:gdLst/>
                <a:ahLst/>
                <a:cxnLst>
                  <a:cxn ang="0">
                    <a:pos x="32" y="55"/>
                  </a:cxn>
                  <a:cxn ang="0">
                    <a:pos x="22" y="55"/>
                  </a:cxn>
                  <a:cxn ang="0">
                    <a:pos x="29" y="57"/>
                  </a:cxn>
                  <a:cxn ang="0">
                    <a:pos x="32" y="55"/>
                  </a:cxn>
                </a:cxnLst>
                <a:rect l="0" t="0" r="r" b="b"/>
                <a:pathLst>
                  <a:path w="58" h="58">
                    <a:moveTo>
                      <a:pt x="32" y="55"/>
                    </a:moveTo>
                    <a:lnTo>
                      <a:pt x="22" y="55"/>
                    </a:lnTo>
                    <a:lnTo>
                      <a:pt x="29" y="57"/>
                    </a:lnTo>
                    <a:lnTo>
                      <a:pt x="32" y="55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59" name="Freeform 7"/>
              <p:cNvSpPr>
                <a:spLocks noChangeAspect="1"/>
              </p:cNvSpPr>
              <p:nvPr/>
            </p:nvSpPr>
            <p:spPr bwMode="auto">
              <a:xfrm>
                <a:off x="5282" y="6633"/>
                <a:ext cx="58" cy="58"/>
              </a:xfrm>
              <a:custGeom>
                <a:avLst/>
                <a:gdLst/>
                <a:ahLst/>
                <a:cxnLst>
                  <a:cxn ang="0">
                    <a:pos x="46" y="48"/>
                  </a:cxn>
                  <a:cxn ang="0">
                    <a:pos x="10" y="48"/>
                  </a:cxn>
                  <a:cxn ang="0">
                    <a:pos x="17" y="55"/>
                  </a:cxn>
                  <a:cxn ang="0">
                    <a:pos x="39" y="55"/>
                  </a:cxn>
                  <a:cxn ang="0">
                    <a:pos x="44" y="50"/>
                  </a:cxn>
                  <a:cxn ang="0">
                    <a:pos x="46" y="50"/>
                  </a:cxn>
                  <a:cxn ang="0">
                    <a:pos x="46" y="48"/>
                  </a:cxn>
                </a:cxnLst>
                <a:rect l="0" t="0" r="r" b="b"/>
                <a:pathLst>
                  <a:path w="58" h="58">
                    <a:moveTo>
                      <a:pt x="46" y="48"/>
                    </a:moveTo>
                    <a:lnTo>
                      <a:pt x="10" y="48"/>
                    </a:lnTo>
                    <a:lnTo>
                      <a:pt x="17" y="55"/>
                    </a:lnTo>
                    <a:lnTo>
                      <a:pt x="39" y="55"/>
                    </a:lnTo>
                    <a:lnTo>
                      <a:pt x="44" y="50"/>
                    </a:lnTo>
                    <a:lnTo>
                      <a:pt x="46" y="50"/>
                    </a:lnTo>
                    <a:lnTo>
                      <a:pt x="46" y="48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60" name="Freeform 8"/>
              <p:cNvSpPr>
                <a:spLocks noChangeAspect="1"/>
              </p:cNvSpPr>
              <p:nvPr/>
            </p:nvSpPr>
            <p:spPr bwMode="auto">
              <a:xfrm>
                <a:off x="5282" y="6633"/>
                <a:ext cx="58" cy="58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" y="41"/>
                  </a:cxn>
                  <a:cxn ang="0">
                    <a:pos x="8" y="48"/>
                  </a:cxn>
                  <a:cxn ang="0">
                    <a:pos x="51" y="48"/>
                  </a:cxn>
                  <a:cxn ang="0">
                    <a:pos x="51" y="43"/>
                  </a:cxn>
                  <a:cxn ang="0">
                    <a:pos x="24" y="43"/>
                  </a:cxn>
                  <a:cxn ang="0">
                    <a:pos x="24" y="41"/>
                  </a:cxn>
                </a:cxnLst>
                <a:rect l="0" t="0" r="r" b="b"/>
                <a:pathLst>
                  <a:path w="58" h="58">
                    <a:moveTo>
                      <a:pt x="24" y="41"/>
                    </a:moveTo>
                    <a:lnTo>
                      <a:pt x="3" y="41"/>
                    </a:lnTo>
                    <a:lnTo>
                      <a:pt x="8" y="48"/>
                    </a:lnTo>
                    <a:lnTo>
                      <a:pt x="51" y="48"/>
                    </a:lnTo>
                    <a:lnTo>
                      <a:pt x="51" y="43"/>
                    </a:lnTo>
                    <a:lnTo>
                      <a:pt x="24" y="43"/>
                    </a:lnTo>
                    <a:lnTo>
                      <a:pt x="24" y="4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61" name="Freeform 9"/>
              <p:cNvSpPr>
                <a:spLocks noChangeAspect="1"/>
              </p:cNvSpPr>
              <p:nvPr/>
            </p:nvSpPr>
            <p:spPr bwMode="auto">
              <a:xfrm>
                <a:off x="5282" y="6633"/>
                <a:ext cx="58" cy="58"/>
              </a:xfrm>
              <a:custGeom>
                <a:avLst/>
                <a:gdLst/>
                <a:ahLst/>
                <a:cxnLst>
                  <a:cxn ang="0">
                    <a:pos x="39" y="33"/>
                  </a:cxn>
                  <a:cxn ang="0">
                    <a:pos x="29" y="43"/>
                  </a:cxn>
                  <a:cxn ang="0">
                    <a:pos x="51" y="43"/>
                  </a:cxn>
                  <a:cxn ang="0">
                    <a:pos x="53" y="41"/>
                  </a:cxn>
                  <a:cxn ang="0">
                    <a:pos x="53" y="36"/>
                  </a:cxn>
                  <a:cxn ang="0">
                    <a:pos x="39" y="36"/>
                  </a:cxn>
                  <a:cxn ang="0">
                    <a:pos x="39" y="33"/>
                  </a:cxn>
                </a:cxnLst>
                <a:rect l="0" t="0" r="r" b="b"/>
                <a:pathLst>
                  <a:path w="58" h="58">
                    <a:moveTo>
                      <a:pt x="39" y="33"/>
                    </a:moveTo>
                    <a:lnTo>
                      <a:pt x="29" y="43"/>
                    </a:lnTo>
                    <a:lnTo>
                      <a:pt x="51" y="43"/>
                    </a:lnTo>
                    <a:lnTo>
                      <a:pt x="53" y="41"/>
                    </a:lnTo>
                    <a:lnTo>
                      <a:pt x="53" y="36"/>
                    </a:lnTo>
                    <a:lnTo>
                      <a:pt x="39" y="36"/>
                    </a:lnTo>
                    <a:lnTo>
                      <a:pt x="39" y="33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62" name="Freeform 10"/>
              <p:cNvSpPr>
                <a:spLocks noChangeAspect="1"/>
              </p:cNvSpPr>
              <p:nvPr/>
            </p:nvSpPr>
            <p:spPr bwMode="auto">
              <a:xfrm>
                <a:off x="5282" y="6633"/>
                <a:ext cx="58" cy="5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17" y="0"/>
                  </a:cxn>
                  <a:cxn ang="0">
                    <a:pos x="17" y="5"/>
                  </a:cxn>
                  <a:cxn ang="0">
                    <a:pos x="15" y="5"/>
                  </a:cxn>
                  <a:cxn ang="0">
                    <a:pos x="3" y="14"/>
                  </a:cxn>
                  <a:cxn ang="0">
                    <a:pos x="3" y="19"/>
                  </a:cxn>
                  <a:cxn ang="0">
                    <a:pos x="0" y="19"/>
                  </a:cxn>
                  <a:cxn ang="0">
                    <a:pos x="0" y="41"/>
                  </a:cxn>
                  <a:cxn ang="0">
                    <a:pos x="17" y="41"/>
                  </a:cxn>
                  <a:cxn ang="0">
                    <a:pos x="16" y="36"/>
                  </a:cxn>
                  <a:cxn ang="0">
                    <a:pos x="15" y="36"/>
                  </a:cxn>
                  <a:cxn ang="0">
                    <a:pos x="15" y="29"/>
                  </a:cxn>
                  <a:cxn ang="0">
                    <a:pos x="10" y="29"/>
                  </a:cxn>
                  <a:cxn ang="0">
                    <a:pos x="15" y="26"/>
                  </a:cxn>
                  <a:cxn ang="0">
                    <a:pos x="15" y="21"/>
                  </a:cxn>
                  <a:cxn ang="0">
                    <a:pos x="22" y="14"/>
                  </a:cxn>
                  <a:cxn ang="0">
                    <a:pos x="24" y="14"/>
                  </a:cxn>
                  <a:cxn ang="0">
                    <a:pos x="29" y="12"/>
                  </a:cxn>
                  <a:cxn ang="0">
                    <a:pos x="46" y="12"/>
                  </a:cxn>
                  <a:cxn ang="0">
                    <a:pos x="46" y="7"/>
                  </a:cxn>
                  <a:cxn ang="0">
                    <a:pos x="39" y="5"/>
                  </a:cxn>
                  <a:cxn ang="0">
                    <a:pos x="39" y="0"/>
                  </a:cxn>
                </a:cxnLst>
                <a:rect l="0" t="0" r="r" b="b"/>
                <a:pathLst>
                  <a:path w="58" h="58">
                    <a:moveTo>
                      <a:pt x="39" y="0"/>
                    </a:moveTo>
                    <a:lnTo>
                      <a:pt x="17" y="0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3" y="14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0" y="41"/>
                    </a:lnTo>
                    <a:lnTo>
                      <a:pt x="17" y="41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5" y="29"/>
                    </a:lnTo>
                    <a:lnTo>
                      <a:pt x="10" y="29"/>
                    </a:lnTo>
                    <a:lnTo>
                      <a:pt x="15" y="26"/>
                    </a:lnTo>
                    <a:lnTo>
                      <a:pt x="15" y="21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9" y="12"/>
                    </a:lnTo>
                    <a:lnTo>
                      <a:pt x="46" y="12"/>
                    </a:lnTo>
                    <a:lnTo>
                      <a:pt x="46" y="7"/>
                    </a:lnTo>
                    <a:lnTo>
                      <a:pt x="39" y="5"/>
                    </a:lnTo>
                    <a:lnTo>
                      <a:pt x="39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63" name="Freeform 11"/>
              <p:cNvSpPr>
                <a:spLocks noChangeAspect="1"/>
              </p:cNvSpPr>
              <p:nvPr/>
            </p:nvSpPr>
            <p:spPr bwMode="auto">
              <a:xfrm>
                <a:off x="5282" y="6633"/>
                <a:ext cx="58" cy="58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15" y="36"/>
                  </a:cxn>
                  <a:cxn ang="0">
                    <a:pos x="16" y="36"/>
                  </a:cxn>
                  <a:cxn ang="0">
                    <a:pos x="15" y="33"/>
                  </a:cxn>
                </a:cxnLst>
                <a:rect l="0" t="0" r="r" b="b"/>
                <a:pathLst>
                  <a:path w="58" h="58">
                    <a:moveTo>
                      <a:pt x="15" y="33"/>
                    </a:moveTo>
                    <a:lnTo>
                      <a:pt x="15" y="36"/>
                    </a:lnTo>
                    <a:lnTo>
                      <a:pt x="16" y="36"/>
                    </a:lnTo>
                    <a:lnTo>
                      <a:pt x="15" y="33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64" name="Freeform 12"/>
              <p:cNvSpPr>
                <a:spLocks noChangeAspect="1"/>
              </p:cNvSpPr>
              <p:nvPr/>
            </p:nvSpPr>
            <p:spPr bwMode="auto">
              <a:xfrm>
                <a:off x="5282" y="6633"/>
                <a:ext cx="58" cy="58"/>
              </a:xfrm>
              <a:custGeom>
                <a:avLst/>
                <a:gdLst/>
                <a:ahLst/>
                <a:cxnLst>
                  <a:cxn ang="0">
                    <a:pos x="46" y="12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32" y="14"/>
                  </a:cxn>
                  <a:cxn ang="0">
                    <a:pos x="39" y="19"/>
                  </a:cxn>
                  <a:cxn ang="0">
                    <a:pos x="39" y="26"/>
                  </a:cxn>
                  <a:cxn ang="0">
                    <a:pos x="44" y="26"/>
                  </a:cxn>
                  <a:cxn ang="0">
                    <a:pos x="44" y="29"/>
                  </a:cxn>
                  <a:cxn ang="0">
                    <a:pos x="39" y="33"/>
                  </a:cxn>
                  <a:cxn ang="0">
                    <a:pos x="39" y="36"/>
                  </a:cxn>
                  <a:cxn ang="0">
                    <a:pos x="53" y="36"/>
                  </a:cxn>
                  <a:cxn ang="0">
                    <a:pos x="53" y="33"/>
                  </a:cxn>
                  <a:cxn ang="0">
                    <a:pos x="58" y="29"/>
                  </a:cxn>
                  <a:cxn ang="0">
                    <a:pos x="53" y="21"/>
                  </a:cxn>
                  <a:cxn ang="0">
                    <a:pos x="53" y="19"/>
                  </a:cxn>
                  <a:cxn ang="0">
                    <a:pos x="46" y="12"/>
                  </a:cxn>
                </a:cxnLst>
                <a:rect l="0" t="0" r="r" b="b"/>
                <a:pathLst>
                  <a:path w="58" h="58">
                    <a:moveTo>
                      <a:pt x="46" y="12"/>
                    </a:moveTo>
                    <a:lnTo>
                      <a:pt x="29" y="12"/>
                    </a:lnTo>
                    <a:lnTo>
                      <a:pt x="29" y="14"/>
                    </a:lnTo>
                    <a:lnTo>
                      <a:pt x="32" y="14"/>
                    </a:lnTo>
                    <a:lnTo>
                      <a:pt x="39" y="19"/>
                    </a:lnTo>
                    <a:lnTo>
                      <a:pt x="39" y="26"/>
                    </a:lnTo>
                    <a:lnTo>
                      <a:pt x="44" y="26"/>
                    </a:lnTo>
                    <a:lnTo>
                      <a:pt x="44" y="29"/>
                    </a:lnTo>
                    <a:lnTo>
                      <a:pt x="39" y="33"/>
                    </a:lnTo>
                    <a:lnTo>
                      <a:pt x="39" y="36"/>
                    </a:lnTo>
                    <a:lnTo>
                      <a:pt x="53" y="36"/>
                    </a:lnTo>
                    <a:lnTo>
                      <a:pt x="53" y="33"/>
                    </a:lnTo>
                    <a:lnTo>
                      <a:pt x="58" y="29"/>
                    </a:lnTo>
                    <a:lnTo>
                      <a:pt x="53" y="21"/>
                    </a:lnTo>
                    <a:lnTo>
                      <a:pt x="53" y="19"/>
                    </a:lnTo>
                    <a:lnTo>
                      <a:pt x="46" y="1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151565" name="Group 13"/>
            <p:cNvGrpSpPr>
              <a:grpSpLocks noChangeAspect="1"/>
            </p:cNvGrpSpPr>
            <p:nvPr/>
          </p:nvGrpSpPr>
          <p:grpSpPr bwMode="auto">
            <a:xfrm>
              <a:off x="4441641" y="3501648"/>
              <a:ext cx="241953" cy="1270"/>
              <a:chOff x="9338" y="3105"/>
              <a:chExt cx="545" cy="2"/>
            </a:xfrm>
            <a:grpFill/>
          </p:grpSpPr>
          <p:sp>
            <p:nvSpPr>
              <p:cNvPr id="151566" name="Freeform 14"/>
              <p:cNvSpPr>
                <a:spLocks noChangeAspect="1"/>
              </p:cNvSpPr>
              <p:nvPr/>
            </p:nvSpPr>
            <p:spPr bwMode="auto">
              <a:xfrm>
                <a:off x="9338" y="3105"/>
                <a:ext cx="5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5" y="0"/>
                  </a:cxn>
                </a:cxnLst>
                <a:rect l="0" t="0" r="r" b="b"/>
                <a:pathLst>
                  <a:path w="545">
                    <a:moveTo>
                      <a:pt x="0" y="0"/>
                    </a:moveTo>
                    <a:lnTo>
                      <a:pt x="545" y="0"/>
                    </a:lnTo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151567" name="Group 15"/>
            <p:cNvGrpSpPr>
              <a:grpSpLocks noChangeAspect="1"/>
            </p:cNvGrpSpPr>
            <p:nvPr/>
          </p:nvGrpSpPr>
          <p:grpSpPr bwMode="auto">
            <a:xfrm>
              <a:off x="4079029" y="3577213"/>
              <a:ext cx="23497" cy="24130"/>
              <a:chOff x="8522" y="3270"/>
              <a:chExt cx="53" cy="55"/>
            </a:xfrm>
            <a:grpFill/>
          </p:grpSpPr>
          <p:sp>
            <p:nvSpPr>
              <p:cNvPr id="151568" name="Freeform 16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2" y="51"/>
                  </a:cxn>
                  <a:cxn ang="0">
                    <a:pos x="22" y="51"/>
                  </a:cxn>
                  <a:cxn ang="0">
                    <a:pos x="24" y="56"/>
                  </a:cxn>
                  <a:cxn ang="0">
                    <a:pos x="29" y="56"/>
                  </a:cxn>
                  <a:cxn ang="0">
                    <a:pos x="32" y="51"/>
                  </a:cxn>
                </a:cxnLst>
                <a:rect l="0" t="0" r="r" b="b"/>
                <a:pathLst>
                  <a:path w="53" h="55">
                    <a:moveTo>
                      <a:pt x="32" y="51"/>
                    </a:moveTo>
                    <a:lnTo>
                      <a:pt x="22" y="51"/>
                    </a:lnTo>
                    <a:lnTo>
                      <a:pt x="24" y="56"/>
                    </a:lnTo>
                    <a:lnTo>
                      <a:pt x="29" y="56"/>
                    </a:lnTo>
                    <a:lnTo>
                      <a:pt x="32" y="5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69" name="Freeform 17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" y="41"/>
                  </a:cxn>
                  <a:cxn ang="0">
                    <a:pos x="10" y="48"/>
                  </a:cxn>
                  <a:cxn ang="0">
                    <a:pos x="15" y="48"/>
                  </a:cxn>
                  <a:cxn ang="0">
                    <a:pos x="15" y="51"/>
                  </a:cxn>
                  <a:cxn ang="0">
                    <a:pos x="36" y="51"/>
                  </a:cxn>
                  <a:cxn ang="0">
                    <a:pos x="44" y="44"/>
                  </a:cxn>
                  <a:cxn ang="0">
                    <a:pos x="8" y="44"/>
                  </a:cxn>
                  <a:cxn ang="0">
                    <a:pos x="3" y="41"/>
                  </a:cxn>
                </a:cxnLst>
                <a:rect l="0" t="0" r="r" b="b"/>
                <a:pathLst>
                  <a:path w="53" h="55">
                    <a:moveTo>
                      <a:pt x="3" y="41"/>
                    </a:moveTo>
                    <a:lnTo>
                      <a:pt x="10" y="48"/>
                    </a:lnTo>
                    <a:lnTo>
                      <a:pt x="15" y="48"/>
                    </a:lnTo>
                    <a:lnTo>
                      <a:pt x="15" y="51"/>
                    </a:lnTo>
                    <a:lnTo>
                      <a:pt x="36" y="51"/>
                    </a:lnTo>
                    <a:lnTo>
                      <a:pt x="44" y="44"/>
                    </a:lnTo>
                    <a:lnTo>
                      <a:pt x="8" y="44"/>
                    </a:lnTo>
                    <a:lnTo>
                      <a:pt x="3" y="4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0" name="Freeform 18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44" y="44"/>
                  </a:cxn>
                  <a:cxn ang="0">
                    <a:pos x="39" y="48"/>
                  </a:cxn>
                  <a:cxn ang="0">
                    <a:pos x="44" y="48"/>
                  </a:cxn>
                  <a:cxn ang="0">
                    <a:pos x="44" y="44"/>
                  </a:cxn>
                </a:cxnLst>
                <a:rect l="0" t="0" r="r" b="b"/>
                <a:pathLst>
                  <a:path w="53" h="55">
                    <a:moveTo>
                      <a:pt x="44" y="44"/>
                    </a:moveTo>
                    <a:lnTo>
                      <a:pt x="39" y="48"/>
                    </a:lnTo>
                    <a:lnTo>
                      <a:pt x="44" y="48"/>
                    </a:lnTo>
                    <a:lnTo>
                      <a:pt x="44" y="44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1" name="Freeform 19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" y="41"/>
                  </a:cxn>
                  <a:cxn ang="0">
                    <a:pos x="3" y="44"/>
                  </a:cxn>
                  <a:cxn ang="0">
                    <a:pos x="5" y="44"/>
                  </a:cxn>
                  <a:cxn ang="0">
                    <a:pos x="3" y="41"/>
                  </a:cxn>
                </a:cxnLst>
                <a:rect l="0" t="0" r="r" b="b"/>
                <a:pathLst>
                  <a:path w="53" h="55">
                    <a:moveTo>
                      <a:pt x="3" y="41"/>
                    </a:moveTo>
                    <a:lnTo>
                      <a:pt x="3" y="44"/>
                    </a:lnTo>
                    <a:lnTo>
                      <a:pt x="5" y="44"/>
                    </a:lnTo>
                    <a:lnTo>
                      <a:pt x="3" y="4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2" name="Freeform 20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0" y="15"/>
                  </a:cxn>
                  <a:cxn ang="0">
                    <a:pos x="0" y="36"/>
                  </a:cxn>
                  <a:cxn ang="0">
                    <a:pos x="3" y="41"/>
                  </a:cxn>
                  <a:cxn ang="0">
                    <a:pos x="8" y="44"/>
                  </a:cxn>
                  <a:cxn ang="0">
                    <a:pos x="44" y="44"/>
                  </a:cxn>
                  <a:cxn ang="0">
                    <a:pos x="46" y="41"/>
                  </a:cxn>
                  <a:cxn ang="0">
                    <a:pos x="24" y="41"/>
                  </a:cxn>
                  <a:cxn ang="0">
                    <a:pos x="22" y="36"/>
                  </a:cxn>
                  <a:cxn ang="0">
                    <a:pos x="17" y="36"/>
                  </a:cxn>
                  <a:cxn ang="0">
                    <a:pos x="15" y="34"/>
                  </a:cxn>
                  <a:cxn ang="0">
                    <a:pos x="15" y="29"/>
                  </a:cxn>
                  <a:cxn ang="0">
                    <a:pos x="10" y="27"/>
                  </a:cxn>
                  <a:cxn ang="0">
                    <a:pos x="15" y="27"/>
                  </a:cxn>
                  <a:cxn ang="0">
                    <a:pos x="15" y="20"/>
                  </a:cxn>
                  <a:cxn ang="0">
                    <a:pos x="17" y="15"/>
                  </a:cxn>
                </a:cxnLst>
                <a:rect l="0" t="0" r="r" b="b"/>
                <a:pathLst>
                  <a:path w="53" h="55">
                    <a:moveTo>
                      <a:pt x="17" y="15"/>
                    </a:moveTo>
                    <a:lnTo>
                      <a:pt x="0" y="15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8" y="44"/>
                    </a:lnTo>
                    <a:lnTo>
                      <a:pt x="44" y="44"/>
                    </a:lnTo>
                    <a:lnTo>
                      <a:pt x="46" y="41"/>
                    </a:lnTo>
                    <a:lnTo>
                      <a:pt x="24" y="41"/>
                    </a:lnTo>
                    <a:lnTo>
                      <a:pt x="22" y="36"/>
                    </a:lnTo>
                    <a:lnTo>
                      <a:pt x="17" y="36"/>
                    </a:lnTo>
                    <a:lnTo>
                      <a:pt x="15" y="34"/>
                    </a:lnTo>
                    <a:lnTo>
                      <a:pt x="15" y="29"/>
                    </a:lnTo>
                    <a:lnTo>
                      <a:pt x="10" y="27"/>
                    </a:lnTo>
                    <a:lnTo>
                      <a:pt x="15" y="27"/>
                    </a:lnTo>
                    <a:lnTo>
                      <a:pt x="15" y="20"/>
                    </a:lnTo>
                    <a:lnTo>
                      <a:pt x="17" y="15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3" name="Freeform 21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46" y="41"/>
                  </a:cxn>
                  <a:cxn ang="0">
                    <a:pos x="44" y="44"/>
                  </a:cxn>
                  <a:cxn ang="0">
                    <a:pos x="46" y="44"/>
                  </a:cxn>
                  <a:cxn ang="0">
                    <a:pos x="46" y="41"/>
                  </a:cxn>
                </a:cxnLst>
                <a:rect l="0" t="0" r="r" b="b"/>
                <a:pathLst>
                  <a:path w="53" h="55">
                    <a:moveTo>
                      <a:pt x="46" y="41"/>
                    </a:moveTo>
                    <a:lnTo>
                      <a:pt x="44" y="44"/>
                    </a:lnTo>
                    <a:lnTo>
                      <a:pt x="46" y="44"/>
                    </a:lnTo>
                    <a:lnTo>
                      <a:pt x="46" y="4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4" name="Freeform 22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24" y="41"/>
                  </a:cxn>
                  <a:cxn ang="0">
                    <a:pos x="27" y="39"/>
                  </a:cxn>
                  <a:cxn ang="0">
                    <a:pos x="24" y="36"/>
                  </a:cxn>
                </a:cxnLst>
                <a:rect l="0" t="0" r="r" b="b"/>
                <a:pathLst>
                  <a:path w="53" h="55">
                    <a:moveTo>
                      <a:pt x="24" y="36"/>
                    </a:moveTo>
                    <a:lnTo>
                      <a:pt x="24" y="41"/>
                    </a:lnTo>
                    <a:lnTo>
                      <a:pt x="27" y="39"/>
                    </a:lnTo>
                    <a:lnTo>
                      <a:pt x="24" y="3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5" name="Freeform 23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27" y="39"/>
                  </a:cxn>
                  <a:cxn ang="0">
                    <a:pos x="24" y="41"/>
                  </a:cxn>
                  <a:cxn ang="0">
                    <a:pos x="29" y="41"/>
                  </a:cxn>
                  <a:cxn ang="0">
                    <a:pos x="27" y="39"/>
                  </a:cxn>
                </a:cxnLst>
                <a:rect l="0" t="0" r="r" b="b"/>
                <a:pathLst>
                  <a:path w="53" h="55">
                    <a:moveTo>
                      <a:pt x="27" y="39"/>
                    </a:moveTo>
                    <a:lnTo>
                      <a:pt x="24" y="41"/>
                    </a:lnTo>
                    <a:lnTo>
                      <a:pt x="29" y="41"/>
                    </a:lnTo>
                    <a:lnTo>
                      <a:pt x="27" y="39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6" name="Freeform 24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2" y="36"/>
                  </a:cxn>
                  <a:cxn ang="0">
                    <a:pos x="29" y="36"/>
                  </a:cxn>
                  <a:cxn ang="0">
                    <a:pos x="27" y="39"/>
                  </a:cxn>
                  <a:cxn ang="0">
                    <a:pos x="29" y="41"/>
                  </a:cxn>
                  <a:cxn ang="0">
                    <a:pos x="32" y="36"/>
                  </a:cxn>
                </a:cxnLst>
                <a:rect l="0" t="0" r="r" b="b"/>
                <a:pathLst>
                  <a:path w="53" h="55">
                    <a:moveTo>
                      <a:pt x="32" y="36"/>
                    </a:moveTo>
                    <a:lnTo>
                      <a:pt x="29" y="36"/>
                    </a:lnTo>
                    <a:lnTo>
                      <a:pt x="27" y="39"/>
                    </a:lnTo>
                    <a:lnTo>
                      <a:pt x="29" y="41"/>
                    </a:lnTo>
                    <a:lnTo>
                      <a:pt x="32" y="3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7" name="Freeform 25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32" y="15"/>
                  </a:cxn>
                  <a:cxn ang="0">
                    <a:pos x="36" y="20"/>
                  </a:cxn>
                  <a:cxn ang="0">
                    <a:pos x="36" y="22"/>
                  </a:cxn>
                  <a:cxn ang="0">
                    <a:pos x="39" y="27"/>
                  </a:cxn>
                  <a:cxn ang="0">
                    <a:pos x="39" y="29"/>
                  </a:cxn>
                  <a:cxn ang="0">
                    <a:pos x="36" y="34"/>
                  </a:cxn>
                  <a:cxn ang="0">
                    <a:pos x="29" y="41"/>
                  </a:cxn>
                  <a:cxn ang="0">
                    <a:pos x="46" y="41"/>
                  </a:cxn>
                  <a:cxn ang="0">
                    <a:pos x="51" y="36"/>
                  </a:cxn>
                  <a:cxn ang="0">
                    <a:pos x="51" y="34"/>
                  </a:cxn>
                  <a:cxn ang="0">
                    <a:pos x="53" y="29"/>
                  </a:cxn>
                  <a:cxn ang="0">
                    <a:pos x="53" y="27"/>
                  </a:cxn>
                  <a:cxn ang="0">
                    <a:pos x="51" y="22"/>
                  </a:cxn>
                  <a:cxn ang="0">
                    <a:pos x="51" y="15"/>
                  </a:cxn>
                </a:cxnLst>
                <a:rect l="0" t="0" r="r" b="b"/>
                <a:pathLst>
                  <a:path w="53" h="55">
                    <a:moveTo>
                      <a:pt x="51" y="15"/>
                    </a:moveTo>
                    <a:lnTo>
                      <a:pt x="32" y="15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9" y="27"/>
                    </a:lnTo>
                    <a:lnTo>
                      <a:pt x="39" y="29"/>
                    </a:lnTo>
                    <a:lnTo>
                      <a:pt x="36" y="34"/>
                    </a:lnTo>
                    <a:lnTo>
                      <a:pt x="29" y="41"/>
                    </a:lnTo>
                    <a:lnTo>
                      <a:pt x="46" y="41"/>
                    </a:lnTo>
                    <a:lnTo>
                      <a:pt x="51" y="36"/>
                    </a:lnTo>
                    <a:lnTo>
                      <a:pt x="51" y="34"/>
                    </a:lnTo>
                    <a:lnTo>
                      <a:pt x="53" y="29"/>
                    </a:lnTo>
                    <a:lnTo>
                      <a:pt x="53" y="27"/>
                    </a:lnTo>
                    <a:lnTo>
                      <a:pt x="51" y="22"/>
                    </a:lnTo>
                    <a:lnTo>
                      <a:pt x="51" y="15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8" name="Freeform 26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5" y="34"/>
                  </a:cxn>
                  <a:cxn ang="0">
                    <a:pos x="17" y="36"/>
                  </a:cxn>
                  <a:cxn ang="0">
                    <a:pos x="15" y="29"/>
                  </a:cxn>
                </a:cxnLst>
                <a:rect l="0" t="0" r="r" b="b"/>
                <a:pathLst>
                  <a:path w="53" h="55">
                    <a:moveTo>
                      <a:pt x="15" y="29"/>
                    </a:moveTo>
                    <a:lnTo>
                      <a:pt x="15" y="34"/>
                    </a:lnTo>
                    <a:lnTo>
                      <a:pt x="17" y="36"/>
                    </a:lnTo>
                    <a:lnTo>
                      <a:pt x="15" y="29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9" name="Freeform 27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4" y="34"/>
                  </a:cxn>
                  <a:cxn ang="0">
                    <a:pos x="32" y="34"/>
                  </a:cxn>
                  <a:cxn ang="0">
                    <a:pos x="32" y="36"/>
                  </a:cxn>
                  <a:cxn ang="0">
                    <a:pos x="34" y="34"/>
                  </a:cxn>
                </a:cxnLst>
                <a:rect l="0" t="0" r="r" b="b"/>
                <a:pathLst>
                  <a:path w="53" h="55">
                    <a:moveTo>
                      <a:pt x="34" y="34"/>
                    </a:moveTo>
                    <a:lnTo>
                      <a:pt x="32" y="34"/>
                    </a:lnTo>
                    <a:lnTo>
                      <a:pt x="32" y="36"/>
                    </a:lnTo>
                    <a:lnTo>
                      <a:pt x="34" y="34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0" name="Freeform 28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6" y="32"/>
                  </a:cxn>
                  <a:cxn ang="0">
                    <a:pos x="34" y="34"/>
                  </a:cxn>
                  <a:cxn ang="0">
                    <a:pos x="36" y="34"/>
                  </a:cxn>
                  <a:cxn ang="0">
                    <a:pos x="36" y="32"/>
                  </a:cxn>
                </a:cxnLst>
                <a:rect l="0" t="0" r="r" b="b"/>
                <a:pathLst>
                  <a:path w="53" h="55">
                    <a:moveTo>
                      <a:pt x="36" y="32"/>
                    </a:moveTo>
                    <a:lnTo>
                      <a:pt x="34" y="34"/>
                    </a:lnTo>
                    <a:lnTo>
                      <a:pt x="36" y="34"/>
                    </a:lnTo>
                    <a:lnTo>
                      <a:pt x="36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1" name="Freeform 29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9" y="29"/>
                  </a:cxn>
                  <a:cxn ang="0">
                    <a:pos x="36" y="32"/>
                  </a:cxn>
                  <a:cxn ang="0">
                    <a:pos x="36" y="34"/>
                  </a:cxn>
                  <a:cxn ang="0">
                    <a:pos x="39" y="29"/>
                  </a:cxn>
                </a:cxnLst>
                <a:rect l="0" t="0" r="r" b="b"/>
                <a:pathLst>
                  <a:path w="53" h="55">
                    <a:moveTo>
                      <a:pt x="39" y="29"/>
                    </a:moveTo>
                    <a:lnTo>
                      <a:pt x="36" y="32"/>
                    </a:lnTo>
                    <a:lnTo>
                      <a:pt x="36" y="34"/>
                    </a:lnTo>
                    <a:lnTo>
                      <a:pt x="39" y="29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2" name="Freeform 30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8" y="28"/>
                  </a:cxn>
                  <a:cxn ang="0">
                    <a:pos x="36" y="29"/>
                  </a:cxn>
                  <a:cxn ang="0">
                    <a:pos x="36" y="32"/>
                  </a:cxn>
                  <a:cxn ang="0">
                    <a:pos x="39" y="29"/>
                  </a:cxn>
                  <a:cxn ang="0">
                    <a:pos x="38" y="28"/>
                  </a:cxn>
                </a:cxnLst>
                <a:rect l="0" t="0" r="r" b="b"/>
                <a:pathLst>
                  <a:path w="53" h="55">
                    <a:moveTo>
                      <a:pt x="38" y="28"/>
                    </a:moveTo>
                    <a:lnTo>
                      <a:pt x="36" y="29"/>
                    </a:lnTo>
                    <a:lnTo>
                      <a:pt x="36" y="32"/>
                    </a:lnTo>
                    <a:lnTo>
                      <a:pt x="39" y="29"/>
                    </a:lnTo>
                    <a:lnTo>
                      <a:pt x="38" y="28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3" name="Freeform 31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9" y="27"/>
                  </a:cxn>
                  <a:cxn ang="0">
                    <a:pos x="38" y="28"/>
                  </a:cxn>
                  <a:cxn ang="0">
                    <a:pos x="39" y="29"/>
                  </a:cxn>
                  <a:cxn ang="0">
                    <a:pos x="39" y="27"/>
                  </a:cxn>
                </a:cxnLst>
                <a:rect l="0" t="0" r="r" b="b"/>
                <a:pathLst>
                  <a:path w="53" h="55">
                    <a:moveTo>
                      <a:pt x="39" y="27"/>
                    </a:moveTo>
                    <a:lnTo>
                      <a:pt x="38" y="28"/>
                    </a:lnTo>
                    <a:lnTo>
                      <a:pt x="39" y="29"/>
                    </a:lnTo>
                    <a:lnTo>
                      <a:pt x="39" y="27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4" name="Freeform 32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9" y="27"/>
                  </a:cxn>
                  <a:cxn ang="0">
                    <a:pos x="36" y="27"/>
                  </a:cxn>
                  <a:cxn ang="0">
                    <a:pos x="38" y="28"/>
                  </a:cxn>
                  <a:cxn ang="0">
                    <a:pos x="39" y="27"/>
                  </a:cxn>
                </a:cxnLst>
                <a:rect l="0" t="0" r="r" b="b"/>
                <a:pathLst>
                  <a:path w="53" h="55">
                    <a:moveTo>
                      <a:pt x="39" y="27"/>
                    </a:moveTo>
                    <a:lnTo>
                      <a:pt x="36" y="27"/>
                    </a:lnTo>
                    <a:lnTo>
                      <a:pt x="38" y="28"/>
                    </a:lnTo>
                    <a:lnTo>
                      <a:pt x="39" y="27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5" name="Freeform 33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5" y="20"/>
                  </a:cxn>
                  <a:cxn ang="0">
                    <a:pos x="17" y="20"/>
                  </a:cxn>
                  <a:cxn ang="0">
                    <a:pos x="17" y="15"/>
                  </a:cxn>
                </a:cxnLst>
                <a:rect l="0" t="0" r="r" b="b"/>
                <a:pathLst>
                  <a:path w="53" h="55">
                    <a:moveTo>
                      <a:pt x="17" y="15"/>
                    </a:moveTo>
                    <a:lnTo>
                      <a:pt x="15" y="20"/>
                    </a:lnTo>
                    <a:lnTo>
                      <a:pt x="17" y="20"/>
                    </a:lnTo>
                    <a:lnTo>
                      <a:pt x="17" y="15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6" name="Freeform 34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46" y="12"/>
                  </a:cxn>
                  <a:cxn ang="0">
                    <a:pos x="29" y="12"/>
                  </a:cxn>
                  <a:cxn ang="0">
                    <a:pos x="29" y="15"/>
                  </a:cxn>
                  <a:cxn ang="0">
                    <a:pos x="36" y="20"/>
                  </a:cxn>
                  <a:cxn ang="0">
                    <a:pos x="32" y="15"/>
                  </a:cxn>
                  <a:cxn ang="0">
                    <a:pos x="46" y="15"/>
                  </a:cxn>
                  <a:cxn ang="0">
                    <a:pos x="46" y="12"/>
                  </a:cxn>
                </a:cxnLst>
                <a:rect l="0" t="0" r="r" b="b"/>
                <a:pathLst>
                  <a:path w="53" h="55">
                    <a:moveTo>
                      <a:pt x="46" y="12"/>
                    </a:moveTo>
                    <a:lnTo>
                      <a:pt x="29" y="12"/>
                    </a:lnTo>
                    <a:lnTo>
                      <a:pt x="29" y="15"/>
                    </a:lnTo>
                    <a:lnTo>
                      <a:pt x="36" y="20"/>
                    </a:lnTo>
                    <a:lnTo>
                      <a:pt x="32" y="15"/>
                    </a:lnTo>
                    <a:lnTo>
                      <a:pt x="46" y="15"/>
                    </a:lnTo>
                    <a:lnTo>
                      <a:pt x="46" y="1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7" name="Freeform 35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5" y="0"/>
                  </a:cxn>
                  <a:cxn ang="0">
                    <a:pos x="15" y="5"/>
                  </a:cxn>
                  <a:cxn ang="0">
                    <a:pos x="10" y="5"/>
                  </a:cxn>
                  <a:cxn ang="0">
                    <a:pos x="3" y="12"/>
                  </a:cxn>
                  <a:cxn ang="0">
                    <a:pos x="3" y="15"/>
                  </a:cxn>
                  <a:cxn ang="0">
                    <a:pos x="24" y="15"/>
                  </a:cxn>
                  <a:cxn ang="0">
                    <a:pos x="24" y="12"/>
                  </a:cxn>
                  <a:cxn ang="0">
                    <a:pos x="46" y="12"/>
                  </a:cxn>
                  <a:cxn ang="0">
                    <a:pos x="39" y="5"/>
                  </a:cxn>
                  <a:cxn ang="0">
                    <a:pos x="36" y="0"/>
                  </a:cxn>
                </a:cxnLst>
                <a:rect l="0" t="0" r="r" b="b"/>
                <a:pathLst>
                  <a:path w="53" h="55">
                    <a:moveTo>
                      <a:pt x="36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24" y="15"/>
                    </a:lnTo>
                    <a:lnTo>
                      <a:pt x="24" y="12"/>
                    </a:lnTo>
                    <a:lnTo>
                      <a:pt x="46" y="12"/>
                    </a:lnTo>
                    <a:lnTo>
                      <a:pt x="39" y="5"/>
                    </a:lnTo>
                    <a:lnTo>
                      <a:pt x="3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8" name="Freeform 36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24" y="12"/>
                  </a:cxn>
                  <a:cxn ang="0">
                    <a:pos x="29" y="15"/>
                  </a:cxn>
                  <a:cxn ang="0">
                    <a:pos x="29" y="12"/>
                  </a:cxn>
                </a:cxnLst>
                <a:rect l="0" t="0" r="r" b="b"/>
                <a:pathLst>
                  <a:path w="53" h="55">
                    <a:moveTo>
                      <a:pt x="29" y="12"/>
                    </a:moveTo>
                    <a:lnTo>
                      <a:pt x="24" y="12"/>
                    </a:lnTo>
                    <a:lnTo>
                      <a:pt x="29" y="15"/>
                    </a:lnTo>
                    <a:lnTo>
                      <a:pt x="29" y="1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9" name="Freeform 37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44" y="5"/>
                  </a:cxn>
                  <a:cxn ang="0">
                    <a:pos x="39" y="5"/>
                  </a:cxn>
                  <a:cxn ang="0">
                    <a:pos x="44" y="8"/>
                  </a:cxn>
                  <a:cxn ang="0">
                    <a:pos x="44" y="5"/>
                  </a:cxn>
                </a:cxnLst>
                <a:rect l="0" t="0" r="r" b="b"/>
                <a:pathLst>
                  <a:path w="53" h="55">
                    <a:moveTo>
                      <a:pt x="44" y="5"/>
                    </a:moveTo>
                    <a:lnTo>
                      <a:pt x="39" y="5"/>
                    </a:lnTo>
                    <a:lnTo>
                      <a:pt x="44" y="8"/>
                    </a:lnTo>
                    <a:lnTo>
                      <a:pt x="44" y="5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151590" name="Group 38"/>
            <p:cNvGrpSpPr>
              <a:grpSpLocks noChangeAspect="1"/>
            </p:cNvGrpSpPr>
            <p:nvPr/>
          </p:nvGrpSpPr>
          <p:grpSpPr bwMode="auto">
            <a:xfrm>
              <a:off x="2524432" y="3250188"/>
              <a:ext cx="617267" cy="130810"/>
              <a:chOff x="5023" y="2534"/>
              <a:chExt cx="1390" cy="295"/>
            </a:xfrm>
            <a:grpFill/>
          </p:grpSpPr>
          <p:sp>
            <p:nvSpPr>
              <p:cNvPr id="151591" name="Freeform 39"/>
              <p:cNvSpPr>
                <a:spLocks noChangeAspect="1"/>
              </p:cNvSpPr>
              <p:nvPr/>
            </p:nvSpPr>
            <p:spPr bwMode="auto">
              <a:xfrm>
                <a:off x="5023" y="2534"/>
                <a:ext cx="1390" cy="295"/>
              </a:xfrm>
              <a:custGeom>
                <a:avLst/>
                <a:gdLst/>
                <a:ahLst/>
                <a:cxnLst>
                  <a:cxn ang="0">
                    <a:pos x="96" y="290"/>
                  </a:cxn>
                  <a:cxn ang="0">
                    <a:pos x="3" y="290"/>
                  </a:cxn>
                  <a:cxn ang="0">
                    <a:pos x="3" y="295"/>
                  </a:cxn>
                  <a:cxn ang="0">
                    <a:pos x="7" y="295"/>
                  </a:cxn>
                  <a:cxn ang="0">
                    <a:pos x="96" y="290"/>
                  </a:cxn>
                </a:cxnLst>
                <a:rect l="0" t="0" r="r" b="b"/>
                <a:pathLst>
                  <a:path w="1390" h="295">
                    <a:moveTo>
                      <a:pt x="96" y="290"/>
                    </a:moveTo>
                    <a:lnTo>
                      <a:pt x="3" y="290"/>
                    </a:lnTo>
                    <a:lnTo>
                      <a:pt x="3" y="295"/>
                    </a:lnTo>
                    <a:lnTo>
                      <a:pt x="7" y="295"/>
                    </a:lnTo>
                    <a:lnTo>
                      <a:pt x="96" y="29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92" name="Freeform 40"/>
              <p:cNvSpPr>
                <a:spLocks noChangeAspect="1"/>
              </p:cNvSpPr>
              <p:nvPr/>
            </p:nvSpPr>
            <p:spPr bwMode="auto">
              <a:xfrm>
                <a:off x="5023" y="2534"/>
                <a:ext cx="1390" cy="295"/>
              </a:xfrm>
              <a:custGeom>
                <a:avLst/>
                <a:gdLst/>
                <a:ahLst/>
                <a:cxnLst>
                  <a:cxn ang="0">
                    <a:pos x="1375" y="0"/>
                  </a:cxn>
                  <a:cxn ang="0">
                    <a:pos x="1303" y="60"/>
                  </a:cxn>
                  <a:cxn ang="0">
                    <a:pos x="1227" y="110"/>
                  </a:cxn>
                  <a:cxn ang="0">
                    <a:pos x="1188" y="132"/>
                  </a:cxn>
                  <a:cxn ang="0">
                    <a:pos x="1152" y="153"/>
                  </a:cxn>
                  <a:cxn ang="0">
                    <a:pos x="1111" y="172"/>
                  </a:cxn>
                  <a:cxn ang="0">
                    <a:pos x="1068" y="187"/>
                  </a:cxn>
                  <a:cxn ang="0">
                    <a:pos x="1030" y="201"/>
                  </a:cxn>
                  <a:cxn ang="0">
                    <a:pos x="989" y="216"/>
                  </a:cxn>
                  <a:cxn ang="0">
                    <a:pos x="946" y="225"/>
                  </a:cxn>
                  <a:cxn ang="0">
                    <a:pos x="903" y="237"/>
                  </a:cxn>
                  <a:cxn ang="0">
                    <a:pos x="821" y="252"/>
                  </a:cxn>
                  <a:cxn ang="0">
                    <a:pos x="643" y="273"/>
                  </a:cxn>
                  <a:cxn ang="0">
                    <a:pos x="555" y="276"/>
                  </a:cxn>
                  <a:cxn ang="0">
                    <a:pos x="96" y="276"/>
                  </a:cxn>
                  <a:cxn ang="0">
                    <a:pos x="7" y="280"/>
                  </a:cxn>
                  <a:cxn ang="0">
                    <a:pos x="0" y="280"/>
                  </a:cxn>
                  <a:cxn ang="0">
                    <a:pos x="0" y="290"/>
                  </a:cxn>
                  <a:cxn ang="0">
                    <a:pos x="555" y="290"/>
                  </a:cxn>
                  <a:cxn ang="0">
                    <a:pos x="643" y="288"/>
                  </a:cxn>
                  <a:cxn ang="0">
                    <a:pos x="778" y="273"/>
                  </a:cxn>
                  <a:cxn ang="0">
                    <a:pos x="907" y="252"/>
                  </a:cxn>
                  <a:cxn ang="0">
                    <a:pos x="951" y="240"/>
                  </a:cxn>
                  <a:cxn ang="0">
                    <a:pos x="994" y="230"/>
                  </a:cxn>
                  <a:cxn ang="0">
                    <a:pos x="1032" y="216"/>
                  </a:cxn>
                  <a:cxn ang="0">
                    <a:pos x="1075" y="201"/>
                  </a:cxn>
                  <a:cxn ang="0">
                    <a:pos x="1116" y="182"/>
                  </a:cxn>
                  <a:cxn ang="0">
                    <a:pos x="1159" y="165"/>
                  </a:cxn>
                  <a:cxn ang="0">
                    <a:pos x="1195" y="146"/>
                  </a:cxn>
                  <a:cxn ang="0">
                    <a:pos x="1234" y="122"/>
                  </a:cxn>
                  <a:cxn ang="0">
                    <a:pos x="1275" y="100"/>
                  </a:cxn>
                  <a:cxn ang="0">
                    <a:pos x="1313" y="72"/>
                  </a:cxn>
                  <a:cxn ang="0">
                    <a:pos x="1349" y="43"/>
                  </a:cxn>
                  <a:cxn ang="0">
                    <a:pos x="1382" y="12"/>
                  </a:cxn>
                  <a:cxn ang="0">
                    <a:pos x="1375" y="0"/>
                  </a:cxn>
                </a:cxnLst>
                <a:rect l="0" t="0" r="r" b="b"/>
                <a:pathLst>
                  <a:path w="1390" h="295">
                    <a:moveTo>
                      <a:pt x="1375" y="0"/>
                    </a:moveTo>
                    <a:lnTo>
                      <a:pt x="1303" y="60"/>
                    </a:lnTo>
                    <a:lnTo>
                      <a:pt x="1227" y="110"/>
                    </a:lnTo>
                    <a:lnTo>
                      <a:pt x="1188" y="132"/>
                    </a:lnTo>
                    <a:lnTo>
                      <a:pt x="1152" y="153"/>
                    </a:lnTo>
                    <a:lnTo>
                      <a:pt x="1111" y="172"/>
                    </a:lnTo>
                    <a:lnTo>
                      <a:pt x="1068" y="187"/>
                    </a:lnTo>
                    <a:lnTo>
                      <a:pt x="1030" y="201"/>
                    </a:lnTo>
                    <a:lnTo>
                      <a:pt x="989" y="216"/>
                    </a:lnTo>
                    <a:lnTo>
                      <a:pt x="946" y="225"/>
                    </a:lnTo>
                    <a:lnTo>
                      <a:pt x="903" y="237"/>
                    </a:lnTo>
                    <a:lnTo>
                      <a:pt x="821" y="252"/>
                    </a:lnTo>
                    <a:lnTo>
                      <a:pt x="643" y="273"/>
                    </a:lnTo>
                    <a:lnTo>
                      <a:pt x="555" y="276"/>
                    </a:lnTo>
                    <a:lnTo>
                      <a:pt x="96" y="276"/>
                    </a:lnTo>
                    <a:lnTo>
                      <a:pt x="7" y="280"/>
                    </a:lnTo>
                    <a:lnTo>
                      <a:pt x="0" y="280"/>
                    </a:lnTo>
                    <a:lnTo>
                      <a:pt x="0" y="290"/>
                    </a:lnTo>
                    <a:lnTo>
                      <a:pt x="555" y="290"/>
                    </a:lnTo>
                    <a:lnTo>
                      <a:pt x="643" y="288"/>
                    </a:lnTo>
                    <a:lnTo>
                      <a:pt x="778" y="273"/>
                    </a:lnTo>
                    <a:lnTo>
                      <a:pt x="907" y="252"/>
                    </a:lnTo>
                    <a:lnTo>
                      <a:pt x="951" y="240"/>
                    </a:lnTo>
                    <a:lnTo>
                      <a:pt x="994" y="230"/>
                    </a:lnTo>
                    <a:lnTo>
                      <a:pt x="1032" y="216"/>
                    </a:lnTo>
                    <a:lnTo>
                      <a:pt x="1075" y="201"/>
                    </a:lnTo>
                    <a:lnTo>
                      <a:pt x="1116" y="182"/>
                    </a:lnTo>
                    <a:lnTo>
                      <a:pt x="1159" y="165"/>
                    </a:lnTo>
                    <a:lnTo>
                      <a:pt x="1195" y="146"/>
                    </a:lnTo>
                    <a:lnTo>
                      <a:pt x="1234" y="122"/>
                    </a:lnTo>
                    <a:lnTo>
                      <a:pt x="1275" y="100"/>
                    </a:lnTo>
                    <a:lnTo>
                      <a:pt x="1313" y="72"/>
                    </a:lnTo>
                    <a:lnTo>
                      <a:pt x="1349" y="43"/>
                    </a:lnTo>
                    <a:lnTo>
                      <a:pt x="1382" y="12"/>
                    </a:lnTo>
                    <a:lnTo>
                      <a:pt x="1375" y="0"/>
                    </a:lnTo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93" name="Freeform 41"/>
              <p:cNvSpPr>
                <a:spLocks noChangeAspect="1"/>
              </p:cNvSpPr>
              <p:nvPr/>
            </p:nvSpPr>
            <p:spPr bwMode="auto">
              <a:xfrm>
                <a:off x="5023" y="2534"/>
                <a:ext cx="1390" cy="295"/>
              </a:xfrm>
              <a:custGeom>
                <a:avLst/>
                <a:gdLst/>
                <a:ahLst/>
                <a:cxnLst>
                  <a:cxn ang="0">
                    <a:pos x="1375" y="0"/>
                  </a:cxn>
                  <a:cxn ang="0">
                    <a:pos x="1349" y="0"/>
                  </a:cxn>
                  <a:cxn ang="0">
                    <a:pos x="1349" y="9"/>
                  </a:cxn>
                  <a:cxn ang="0">
                    <a:pos x="1354" y="9"/>
                  </a:cxn>
                  <a:cxn ang="0">
                    <a:pos x="1354" y="14"/>
                  </a:cxn>
                  <a:cxn ang="0">
                    <a:pos x="1359" y="14"/>
                  </a:cxn>
                  <a:cxn ang="0">
                    <a:pos x="1375" y="0"/>
                  </a:cxn>
                </a:cxnLst>
                <a:rect l="0" t="0" r="r" b="b"/>
                <a:pathLst>
                  <a:path w="1390" h="295">
                    <a:moveTo>
                      <a:pt x="1375" y="0"/>
                    </a:moveTo>
                    <a:lnTo>
                      <a:pt x="1349" y="0"/>
                    </a:lnTo>
                    <a:lnTo>
                      <a:pt x="1349" y="9"/>
                    </a:lnTo>
                    <a:lnTo>
                      <a:pt x="1354" y="9"/>
                    </a:lnTo>
                    <a:lnTo>
                      <a:pt x="1354" y="14"/>
                    </a:lnTo>
                    <a:lnTo>
                      <a:pt x="1359" y="14"/>
                    </a:lnTo>
                    <a:lnTo>
                      <a:pt x="137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94" name="Freeform 42"/>
              <p:cNvSpPr>
                <a:spLocks noChangeAspect="1"/>
              </p:cNvSpPr>
              <p:nvPr/>
            </p:nvSpPr>
            <p:spPr bwMode="auto">
              <a:xfrm>
                <a:off x="5023" y="2534"/>
                <a:ext cx="1390" cy="295"/>
              </a:xfrm>
              <a:custGeom>
                <a:avLst/>
                <a:gdLst/>
                <a:ahLst/>
                <a:cxnLst>
                  <a:cxn ang="0">
                    <a:pos x="1382" y="12"/>
                  </a:cxn>
                  <a:cxn ang="0">
                    <a:pos x="1380" y="14"/>
                  </a:cxn>
                  <a:cxn ang="0">
                    <a:pos x="1383" y="14"/>
                  </a:cxn>
                  <a:cxn ang="0">
                    <a:pos x="1382" y="12"/>
                  </a:cxn>
                </a:cxnLst>
                <a:rect l="0" t="0" r="r" b="b"/>
                <a:pathLst>
                  <a:path w="1390" h="295">
                    <a:moveTo>
                      <a:pt x="1382" y="12"/>
                    </a:moveTo>
                    <a:lnTo>
                      <a:pt x="1380" y="14"/>
                    </a:lnTo>
                    <a:lnTo>
                      <a:pt x="1383" y="14"/>
                    </a:lnTo>
                    <a:lnTo>
                      <a:pt x="1382" y="1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95" name="Freeform 43"/>
              <p:cNvSpPr>
                <a:spLocks noChangeAspect="1"/>
              </p:cNvSpPr>
              <p:nvPr/>
            </p:nvSpPr>
            <p:spPr bwMode="auto">
              <a:xfrm>
                <a:off x="5023" y="2534"/>
                <a:ext cx="1390" cy="295"/>
              </a:xfrm>
              <a:custGeom>
                <a:avLst/>
                <a:gdLst/>
                <a:ahLst/>
                <a:cxnLst>
                  <a:cxn ang="0">
                    <a:pos x="1385" y="0"/>
                  </a:cxn>
                  <a:cxn ang="0">
                    <a:pos x="1375" y="0"/>
                  </a:cxn>
                  <a:cxn ang="0">
                    <a:pos x="1382" y="12"/>
                  </a:cxn>
                  <a:cxn ang="0">
                    <a:pos x="1385" y="9"/>
                  </a:cxn>
                  <a:cxn ang="0">
                    <a:pos x="1390" y="7"/>
                  </a:cxn>
                  <a:cxn ang="0">
                    <a:pos x="1390" y="2"/>
                  </a:cxn>
                  <a:cxn ang="0">
                    <a:pos x="1385" y="2"/>
                  </a:cxn>
                  <a:cxn ang="0">
                    <a:pos x="1385" y="0"/>
                  </a:cxn>
                </a:cxnLst>
                <a:rect l="0" t="0" r="r" b="b"/>
                <a:pathLst>
                  <a:path w="1390" h="295">
                    <a:moveTo>
                      <a:pt x="1385" y="0"/>
                    </a:moveTo>
                    <a:lnTo>
                      <a:pt x="1375" y="0"/>
                    </a:lnTo>
                    <a:lnTo>
                      <a:pt x="1382" y="12"/>
                    </a:lnTo>
                    <a:lnTo>
                      <a:pt x="1385" y="9"/>
                    </a:lnTo>
                    <a:lnTo>
                      <a:pt x="1390" y="7"/>
                    </a:lnTo>
                    <a:lnTo>
                      <a:pt x="1390" y="2"/>
                    </a:lnTo>
                    <a:lnTo>
                      <a:pt x="1385" y="2"/>
                    </a:lnTo>
                    <a:lnTo>
                      <a:pt x="138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151596" name="Group 44"/>
            <p:cNvGrpSpPr>
              <a:grpSpLocks noChangeAspect="1"/>
            </p:cNvGrpSpPr>
            <p:nvPr/>
          </p:nvGrpSpPr>
          <p:grpSpPr bwMode="auto">
            <a:xfrm>
              <a:off x="2195477" y="3336548"/>
              <a:ext cx="80651" cy="80010"/>
              <a:chOff x="4282" y="2728"/>
              <a:chExt cx="182" cy="180"/>
            </a:xfrm>
            <a:grpFill/>
          </p:grpSpPr>
          <p:sp>
            <p:nvSpPr>
              <p:cNvPr id="151597" name="Freeform 45"/>
              <p:cNvSpPr>
                <a:spLocks noChangeAspect="1"/>
              </p:cNvSpPr>
              <p:nvPr/>
            </p:nvSpPr>
            <p:spPr bwMode="auto">
              <a:xfrm>
                <a:off x="4282" y="2728"/>
                <a:ext cx="182" cy="180"/>
              </a:xfrm>
              <a:custGeom>
                <a:avLst/>
                <a:gdLst/>
                <a:ahLst/>
                <a:cxnLst>
                  <a:cxn ang="0">
                    <a:pos x="182" y="0"/>
                  </a:cxn>
                  <a:cxn ang="0">
                    <a:pos x="0" y="89"/>
                  </a:cxn>
                  <a:cxn ang="0">
                    <a:pos x="182" y="180"/>
                  </a:cxn>
                  <a:cxn ang="0">
                    <a:pos x="100" y="89"/>
                  </a:cxn>
                  <a:cxn ang="0">
                    <a:pos x="182" y="0"/>
                  </a:cxn>
                </a:cxnLst>
                <a:rect l="0" t="0" r="r" b="b"/>
                <a:pathLst>
                  <a:path w="182" h="180">
                    <a:moveTo>
                      <a:pt x="182" y="0"/>
                    </a:moveTo>
                    <a:lnTo>
                      <a:pt x="0" y="89"/>
                    </a:lnTo>
                    <a:lnTo>
                      <a:pt x="182" y="180"/>
                    </a:lnTo>
                    <a:lnTo>
                      <a:pt x="100" y="89"/>
                    </a:lnTo>
                    <a:lnTo>
                      <a:pt x="18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151598" name="Group 46"/>
            <p:cNvGrpSpPr>
              <a:grpSpLocks noChangeAspect="1"/>
            </p:cNvGrpSpPr>
            <p:nvPr/>
          </p:nvGrpSpPr>
          <p:grpSpPr bwMode="auto">
            <a:xfrm rot="10800000">
              <a:off x="827584" y="4904363"/>
              <a:ext cx="2073431" cy="614045"/>
              <a:chOff x="860" y="1607"/>
              <a:chExt cx="6658" cy="1972"/>
            </a:xfrm>
            <a:grpFill/>
          </p:grpSpPr>
          <p:sp>
            <p:nvSpPr>
              <p:cNvPr id="151599" name="Freeform 47"/>
              <p:cNvSpPr>
                <a:spLocks noChangeAspect="1"/>
              </p:cNvSpPr>
              <p:nvPr/>
            </p:nvSpPr>
            <p:spPr bwMode="auto">
              <a:xfrm>
                <a:off x="4579" y="1931"/>
                <a:ext cx="14" cy="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28" y="2"/>
                  </a:cxn>
                </a:cxnLst>
                <a:rect l="0" t="0" r="r" b="b"/>
                <a:pathLst>
                  <a:path w="28" h="2">
                    <a:moveTo>
                      <a:pt x="28" y="2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0" name="Freeform 48"/>
              <p:cNvSpPr>
                <a:spLocks noChangeAspect="1"/>
              </p:cNvSpPr>
              <p:nvPr/>
            </p:nvSpPr>
            <p:spPr bwMode="auto">
              <a:xfrm>
                <a:off x="4571" y="1932"/>
                <a:ext cx="2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14" y="0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1" name="Freeform 49"/>
              <p:cNvSpPr>
                <a:spLocks noChangeAspect="1"/>
              </p:cNvSpPr>
              <p:nvPr/>
            </p:nvSpPr>
            <p:spPr bwMode="auto">
              <a:xfrm>
                <a:off x="4571" y="1932"/>
                <a:ext cx="29" cy="1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0" y="2"/>
                  </a:cxn>
                  <a:cxn ang="0">
                    <a:pos x="44" y="0"/>
                  </a:cxn>
                  <a:cxn ang="0">
                    <a:pos x="58" y="2"/>
                  </a:cxn>
                </a:cxnLst>
                <a:rect l="0" t="0" r="r" b="b"/>
                <a:pathLst>
                  <a:path w="58" h="2">
                    <a:moveTo>
                      <a:pt x="58" y="2"/>
                    </a:moveTo>
                    <a:lnTo>
                      <a:pt x="0" y="2"/>
                    </a:lnTo>
                    <a:lnTo>
                      <a:pt x="44" y="0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2" name="Freeform 50"/>
              <p:cNvSpPr>
                <a:spLocks noChangeAspect="1"/>
              </p:cNvSpPr>
              <p:nvPr/>
            </p:nvSpPr>
            <p:spPr bwMode="auto">
              <a:xfrm>
                <a:off x="4566" y="1932"/>
                <a:ext cx="34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1" y="0"/>
                  </a:cxn>
                  <a:cxn ang="0">
                    <a:pos x="67" y="2"/>
                  </a:cxn>
                  <a:cxn ang="0">
                    <a:pos x="0" y="6"/>
                  </a:cxn>
                </a:cxnLst>
                <a:rect l="0" t="0" r="r" b="b"/>
                <a:pathLst>
                  <a:path w="67" h="6">
                    <a:moveTo>
                      <a:pt x="0" y="6"/>
                    </a:moveTo>
                    <a:lnTo>
                      <a:pt x="11" y="0"/>
                    </a:lnTo>
                    <a:lnTo>
                      <a:pt x="67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3" name="Freeform 51"/>
              <p:cNvSpPr>
                <a:spLocks noChangeAspect="1"/>
              </p:cNvSpPr>
              <p:nvPr/>
            </p:nvSpPr>
            <p:spPr bwMode="auto">
              <a:xfrm>
                <a:off x="4566" y="1933"/>
                <a:ext cx="39" cy="2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0" y="6"/>
                  </a:cxn>
                  <a:cxn ang="0">
                    <a:pos x="67" y="0"/>
                  </a:cxn>
                  <a:cxn ang="0">
                    <a:pos x="76" y="6"/>
                  </a:cxn>
                </a:cxnLst>
                <a:rect l="0" t="0" r="r" b="b"/>
                <a:pathLst>
                  <a:path w="76" h="6">
                    <a:moveTo>
                      <a:pt x="76" y="6"/>
                    </a:moveTo>
                    <a:lnTo>
                      <a:pt x="0" y="6"/>
                    </a:lnTo>
                    <a:lnTo>
                      <a:pt x="67" y="0"/>
                    </a:lnTo>
                    <a:lnTo>
                      <a:pt x="7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4" name="Freeform 52"/>
              <p:cNvSpPr>
                <a:spLocks noChangeAspect="1"/>
              </p:cNvSpPr>
              <p:nvPr/>
            </p:nvSpPr>
            <p:spPr bwMode="auto">
              <a:xfrm>
                <a:off x="4561" y="1934"/>
                <a:ext cx="44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0"/>
                  </a:cxn>
                  <a:cxn ang="0">
                    <a:pos x="86" y="0"/>
                  </a:cxn>
                  <a:cxn ang="0">
                    <a:pos x="0" y="6"/>
                  </a:cxn>
                </a:cxnLst>
                <a:rect l="0" t="0" r="r" b="b"/>
                <a:pathLst>
                  <a:path w="86" h="6">
                    <a:moveTo>
                      <a:pt x="0" y="6"/>
                    </a:moveTo>
                    <a:lnTo>
                      <a:pt x="10" y="0"/>
                    </a:lnTo>
                    <a:lnTo>
                      <a:pt x="8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5" name="Freeform 53"/>
              <p:cNvSpPr>
                <a:spLocks noChangeAspect="1"/>
              </p:cNvSpPr>
              <p:nvPr/>
            </p:nvSpPr>
            <p:spPr bwMode="auto">
              <a:xfrm>
                <a:off x="4561" y="1935"/>
                <a:ext cx="49" cy="3"/>
              </a:xfrm>
              <a:custGeom>
                <a:avLst/>
                <a:gdLst/>
                <a:ahLst/>
                <a:cxnLst>
                  <a:cxn ang="0">
                    <a:pos x="96" y="6"/>
                  </a:cxn>
                  <a:cxn ang="0">
                    <a:pos x="0" y="6"/>
                  </a:cxn>
                  <a:cxn ang="0">
                    <a:pos x="86" y="0"/>
                  </a:cxn>
                  <a:cxn ang="0">
                    <a:pos x="96" y="6"/>
                  </a:cxn>
                </a:cxnLst>
                <a:rect l="0" t="0" r="r" b="b"/>
                <a:pathLst>
                  <a:path w="96" h="6">
                    <a:moveTo>
                      <a:pt x="96" y="6"/>
                    </a:moveTo>
                    <a:lnTo>
                      <a:pt x="0" y="6"/>
                    </a:lnTo>
                    <a:lnTo>
                      <a:pt x="86" y="0"/>
                    </a:lnTo>
                    <a:lnTo>
                      <a:pt x="9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6" name="Freeform 54"/>
              <p:cNvSpPr>
                <a:spLocks noChangeAspect="1"/>
              </p:cNvSpPr>
              <p:nvPr/>
            </p:nvSpPr>
            <p:spPr bwMode="auto">
              <a:xfrm>
                <a:off x="4561" y="1937"/>
                <a:ext cx="49" cy="4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0" y="0"/>
                  </a:cxn>
                  <a:cxn ang="0">
                    <a:pos x="96" y="2"/>
                  </a:cxn>
                  <a:cxn ang="0">
                    <a:pos x="48" y="7"/>
                  </a:cxn>
                </a:cxnLst>
                <a:rect l="0" t="0" r="r" b="b"/>
                <a:pathLst>
                  <a:path w="96" h="7">
                    <a:moveTo>
                      <a:pt x="48" y="7"/>
                    </a:moveTo>
                    <a:lnTo>
                      <a:pt x="0" y="0"/>
                    </a:lnTo>
                    <a:lnTo>
                      <a:pt x="96" y="2"/>
                    </a:lnTo>
                    <a:lnTo>
                      <a:pt x="4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7" name="Freeform 55"/>
              <p:cNvSpPr>
                <a:spLocks noChangeAspect="1"/>
              </p:cNvSpPr>
              <p:nvPr/>
            </p:nvSpPr>
            <p:spPr bwMode="auto">
              <a:xfrm>
                <a:off x="4561" y="1937"/>
                <a:ext cx="25" cy="4"/>
              </a:xfrm>
              <a:custGeom>
                <a:avLst/>
                <a:gdLst/>
                <a:ahLst/>
                <a:cxnLst>
                  <a:cxn ang="0">
                    <a:pos x="38" y="7"/>
                  </a:cxn>
                  <a:cxn ang="0">
                    <a:pos x="0" y="0"/>
                  </a:cxn>
                  <a:cxn ang="0">
                    <a:pos x="48" y="5"/>
                  </a:cxn>
                  <a:cxn ang="0">
                    <a:pos x="38" y="7"/>
                  </a:cxn>
                </a:cxnLst>
                <a:rect l="0" t="0" r="r" b="b"/>
                <a:pathLst>
                  <a:path w="48" h="7">
                    <a:moveTo>
                      <a:pt x="38" y="7"/>
                    </a:moveTo>
                    <a:lnTo>
                      <a:pt x="0" y="0"/>
                    </a:lnTo>
                    <a:lnTo>
                      <a:pt x="48" y="5"/>
                    </a:lnTo>
                    <a:lnTo>
                      <a:pt x="3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8" name="Freeform 56"/>
              <p:cNvSpPr>
                <a:spLocks noChangeAspect="1"/>
              </p:cNvSpPr>
              <p:nvPr/>
            </p:nvSpPr>
            <p:spPr bwMode="auto">
              <a:xfrm>
                <a:off x="4586" y="1938"/>
                <a:ext cx="24" cy="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0" y="3"/>
                  </a:cxn>
                  <a:cxn ang="0">
                    <a:pos x="48" y="0"/>
                  </a:cxn>
                  <a:cxn ang="0">
                    <a:pos x="10" y="5"/>
                  </a:cxn>
                </a:cxnLst>
                <a:rect l="0" t="0" r="r" b="b"/>
                <a:pathLst>
                  <a:path w="48" h="5">
                    <a:moveTo>
                      <a:pt x="10" y="5"/>
                    </a:moveTo>
                    <a:lnTo>
                      <a:pt x="0" y="3"/>
                    </a:lnTo>
                    <a:lnTo>
                      <a:pt x="48" y="0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9" name="Freeform 57"/>
              <p:cNvSpPr>
                <a:spLocks noChangeAspect="1"/>
              </p:cNvSpPr>
              <p:nvPr/>
            </p:nvSpPr>
            <p:spPr bwMode="auto">
              <a:xfrm>
                <a:off x="4558" y="1937"/>
                <a:ext cx="23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0"/>
                  </a:cxn>
                  <a:cxn ang="0">
                    <a:pos x="46" y="7"/>
                  </a:cxn>
                  <a:cxn ang="0">
                    <a:pos x="0" y="7"/>
                  </a:cxn>
                </a:cxnLst>
                <a:rect l="0" t="0" r="r" b="b"/>
                <a:pathLst>
                  <a:path w="46" h="7">
                    <a:moveTo>
                      <a:pt x="0" y="7"/>
                    </a:moveTo>
                    <a:lnTo>
                      <a:pt x="8" y="0"/>
                    </a:lnTo>
                    <a:lnTo>
                      <a:pt x="46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0" name="Freeform 58"/>
              <p:cNvSpPr>
                <a:spLocks noChangeAspect="1"/>
              </p:cNvSpPr>
              <p:nvPr/>
            </p:nvSpPr>
            <p:spPr bwMode="auto">
              <a:xfrm>
                <a:off x="4558" y="1941"/>
                <a:ext cx="23" cy="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39" y="0"/>
                  </a:cxn>
                </a:cxnLst>
                <a:rect l="0" t="0" r="r" b="b"/>
                <a:pathLst>
                  <a:path w="46">
                    <a:moveTo>
                      <a:pt x="39" y="0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1" name="Freeform 59"/>
              <p:cNvSpPr>
                <a:spLocks noChangeAspect="1"/>
              </p:cNvSpPr>
              <p:nvPr/>
            </p:nvSpPr>
            <p:spPr bwMode="auto">
              <a:xfrm>
                <a:off x="4590" y="1938"/>
                <a:ext cx="20" cy="4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0" y="5"/>
                  </a:cxn>
                  <a:cxn ang="0">
                    <a:pos x="38" y="0"/>
                  </a:cxn>
                  <a:cxn ang="0">
                    <a:pos x="7" y="7"/>
                  </a:cxn>
                </a:cxnLst>
                <a:rect l="0" t="0" r="r" b="b"/>
                <a:pathLst>
                  <a:path w="38" h="7">
                    <a:moveTo>
                      <a:pt x="7" y="7"/>
                    </a:moveTo>
                    <a:lnTo>
                      <a:pt x="0" y="5"/>
                    </a:lnTo>
                    <a:lnTo>
                      <a:pt x="38" y="0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2" name="Freeform 60"/>
              <p:cNvSpPr>
                <a:spLocks noChangeAspect="1"/>
              </p:cNvSpPr>
              <p:nvPr/>
            </p:nvSpPr>
            <p:spPr bwMode="auto">
              <a:xfrm>
                <a:off x="4595" y="1938"/>
                <a:ext cx="19" cy="4"/>
              </a:xfrm>
              <a:custGeom>
                <a:avLst/>
                <a:gdLst/>
                <a:ahLst/>
                <a:cxnLst>
                  <a:cxn ang="0">
                    <a:pos x="39" y="7"/>
                  </a:cxn>
                  <a:cxn ang="0">
                    <a:pos x="0" y="7"/>
                  </a:cxn>
                  <a:cxn ang="0">
                    <a:pos x="31" y="0"/>
                  </a:cxn>
                  <a:cxn ang="0">
                    <a:pos x="39" y="7"/>
                  </a:cxn>
                </a:cxnLst>
                <a:rect l="0" t="0" r="r" b="b"/>
                <a:pathLst>
                  <a:path w="39" h="7">
                    <a:moveTo>
                      <a:pt x="39" y="7"/>
                    </a:moveTo>
                    <a:lnTo>
                      <a:pt x="0" y="7"/>
                    </a:lnTo>
                    <a:lnTo>
                      <a:pt x="31" y="0"/>
                    </a:lnTo>
                    <a:lnTo>
                      <a:pt x="39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3" name="Freeform 61"/>
              <p:cNvSpPr>
                <a:spLocks noChangeAspect="1"/>
              </p:cNvSpPr>
              <p:nvPr/>
            </p:nvSpPr>
            <p:spPr bwMode="auto">
              <a:xfrm>
                <a:off x="4558" y="1941"/>
                <a:ext cx="19" cy="2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0" y="0"/>
                  </a:cxn>
                  <a:cxn ang="0">
                    <a:pos x="39" y="2"/>
                  </a:cxn>
                  <a:cxn ang="0">
                    <a:pos x="31" y="4"/>
                  </a:cxn>
                </a:cxnLst>
                <a:rect l="0" t="0" r="r" b="b"/>
                <a:pathLst>
                  <a:path w="39" h="4">
                    <a:moveTo>
                      <a:pt x="31" y="4"/>
                    </a:moveTo>
                    <a:lnTo>
                      <a:pt x="0" y="0"/>
                    </a:lnTo>
                    <a:lnTo>
                      <a:pt x="39" y="2"/>
                    </a:lnTo>
                    <a:lnTo>
                      <a:pt x="3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4" name="Freeform 62"/>
              <p:cNvSpPr>
                <a:spLocks noChangeAspect="1"/>
              </p:cNvSpPr>
              <p:nvPr/>
            </p:nvSpPr>
            <p:spPr bwMode="auto">
              <a:xfrm>
                <a:off x="4595" y="1942"/>
                <a:ext cx="19" cy="1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6" y="2"/>
                  </a:cxn>
                </a:cxnLst>
                <a:rect l="0" t="0" r="r" b="b"/>
                <a:pathLst>
                  <a:path w="39" h="2">
                    <a:moveTo>
                      <a:pt x="6" y="2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5" name="Freeform 63"/>
              <p:cNvSpPr>
                <a:spLocks noChangeAspect="1"/>
              </p:cNvSpPr>
              <p:nvPr/>
            </p:nvSpPr>
            <p:spPr bwMode="auto">
              <a:xfrm>
                <a:off x="4558" y="1941"/>
                <a:ext cx="15" cy="4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0"/>
                  </a:cxn>
                  <a:cxn ang="0">
                    <a:pos x="31" y="4"/>
                  </a:cxn>
                  <a:cxn ang="0">
                    <a:pos x="25" y="8"/>
                  </a:cxn>
                </a:cxnLst>
                <a:rect l="0" t="0" r="r" b="b"/>
                <a:pathLst>
                  <a:path w="31" h="8">
                    <a:moveTo>
                      <a:pt x="25" y="8"/>
                    </a:moveTo>
                    <a:lnTo>
                      <a:pt x="0" y="0"/>
                    </a:lnTo>
                    <a:lnTo>
                      <a:pt x="31" y="4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6" name="Freeform 64"/>
              <p:cNvSpPr>
                <a:spLocks noChangeAspect="1"/>
              </p:cNvSpPr>
              <p:nvPr/>
            </p:nvSpPr>
            <p:spPr bwMode="auto">
              <a:xfrm>
                <a:off x="4598" y="1942"/>
                <a:ext cx="16" cy="4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4"/>
                  </a:cxn>
                  <a:cxn ang="0">
                    <a:pos x="33" y="0"/>
                  </a:cxn>
                  <a:cxn ang="0">
                    <a:pos x="6" y="8"/>
                  </a:cxn>
                </a:cxnLst>
                <a:rect l="0" t="0" r="r" b="b"/>
                <a:pathLst>
                  <a:path w="33" h="8">
                    <a:moveTo>
                      <a:pt x="6" y="8"/>
                    </a:moveTo>
                    <a:lnTo>
                      <a:pt x="0" y="4"/>
                    </a:lnTo>
                    <a:lnTo>
                      <a:pt x="33" y="0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7" name="Freeform 65"/>
              <p:cNvSpPr>
                <a:spLocks noChangeAspect="1"/>
              </p:cNvSpPr>
              <p:nvPr/>
            </p:nvSpPr>
            <p:spPr bwMode="auto">
              <a:xfrm>
                <a:off x="4555" y="1941"/>
                <a:ext cx="15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" y="0"/>
                  </a:cxn>
                  <a:cxn ang="0">
                    <a:pos x="30" y="8"/>
                  </a:cxn>
                  <a:cxn ang="0">
                    <a:pos x="0" y="10"/>
                  </a:cxn>
                </a:cxnLst>
                <a:rect l="0" t="0" r="r" b="b"/>
                <a:pathLst>
                  <a:path w="30" h="10">
                    <a:moveTo>
                      <a:pt x="0" y="10"/>
                    </a:moveTo>
                    <a:lnTo>
                      <a:pt x="5" y="0"/>
                    </a:lnTo>
                    <a:lnTo>
                      <a:pt x="30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8" name="Freeform 66"/>
              <p:cNvSpPr>
                <a:spLocks noChangeAspect="1"/>
              </p:cNvSpPr>
              <p:nvPr/>
            </p:nvSpPr>
            <p:spPr bwMode="auto">
              <a:xfrm>
                <a:off x="4555" y="1945"/>
                <a:ext cx="15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2"/>
                  </a:cxn>
                  <a:cxn ang="0">
                    <a:pos x="30" y="0"/>
                  </a:cxn>
                  <a:cxn ang="0">
                    <a:pos x="25" y="4"/>
                  </a:cxn>
                </a:cxnLst>
                <a:rect l="0" t="0" r="r" b="b"/>
                <a:pathLst>
                  <a:path w="30" h="4">
                    <a:moveTo>
                      <a:pt x="25" y="4"/>
                    </a:moveTo>
                    <a:lnTo>
                      <a:pt x="0" y="2"/>
                    </a:lnTo>
                    <a:lnTo>
                      <a:pt x="30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9" name="Freeform 67"/>
              <p:cNvSpPr>
                <a:spLocks noChangeAspect="1"/>
              </p:cNvSpPr>
              <p:nvPr/>
            </p:nvSpPr>
            <p:spPr bwMode="auto">
              <a:xfrm>
                <a:off x="4601" y="1942"/>
                <a:ext cx="15" cy="5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8"/>
                  </a:cxn>
                  <a:cxn ang="0">
                    <a:pos x="25" y="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3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0" name="Freeform 68"/>
              <p:cNvSpPr>
                <a:spLocks noChangeAspect="1"/>
              </p:cNvSpPr>
              <p:nvPr/>
            </p:nvSpPr>
            <p:spPr bwMode="auto">
              <a:xfrm>
                <a:off x="4601" y="1946"/>
                <a:ext cx="15" cy="3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31" y="4"/>
                  </a:cxn>
                  <a:cxn ang="0">
                    <a:pos x="6" y="6"/>
                  </a:cxn>
                </a:cxnLst>
                <a:rect l="0" t="0" r="r" b="b"/>
                <a:pathLst>
                  <a:path w="31" h="6">
                    <a:moveTo>
                      <a:pt x="6" y="6"/>
                    </a:moveTo>
                    <a:lnTo>
                      <a:pt x="0" y="0"/>
                    </a:lnTo>
                    <a:lnTo>
                      <a:pt x="31" y="4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1" name="Freeform 69"/>
              <p:cNvSpPr>
                <a:spLocks noChangeAspect="1"/>
              </p:cNvSpPr>
              <p:nvPr/>
            </p:nvSpPr>
            <p:spPr bwMode="auto">
              <a:xfrm>
                <a:off x="4555" y="1946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3" y="8"/>
                  </a:cxn>
                </a:cxnLst>
                <a:rect l="0" t="0" r="r" b="b"/>
                <a:pathLst>
                  <a:path w="25" h="8">
                    <a:moveTo>
                      <a:pt x="23" y="8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2" name="Freeform 70"/>
              <p:cNvSpPr>
                <a:spLocks noChangeAspect="1"/>
              </p:cNvSpPr>
              <p:nvPr/>
            </p:nvSpPr>
            <p:spPr bwMode="auto">
              <a:xfrm>
                <a:off x="4553" y="1946"/>
                <a:ext cx="13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0"/>
                  </a:cxn>
                  <a:cxn ang="0">
                    <a:pos x="27" y="8"/>
                  </a:cxn>
                  <a:cxn ang="0">
                    <a:pos x="0" y="10"/>
                  </a:cxn>
                </a:cxnLst>
                <a:rect l="0" t="0" r="r" b="b"/>
                <a:pathLst>
                  <a:path w="27" h="10">
                    <a:moveTo>
                      <a:pt x="0" y="10"/>
                    </a:moveTo>
                    <a:lnTo>
                      <a:pt x="4" y="0"/>
                    </a:lnTo>
                    <a:lnTo>
                      <a:pt x="27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3" name="Freeform 71"/>
              <p:cNvSpPr>
                <a:spLocks noChangeAspect="1"/>
              </p:cNvSpPr>
              <p:nvPr/>
            </p:nvSpPr>
            <p:spPr bwMode="auto">
              <a:xfrm>
                <a:off x="4604" y="1947"/>
                <a:ext cx="12" cy="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3" y="9"/>
                  </a:cxn>
                </a:cxnLst>
                <a:rect l="0" t="0" r="r" b="b"/>
                <a:pathLst>
                  <a:path w="25" h="9">
                    <a:moveTo>
                      <a:pt x="3" y="9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4" name="Freeform 72"/>
              <p:cNvSpPr>
                <a:spLocks noChangeAspect="1"/>
              </p:cNvSpPr>
              <p:nvPr/>
            </p:nvSpPr>
            <p:spPr bwMode="auto">
              <a:xfrm>
                <a:off x="4553" y="1950"/>
                <a:ext cx="13" cy="2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25" y="3"/>
                  </a:cxn>
                </a:cxnLst>
                <a:rect l="0" t="0" r="r" b="b"/>
                <a:pathLst>
                  <a:path w="27" h="3">
                    <a:moveTo>
                      <a:pt x="25" y="3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25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5" name="Freeform 73"/>
              <p:cNvSpPr>
                <a:spLocks noChangeAspect="1"/>
              </p:cNvSpPr>
              <p:nvPr/>
            </p:nvSpPr>
            <p:spPr bwMode="auto">
              <a:xfrm>
                <a:off x="4606" y="1947"/>
                <a:ext cx="12" cy="7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25" y="13"/>
                  </a:cxn>
                </a:cxnLst>
                <a:rect l="0" t="0" r="r" b="b"/>
                <a:pathLst>
                  <a:path w="25" h="13">
                    <a:moveTo>
                      <a:pt x="25" y="13"/>
                    </a:moveTo>
                    <a:lnTo>
                      <a:pt x="0" y="9"/>
                    </a:lnTo>
                    <a:lnTo>
                      <a:pt x="22" y="0"/>
                    </a:lnTo>
                    <a:lnTo>
                      <a:pt x="25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6" name="Freeform 74"/>
              <p:cNvSpPr>
                <a:spLocks noChangeAspect="1"/>
              </p:cNvSpPr>
              <p:nvPr/>
            </p:nvSpPr>
            <p:spPr bwMode="auto">
              <a:xfrm>
                <a:off x="4553" y="1951"/>
                <a:ext cx="12" cy="5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0" y="0"/>
                  </a:cxn>
                  <a:cxn ang="0">
                    <a:pos x="25" y="3"/>
                  </a:cxn>
                  <a:cxn ang="0">
                    <a:pos x="23" y="9"/>
                  </a:cxn>
                </a:cxnLst>
                <a:rect l="0" t="0" r="r" b="b"/>
                <a:pathLst>
                  <a:path w="25" h="9">
                    <a:moveTo>
                      <a:pt x="23" y="9"/>
                    </a:moveTo>
                    <a:lnTo>
                      <a:pt x="0" y="0"/>
                    </a:lnTo>
                    <a:lnTo>
                      <a:pt x="25" y="3"/>
                    </a:lnTo>
                    <a:lnTo>
                      <a:pt x="23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7" name="Freeform 75"/>
              <p:cNvSpPr>
                <a:spLocks noChangeAspect="1"/>
              </p:cNvSpPr>
              <p:nvPr/>
            </p:nvSpPr>
            <p:spPr bwMode="auto">
              <a:xfrm>
                <a:off x="4606" y="1952"/>
                <a:ext cx="12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5" y="4"/>
                  </a:cxn>
                  <a:cxn ang="0">
                    <a:pos x="2" y="8"/>
                  </a:cxn>
                </a:cxnLst>
                <a:rect l="0" t="0" r="r" b="b"/>
                <a:pathLst>
                  <a:path w="25" h="8">
                    <a:moveTo>
                      <a:pt x="2" y="8"/>
                    </a:moveTo>
                    <a:lnTo>
                      <a:pt x="0" y="0"/>
                    </a:lnTo>
                    <a:lnTo>
                      <a:pt x="25" y="4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8" name="Freeform 76"/>
              <p:cNvSpPr>
                <a:spLocks noChangeAspect="1"/>
              </p:cNvSpPr>
              <p:nvPr/>
            </p:nvSpPr>
            <p:spPr bwMode="auto">
              <a:xfrm>
                <a:off x="4552" y="1951"/>
                <a:ext cx="12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0"/>
                  </a:cxn>
                  <a:cxn ang="0">
                    <a:pos x="25" y="9"/>
                  </a:cxn>
                  <a:cxn ang="0">
                    <a:pos x="0" y="11"/>
                  </a:cxn>
                </a:cxnLst>
                <a:rect l="0" t="0" r="r" b="b"/>
                <a:pathLst>
                  <a:path w="25" h="11">
                    <a:moveTo>
                      <a:pt x="0" y="11"/>
                    </a:moveTo>
                    <a:lnTo>
                      <a:pt x="2" y="0"/>
                    </a:lnTo>
                    <a:lnTo>
                      <a:pt x="25" y="9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9" name="Freeform 77"/>
              <p:cNvSpPr>
                <a:spLocks noChangeAspect="1"/>
              </p:cNvSpPr>
              <p:nvPr/>
            </p:nvSpPr>
            <p:spPr bwMode="auto">
              <a:xfrm>
                <a:off x="4552" y="1956"/>
                <a:ext cx="13" cy="1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7" y="4"/>
                  </a:cxn>
                </a:cxnLst>
                <a:rect l="0" t="0" r="r" b="b"/>
                <a:pathLst>
                  <a:path w="27" h="4">
                    <a:moveTo>
                      <a:pt x="27" y="4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0" name="Freeform 78"/>
              <p:cNvSpPr>
                <a:spLocks noChangeAspect="1"/>
              </p:cNvSpPr>
              <p:nvPr/>
            </p:nvSpPr>
            <p:spPr bwMode="auto">
              <a:xfrm>
                <a:off x="4552" y="1957"/>
                <a:ext cx="14" cy="3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9" y="8"/>
                  </a:cxn>
                </a:cxnLst>
                <a:rect l="0" t="0" r="r" b="b"/>
                <a:pathLst>
                  <a:path w="29" h="8">
                    <a:moveTo>
                      <a:pt x="29" y="8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1" name="Freeform 79"/>
              <p:cNvSpPr>
                <a:spLocks noChangeAspect="1"/>
              </p:cNvSpPr>
              <p:nvPr/>
            </p:nvSpPr>
            <p:spPr bwMode="auto">
              <a:xfrm>
                <a:off x="4607" y="1956"/>
                <a:ext cx="1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10"/>
                  </a:cxn>
                  <a:cxn ang="0">
                    <a:pos x="2" y="10"/>
                  </a:cxn>
                  <a:cxn ang="0">
                    <a:pos x="0" y="0"/>
                  </a:cxn>
                </a:cxnLst>
                <a:rect l="0" t="0" r="r" b="b"/>
                <a:pathLst>
                  <a:path w="25" h="10">
                    <a:moveTo>
                      <a:pt x="0" y="0"/>
                    </a:moveTo>
                    <a:lnTo>
                      <a:pt x="25" y="10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2" name="Freeform 80"/>
              <p:cNvSpPr>
                <a:spLocks noChangeAspect="1"/>
              </p:cNvSpPr>
              <p:nvPr/>
            </p:nvSpPr>
            <p:spPr bwMode="auto">
              <a:xfrm>
                <a:off x="4607" y="1954"/>
                <a:ext cx="12" cy="6"/>
              </a:xfrm>
              <a:custGeom>
                <a:avLst/>
                <a:gdLst/>
                <a:ahLst/>
                <a:cxnLst>
                  <a:cxn ang="0">
                    <a:pos x="25" y="14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5" y="14"/>
                  </a:cxn>
                </a:cxnLst>
                <a:rect l="0" t="0" r="r" b="b"/>
                <a:pathLst>
                  <a:path w="25" h="14">
                    <a:moveTo>
                      <a:pt x="25" y="14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5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3" name="Freeform 81"/>
              <p:cNvSpPr>
                <a:spLocks noChangeAspect="1"/>
              </p:cNvSpPr>
              <p:nvPr/>
            </p:nvSpPr>
            <p:spPr bwMode="auto">
              <a:xfrm>
                <a:off x="4552" y="1957"/>
                <a:ext cx="14" cy="4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9" y="8"/>
                  </a:cxn>
                  <a:cxn ang="0">
                    <a:pos x="2" y="10"/>
                  </a:cxn>
                </a:cxnLst>
                <a:rect l="0" t="0" r="r" b="b"/>
                <a:pathLst>
                  <a:path w="29" h="10">
                    <a:moveTo>
                      <a:pt x="2" y="10"/>
                    </a:moveTo>
                    <a:lnTo>
                      <a:pt x="0" y="0"/>
                    </a:lnTo>
                    <a:lnTo>
                      <a:pt x="29" y="8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4" name="Freeform 82"/>
              <p:cNvSpPr>
                <a:spLocks noChangeAspect="1"/>
              </p:cNvSpPr>
              <p:nvPr/>
            </p:nvSpPr>
            <p:spPr bwMode="auto">
              <a:xfrm>
                <a:off x="4553" y="1960"/>
                <a:ext cx="14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5" name="Freeform 83"/>
              <p:cNvSpPr>
                <a:spLocks noChangeAspect="1"/>
              </p:cNvSpPr>
              <p:nvPr/>
            </p:nvSpPr>
            <p:spPr bwMode="auto">
              <a:xfrm>
                <a:off x="4553" y="1961"/>
                <a:ext cx="17" cy="3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0" y="0"/>
                  </a:cxn>
                  <a:cxn ang="0">
                    <a:pos x="30" y="2"/>
                  </a:cxn>
                  <a:cxn ang="0">
                    <a:pos x="34" y="5"/>
                  </a:cxn>
                </a:cxnLst>
                <a:rect l="0" t="0" r="r" b="b"/>
                <a:pathLst>
                  <a:path w="34" h="5">
                    <a:moveTo>
                      <a:pt x="34" y="5"/>
                    </a:moveTo>
                    <a:lnTo>
                      <a:pt x="0" y="0"/>
                    </a:lnTo>
                    <a:lnTo>
                      <a:pt x="30" y="2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6" name="Freeform 84"/>
              <p:cNvSpPr>
                <a:spLocks noChangeAspect="1"/>
              </p:cNvSpPr>
              <p:nvPr/>
            </p:nvSpPr>
            <p:spPr bwMode="auto">
              <a:xfrm>
                <a:off x="4553" y="1961"/>
                <a:ext cx="20" cy="4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0" y="0"/>
                  </a:cxn>
                  <a:cxn ang="0">
                    <a:pos x="34" y="5"/>
                  </a:cxn>
                  <a:cxn ang="0">
                    <a:pos x="40" y="7"/>
                  </a:cxn>
                </a:cxnLst>
                <a:rect l="0" t="0" r="r" b="b"/>
                <a:pathLst>
                  <a:path w="40" h="7">
                    <a:moveTo>
                      <a:pt x="40" y="7"/>
                    </a:moveTo>
                    <a:lnTo>
                      <a:pt x="0" y="0"/>
                    </a:lnTo>
                    <a:lnTo>
                      <a:pt x="34" y="5"/>
                    </a:lnTo>
                    <a:lnTo>
                      <a:pt x="4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7" name="Freeform 85"/>
              <p:cNvSpPr>
                <a:spLocks noChangeAspect="1"/>
              </p:cNvSpPr>
              <p:nvPr/>
            </p:nvSpPr>
            <p:spPr bwMode="auto">
              <a:xfrm>
                <a:off x="4553" y="1961"/>
                <a:ext cx="20" cy="4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0" y="0"/>
                  </a:cxn>
                  <a:cxn ang="0">
                    <a:pos x="40" y="7"/>
                  </a:cxn>
                  <a:cxn ang="0">
                    <a:pos x="4" y="7"/>
                  </a:cxn>
                </a:cxnLst>
                <a:rect l="0" t="0" r="r" b="b"/>
                <a:pathLst>
                  <a:path w="40" h="7">
                    <a:moveTo>
                      <a:pt x="4" y="7"/>
                    </a:moveTo>
                    <a:lnTo>
                      <a:pt x="0" y="0"/>
                    </a:lnTo>
                    <a:lnTo>
                      <a:pt x="40" y="7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8" name="Freeform 86"/>
              <p:cNvSpPr>
                <a:spLocks noChangeAspect="1"/>
              </p:cNvSpPr>
              <p:nvPr/>
            </p:nvSpPr>
            <p:spPr bwMode="auto">
              <a:xfrm>
                <a:off x="4555" y="1965"/>
                <a:ext cx="21" cy="2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0" y="2"/>
                  </a:cxn>
                  <a:cxn ang="0">
                    <a:pos x="36" y="0"/>
                  </a:cxn>
                  <a:cxn ang="0">
                    <a:pos x="42" y="4"/>
                  </a:cxn>
                </a:cxnLst>
                <a:rect l="0" t="0" r="r" b="b"/>
                <a:pathLst>
                  <a:path w="42" h="4">
                    <a:moveTo>
                      <a:pt x="42" y="4"/>
                    </a:moveTo>
                    <a:lnTo>
                      <a:pt x="0" y="2"/>
                    </a:lnTo>
                    <a:lnTo>
                      <a:pt x="36" y="0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9" name="Freeform 87"/>
              <p:cNvSpPr>
                <a:spLocks noChangeAspect="1"/>
              </p:cNvSpPr>
              <p:nvPr/>
            </p:nvSpPr>
            <p:spPr bwMode="auto">
              <a:xfrm>
                <a:off x="4555" y="1965"/>
                <a:ext cx="26" cy="4"/>
              </a:xfrm>
              <a:custGeom>
                <a:avLst/>
                <a:gdLst/>
                <a:ahLst/>
                <a:cxnLst>
                  <a:cxn ang="0">
                    <a:pos x="51" y="8"/>
                  </a:cxn>
                  <a:cxn ang="0">
                    <a:pos x="0" y="0"/>
                  </a:cxn>
                  <a:cxn ang="0">
                    <a:pos x="44" y="4"/>
                  </a:cxn>
                  <a:cxn ang="0">
                    <a:pos x="51" y="8"/>
                  </a:cxn>
                </a:cxnLst>
                <a:rect l="0" t="0" r="r" b="b"/>
                <a:pathLst>
                  <a:path w="51" h="8">
                    <a:moveTo>
                      <a:pt x="51" y="8"/>
                    </a:moveTo>
                    <a:lnTo>
                      <a:pt x="0" y="0"/>
                    </a:lnTo>
                    <a:lnTo>
                      <a:pt x="44" y="4"/>
                    </a:lnTo>
                    <a:lnTo>
                      <a:pt x="5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0" name="Freeform 88"/>
              <p:cNvSpPr>
                <a:spLocks noChangeAspect="1"/>
              </p:cNvSpPr>
              <p:nvPr/>
            </p:nvSpPr>
            <p:spPr bwMode="auto">
              <a:xfrm>
                <a:off x="4555" y="1965"/>
                <a:ext cx="26" cy="5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0" y="0"/>
                  </a:cxn>
                  <a:cxn ang="0">
                    <a:pos x="51" y="8"/>
                  </a:cxn>
                  <a:cxn ang="0">
                    <a:pos x="3" y="10"/>
                  </a:cxn>
                </a:cxnLst>
                <a:rect l="0" t="0" r="r" b="b"/>
                <a:pathLst>
                  <a:path w="51" h="10">
                    <a:moveTo>
                      <a:pt x="3" y="10"/>
                    </a:moveTo>
                    <a:lnTo>
                      <a:pt x="0" y="0"/>
                    </a:lnTo>
                    <a:lnTo>
                      <a:pt x="51" y="8"/>
                    </a:lnTo>
                    <a:lnTo>
                      <a:pt x="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1" name="Freeform 89"/>
              <p:cNvSpPr>
                <a:spLocks noChangeAspect="1"/>
              </p:cNvSpPr>
              <p:nvPr/>
            </p:nvSpPr>
            <p:spPr bwMode="auto">
              <a:xfrm>
                <a:off x="4557" y="1969"/>
                <a:ext cx="29" cy="1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58" y="2"/>
                  </a:cxn>
                </a:cxnLst>
                <a:rect l="0" t="0" r="r" b="b"/>
                <a:pathLst>
                  <a:path w="58" h="2">
                    <a:moveTo>
                      <a:pt x="58" y="2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2" name="Freeform 90"/>
              <p:cNvSpPr>
                <a:spLocks noChangeAspect="1"/>
              </p:cNvSpPr>
              <p:nvPr/>
            </p:nvSpPr>
            <p:spPr bwMode="auto">
              <a:xfrm>
                <a:off x="4557" y="1970"/>
                <a:ext cx="31" cy="1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4" y="0"/>
                  </a:cxn>
                </a:cxnLst>
                <a:rect l="0" t="0" r="r" b="b"/>
                <a:pathLst>
                  <a:path w="64">
                    <a:moveTo>
                      <a:pt x="64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3" name="Freeform 91"/>
              <p:cNvSpPr>
                <a:spLocks noChangeAspect="1"/>
              </p:cNvSpPr>
              <p:nvPr/>
            </p:nvSpPr>
            <p:spPr bwMode="auto">
              <a:xfrm>
                <a:off x="4557" y="1970"/>
                <a:ext cx="39" cy="3"/>
              </a:xfrm>
              <a:custGeom>
                <a:avLst/>
                <a:gdLst/>
                <a:ahLst/>
                <a:cxnLst>
                  <a:cxn ang="0">
                    <a:pos x="79" y="6"/>
                  </a:cxn>
                  <a:cxn ang="0">
                    <a:pos x="0" y="0"/>
                  </a:cxn>
                  <a:cxn ang="0">
                    <a:pos x="64" y="2"/>
                  </a:cxn>
                  <a:cxn ang="0">
                    <a:pos x="79" y="6"/>
                  </a:cxn>
                </a:cxnLst>
                <a:rect l="0" t="0" r="r" b="b"/>
                <a:pathLst>
                  <a:path w="79" h="6">
                    <a:moveTo>
                      <a:pt x="79" y="6"/>
                    </a:moveTo>
                    <a:lnTo>
                      <a:pt x="0" y="0"/>
                    </a:lnTo>
                    <a:lnTo>
                      <a:pt x="64" y="2"/>
                    </a:lnTo>
                    <a:lnTo>
                      <a:pt x="7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4" name="Freeform 92"/>
              <p:cNvSpPr>
                <a:spLocks noChangeAspect="1"/>
              </p:cNvSpPr>
              <p:nvPr/>
            </p:nvSpPr>
            <p:spPr bwMode="auto">
              <a:xfrm>
                <a:off x="4557" y="1970"/>
                <a:ext cx="39" cy="3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79" y="6"/>
                  </a:cxn>
                  <a:cxn ang="0">
                    <a:pos x="6" y="6"/>
                  </a:cxn>
                </a:cxnLst>
                <a:rect l="0" t="0" r="r" b="b"/>
                <a:pathLst>
                  <a:path w="79" h="6">
                    <a:moveTo>
                      <a:pt x="6" y="6"/>
                    </a:moveTo>
                    <a:lnTo>
                      <a:pt x="0" y="0"/>
                    </a:lnTo>
                    <a:lnTo>
                      <a:pt x="79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5" name="Freeform 93"/>
              <p:cNvSpPr>
                <a:spLocks noChangeAspect="1"/>
              </p:cNvSpPr>
              <p:nvPr/>
            </p:nvSpPr>
            <p:spPr bwMode="auto">
              <a:xfrm>
                <a:off x="4560" y="1973"/>
                <a:ext cx="43" cy="2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0"/>
                  </a:cxn>
                  <a:cxn ang="0">
                    <a:pos x="7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0"/>
                    </a:lnTo>
                    <a:lnTo>
                      <a:pt x="73" y="0"/>
                    </a:lnTo>
                    <a:lnTo>
                      <a:pt x="8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6" name="Freeform 94"/>
              <p:cNvSpPr>
                <a:spLocks noChangeAspect="1"/>
              </p:cNvSpPr>
              <p:nvPr/>
            </p:nvSpPr>
            <p:spPr bwMode="auto">
              <a:xfrm>
                <a:off x="4560" y="1973"/>
                <a:ext cx="43" cy="3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14" y="6"/>
                  </a:cxn>
                </a:cxnLst>
                <a:rect l="0" t="0" r="r" b="b"/>
                <a:pathLst>
                  <a:path w="87" h="6">
                    <a:moveTo>
                      <a:pt x="14" y="6"/>
                    </a:moveTo>
                    <a:lnTo>
                      <a:pt x="0" y="0"/>
                    </a:lnTo>
                    <a:lnTo>
                      <a:pt x="87" y="4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7" name="Freeform 95"/>
              <p:cNvSpPr>
                <a:spLocks noChangeAspect="1"/>
              </p:cNvSpPr>
              <p:nvPr/>
            </p:nvSpPr>
            <p:spPr bwMode="auto">
              <a:xfrm>
                <a:off x="4566" y="1975"/>
                <a:ext cx="42" cy="2"/>
              </a:xfrm>
              <a:custGeom>
                <a:avLst/>
                <a:gdLst/>
                <a:ahLst/>
                <a:cxnLst>
                  <a:cxn ang="0">
                    <a:pos x="82" y="3"/>
                  </a:cxn>
                  <a:cxn ang="0">
                    <a:pos x="0" y="2"/>
                  </a:cxn>
                  <a:cxn ang="0">
                    <a:pos x="73" y="0"/>
                  </a:cxn>
                  <a:cxn ang="0">
                    <a:pos x="82" y="3"/>
                  </a:cxn>
                </a:cxnLst>
                <a:rect l="0" t="0" r="r" b="b"/>
                <a:pathLst>
                  <a:path w="82" h="3">
                    <a:moveTo>
                      <a:pt x="82" y="3"/>
                    </a:moveTo>
                    <a:lnTo>
                      <a:pt x="0" y="2"/>
                    </a:lnTo>
                    <a:lnTo>
                      <a:pt x="73" y="0"/>
                    </a:lnTo>
                    <a:lnTo>
                      <a:pt x="82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8" name="Freeform 96"/>
              <p:cNvSpPr>
                <a:spLocks noChangeAspect="1"/>
              </p:cNvSpPr>
              <p:nvPr/>
            </p:nvSpPr>
            <p:spPr bwMode="auto">
              <a:xfrm>
                <a:off x="4566" y="1976"/>
                <a:ext cx="42" cy="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0" y="0"/>
                  </a:cxn>
                  <a:cxn ang="0">
                    <a:pos x="82" y="1"/>
                  </a:cxn>
                  <a:cxn ang="0">
                    <a:pos x="25" y="7"/>
                  </a:cxn>
                </a:cxnLst>
                <a:rect l="0" t="0" r="r" b="b"/>
                <a:pathLst>
                  <a:path w="82" h="7">
                    <a:moveTo>
                      <a:pt x="25" y="7"/>
                    </a:moveTo>
                    <a:lnTo>
                      <a:pt x="0" y="0"/>
                    </a:lnTo>
                    <a:lnTo>
                      <a:pt x="82" y="1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9" name="Freeform 97"/>
              <p:cNvSpPr>
                <a:spLocks noChangeAspect="1"/>
              </p:cNvSpPr>
              <p:nvPr/>
            </p:nvSpPr>
            <p:spPr bwMode="auto">
              <a:xfrm>
                <a:off x="4579" y="1977"/>
                <a:ext cx="32" cy="3"/>
              </a:xfrm>
              <a:custGeom>
                <a:avLst/>
                <a:gdLst/>
                <a:ahLst/>
                <a:cxnLst>
                  <a:cxn ang="0">
                    <a:pos x="63" y="6"/>
                  </a:cxn>
                  <a:cxn ang="0">
                    <a:pos x="0" y="6"/>
                  </a:cxn>
                  <a:cxn ang="0">
                    <a:pos x="57" y="0"/>
                  </a:cxn>
                  <a:cxn ang="0">
                    <a:pos x="63" y="6"/>
                  </a:cxn>
                </a:cxnLst>
                <a:rect l="0" t="0" r="r" b="b"/>
                <a:pathLst>
                  <a:path w="63" h="6">
                    <a:moveTo>
                      <a:pt x="63" y="6"/>
                    </a:moveTo>
                    <a:lnTo>
                      <a:pt x="0" y="6"/>
                    </a:lnTo>
                    <a:lnTo>
                      <a:pt x="57" y="0"/>
                    </a:lnTo>
                    <a:lnTo>
                      <a:pt x="6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0" name="Freeform 98"/>
              <p:cNvSpPr>
                <a:spLocks noChangeAspect="1"/>
              </p:cNvSpPr>
              <p:nvPr/>
            </p:nvSpPr>
            <p:spPr bwMode="auto">
              <a:xfrm>
                <a:off x="4579" y="1980"/>
                <a:ext cx="3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63" y="0"/>
                  </a:cxn>
                  <a:cxn ang="0">
                    <a:pos x="2" y="0"/>
                  </a:cxn>
                </a:cxnLst>
                <a:rect l="0" t="0" r="r" b="b"/>
                <a:pathLst>
                  <a:path w="63">
                    <a:moveTo>
                      <a:pt x="2" y="0"/>
                    </a:moveTo>
                    <a:lnTo>
                      <a:pt x="0" y="0"/>
                    </a:lnTo>
                    <a:lnTo>
                      <a:pt x="6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1" name="Freeform 99"/>
              <p:cNvSpPr>
                <a:spLocks noChangeAspect="1"/>
              </p:cNvSpPr>
              <p:nvPr/>
            </p:nvSpPr>
            <p:spPr bwMode="auto">
              <a:xfrm>
                <a:off x="4581" y="1980"/>
                <a:ext cx="30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10" y="2"/>
                  </a:cxn>
                </a:cxnLst>
                <a:rect l="0" t="0" r="r" b="b"/>
                <a:pathLst>
                  <a:path w="60" h="2">
                    <a:moveTo>
                      <a:pt x="10" y="2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2" name="Freeform 100"/>
              <p:cNvSpPr>
                <a:spLocks noChangeAspect="1"/>
              </p:cNvSpPr>
              <p:nvPr/>
            </p:nvSpPr>
            <p:spPr bwMode="auto">
              <a:xfrm>
                <a:off x="4586" y="1980"/>
                <a:ext cx="25" cy="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2"/>
                  </a:cxn>
                  <a:cxn ang="0">
                    <a:pos x="50" y="0"/>
                  </a:cxn>
                  <a:cxn ang="0">
                    <a:pos x="10" y="6"/>
                  </a:cxn>
                </a:cxnLst>
                <a:rect l="0" t="0" r="r" b="b"/>
                <a:pathLst>
                  <a:path w="50" h="6">
                    <a:moveTo>
                      <a:pt x="10" y="6"/>
                    </a:moveTo>
                    <a:lnTo>
                      <a:pt x="0" y="2"/>
                    </a:lnTo>
                    <a:lnTo>
                      <a:pt x="50" y="0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3" name="Freeform 101"/>
              <p:cNvSpPr>
                <a:spLocks noChangeAspect="1"/>
              </p:cNvSpPr>
              <p:nvPr/>
            </p:nvSpPr>
            <p:spPr bwMode="auto">
              <a:xfrm>
                <a:off x="4590" y="1980"/>
                <a:ext cx="23" cy="2"/>
              </a:xfrm>
              <a:custGeom>
                <a:avLst/>
                <a:gdLst/>
                <a:ahLst/>
                <a:cxnLst>
                  <a:cxn ang="0">
                    <a:pos x="46" y="6"/>
                  </a:cxn>
                  <a:cxn ang="0">
                    <a:pos x="0" y="6"/>
                  </a:cxn>
                  <a:cxn ang="0">
                    <a:pos x="40" y="0"/>
                  </a:cxn>
                  <a:cxn ang="0">
                    <a:pos x="46" y="6"/>
                  </a:cxn>
                </a:cxnLst>
                <a:rect l="0" t="0" r="r" b="b"/>
                <a:pathLst>
                  <a:path w="46" h="6">
                    <a:moveTo>
                      <a:pt x="46" y="6"/>
                    </a:moveTo>
                    <a:lnTo>
                      <a:pt x="0" y="6"/>
                    </a:lnTo>
                    <a:lnTo>
                      <a:pt x="40" y="0"/>
                    </a:lnTo>
                    <a:lnTo>
                      <a:pt x="4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4" name="Freeform 102"/>
              <p:cNvSpPr>
                <a:spLocks noChangeAspect="1"/>
              </p:cNvSpPr>
              <p:nvPr/>
            </p:nvSpPr>
            <p:spPr bwMode="auto">
              <a:xfrm>
                <a:off x="4590" y="1982"/>
                <a:ext cx="23" cy="2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7" y="4"/>
                  </a:cxn>
                </a:cxnLst>
                <a:rect l="0" t="0" r="r" b="b"/>
                <a:pathLst>
                  <a:path w="46" h="4">
                    <a:moveTo>
                      <a:pt x="7" y="4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5" name="Freeform 103"/>
              <p:cNvSpPr>
                <a:spLocks noChangeAspect="1"/>
              </p:cNvSpPr>
              <p:nvPr/>
            </p:nvSpPr>
            <p:spPr bwMode="auto">
              <a:xfrm>
                <a:off x="4594" y="1982"/>
                <a:ext cx="19" cy="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2"/>
                  </a:cxn>
                  <a:cxn ang="0">
                    <a:pos x="39" y="0"/>
                  </a:cxn>
                  <a:cxn ang="0">
                    <a:pos x="8" y="6"/>
                  </a:cxn>
                </a:cxnLst>
                <a:rect l="0" t="0" r="r" b="b"/>
                <a:pathLst>
                  <a:path w="39" h="6">
                    <a:moveTo>
                      <a:pt x="8" y="6"/>
                    </a:moveTo>
                    <a:lnTo>
                      <a:pt x="0" y="2"/>
                    </a:lnTo>
                    <a:lnTo>
                      <a:pt x="39" y="0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6" name="Freeform 104"/>
              <p:cNvSpPr>
                <a:spLocks noChangeAspect="1"/>
              </p:cNvSpPr>
              <p:nvPr/>
            </p:nvSpPr>
            <p:spPr bwMode="auto">
              <a:xfrm>
                <a:off x="4597" y="1982"/>
                <a:ext cx="17" cy="3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0" y="6"/>
                  </a:cxn>
                  <a:cxn ang="0">
                    <a:pos x="33" y="0"/>
                  </a:cxn>
                  <a:cxn ang="0">
                    <a:pos x="35" y="6"/>
                  </a:cxn>
                </a:cxnLst>
                <a:rect l="0" t="0" r="r" b="b"/>
                <a:pathLst>
                  <a:path w="35" h="6">
                    <a:moveTo>
                      <a:pt x="35" y="6"/>
                    </a:moveTo>
                    <a:lnTo>
                      <a:pt x="0" y="6"/>
                    </a:lnTo>
                    <a:lnTo>
                      <a:pt x="33" y="0"/>
                    </a:lnTo>
                    <a:lnTo>
                      <a:pt x="3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7" name="Freeform 105"/>
              <p:cNvSpPr>
                <a:spLocks noChangeAspect="1"/>
              </p:cNvSpPr>
              <p:nvPr/>
            </p:nvSpPr>
            <p:spPr bwMode="auto">
              <a:xfrm>
                <a:off x="4597" y="1985"/>
                <a:ext cx="17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0"/>
                  </a:cxn>
                  <a:cxn ang="0">
                    <a:pos x="35" y="2"/>
                  </a:cxn>
                  <a:cxn ang="0">
                    <a:pos x="6" y="4"/>
                  </a:cxn>
                </a:cxnLst>
                <a:rect l="0" t="0" r="r" b="b"/>
                <a:pathLst>
                  <a:path w="35" h="4">
                    <a:moveTo>
                      <a:pt x="6" y="4"/>
                    </a:moveTo>
                    <a:lnTo>
                      <a:pt x="0" y="0"/>
                    </a:lnTo>
                    <a:lnTo>
                      <a:pt x="35" y="2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8" name="Freeform 106"/>
              <p:cNvSpPr>
                <a:spLocks noChangeAspect="1"/>
              </p:cNvSpPr>
              <p:nvPr/>
            </p:nvSpPr>
            <p:spPr bwMode="auto">
              <a:xfrm>
                <a:off x="4600" y="1985"/>
                <a:ext cx="14" cy="4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0" y="4"/>
                  </a:cxn>
                  <a:cxn ang="0">
                    <a:pos x="29" y="0"/>
                  </a:cxn>
                  <a:cxn ang="0">
                    <a:pos x="6" y="7"/>
                  </a:cxn>
                </a:cxnLst>
                <a:rect l="0" t="0" r="r" b="b"/>
                <a:pathLst>
                  <a:path w="29" h="7">
                    <a:moveTo>
                      <a:pt x="6" y="7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9" name="Freeform 107"/>
              <p:cNvSpPr>
                <a:spLocks noChangeAspect="1"/>
              </p:cNvSpPr>
              <p:nvPr/>
            </p:nvSpPr>
            <p:spPr bwMode="auto">
              <a:xfrm>
                <a:off x="4603" y="1985"/>
                <a:ext cx="13" cy="4"/>
              </a:xfrm>
              <a:custGeom>
                <a:avLst/>
                <a:gdLst/>
                <a:ahLst/>
                <a:cxnLst>
                  <a:cxn ang="0">
                    <a:pos x="27" y="7"/>
                  </a:cxn>
                  <a:cxn ang="0">
                    <a:pos x="0" y="7"/>
                  </a:cxn>
                  <a:cxn ang="0">
                    <a:pos x="25" y="0"/>
                  </a:cxn>
                  <a:cxn ang="0">
                    <a:pos x="27" y="7"/>
                  </a:cxn>
                </a:cxnLst>
                <a:rect l="0" t="0" r="r" b="b"/>
                <a:pathLst>
                  <a:path w="27" h="7">
                    <a:moveTo>
                      <a:pt x="27" y="7"/>
                    </a:moveTo>
                    <a:lnTo>
                      <a:pt x="0" y="7"/>
                    </a:lnTo>
                    <a:lnTo>
                      <a:pt x="25" y="0"/>
                    </a:lnTo>
                    <a:lnTo>
                      <a:pt x="27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0" name="Freeform 108"/>
              <p:cNvSpPr>
                <a:spLocks noChangeAspect="1"/>
              </p:cNvSpPr>
              <p:nvPr/>
            </p:nvSpPr>
            <p:spPr bwMode="auto">
              <a:xfrm>
                <a:off x="4603" y="1989"/>
                <a:ext cx="13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" y="4"/>
                  </a:cxn>
                </a:cxnLst>
                <a:rect l="0" t="0" r="r" b="b"/>
                <a:pathLst>
                  <a:path w="27" h="4">
                    <a:moveTo>
                      <a:pt x="2" y="4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1" name="Freeform 109"/>
              <p:cNvSpPr>
                <a:spLocks noChangeAspect="1"/>
              </p:cNvSpPr>
              <p:nvPr/>
            </p:nvSpPr>
            <p:spPr bwMode="auto">
              <a:xfrm>
                <a:off x="4604" y="1989"/>
                <a:ext cx="12" cy="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1" y="10"/>
                  </a:cxn>
                </a:cxnLst>
                <a:rect l="0" t="0" r="r" b="b"/>
                <a:pathLst>
                  <a:path w="25" h="10">
                    <a:moveTo>
                      <a:pt x="1" y="10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2" name="Freeform 110"/>
              <p:cNvSpPr>
                <a:spLocks noChangeAspect="1"/>
              </p:cNvSpPr>
              <p:nvPr/>
            </p:nvSpPr>
            <p:spPr bwMode="auto">
              <a:xfrm>
                <a:off x="4605" y="1989"/>
                <a:ext cx="11" cy="5"/>
              </a:xfrm>
              <a:custGeom>
                <a:avLst/>
                <a:gdLst/>
                <a:ahLst/>
                <a:cxnLst>
                  <a:cxn ang="0">
                    <a:pos x="24" y="10"/>
                  </a:cxn>
                  <a:cxn ang="0">
                    <a:pos x="0" y="10"/>
                  </a:cxn>
                  <a:cxn ang="0">
                    <a:pos x="24" y="0"/>
                  </a:cxn>
                  <a:cxn ang="0">
                    <a:pos x="24" y="10"/>
                  </a:cxn>
                </a:cxnLst>
                <a:rect l="0" t="0" r="r" b="b"/>
                <a:pathLst>
                  <a:path w="24" h="10">
                    <a:moveTo>
                      <a:pt x="24" y="10"/>
                    </a:moveTo>
                    <a:lnTo>
                      <a:pt x="0" y="10"/>
                    </a:lnTo>
                    <a:lnTo>
                      <a:pt x="24" y="0"/>
                    </a:lnTo>
                    <a:lnTo>
                      <a:pt x="2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3" name="Freeform 111"/>
              <p:cNvSpPr>
                <a:spLocks noChangeAspect="1"/>
              </p:cNvSpPr>
              <p:nvPr/>
            </p:nvSpPr>
            <p:spPr bwMode="auto">
              <a:xfrm>
                <a:off x="4556" y="1991"/>
                <a:ext cx="12" cy="5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10"/>
                  </a:cxn>
                </a:cxnLst>
                <a:rect l="0" t="0" r="r" b="b"/>
                <a:pathLst>
                  <a:path w="25" h="10">
                    <a:moveTo>
                      <a:pt x="25" y="10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4" name="Freeform 112"/>
              <p:cNvSpPr>
                <a:spLocks noChangeAspect="1"/>
              </p:cNvSpPr>
              <p:nvPr/>
            </p:nvSpPr>
            <p:spPr bwMode="auto">
              <a:xfrm>
                <a:off x="4605" y="1994"/>
                <a:ext cx="11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" y="4"/>
                  </a:cxn>
                </a:cxnLst>
                <a:rect l="0" t="0" r="r" b="b"/>
                <a:pathLst>
                  <a:path w="24" h="4">
                    <a:moveTo>
                      <a:pt x="2" y="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5" name="Freeform 113"/>
              <p:cNvSpPr>
                <a:spLocks noChangeAspect="1"/>
              </p:cNvSpPr>
              <p:nvPr/>
            </p:nvSpPr>
            <p:spPr bwMode="auto">
              <a:xfrm>
                <a:off x="4556" y="1991"/>
                <a:ext cx="12" cy="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0"/>
                  </a:cxn>
                  <a:cxn ang="0">
                    <a:pos x="25" y="10"/>
                  </a:cxn>
                  <a:cxn ang="0">
                    <a:pos x="0" y="14"/>
                  </a:cxn>
                </a:cxnLst>
                <a:rect l="0" t="0" r="r" b="b"/>
                <a:pathLst>
                  <a:path w="25" h="14">
                    <a:moveTo>
                      <a:pt x="0" y="14"/>
                    </a:moveTo>
                    <a:lnTo>
                      <a:pt x="0" y="0"/>
                    </a:lnTo>
                    <a:lnTo>
                      <a:pt x="25" y="1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6" name="Freeform 114"/>
              <p:cNvSpPr>
                <a:spLocks noChangeAspect="1"/>
              </p:cNvSpPr>
              <p:nvPr/>
            </p:nvSpPr>
            <p:spPr bwMode="auto">
              <a:xfrm>
                <a:off x="4605" y="1994"/>
                <a:ext cx="11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6"/>
                  </a:cxn>
                  <a:cxn ang="0">
                    <a:pos x="24" y="0"/>
                  </a:cxn>
                  <a:cxn ang="0">
                    <a:pos x="0" y="10"/>
                  </a:cxn>
                </a:cxnLst>
                <a:rect l="0" t="0" r="r" b="b"/>
                <a:pathLst>
                  <a:path w="24" h="10">
                    <a:moveTo>
                      <a:pt x="0" y="10"/>
                    </a:moveTo>
                    <a:lnTo>
                      <a:pt x="2" y="6"/>
                    </a:lnTo>
                    <a:lnTo>
                      <a:pt x="24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7" name="Freeform 115"/>
              <p:cNvSpPr>
                <a:spLocks noChangeAspect="1"/>
              </p:cNvSpPr>
              <p:nvPr/>
            </p:nvSpPr>
            <p:spPr bwMode="auto">
              <a:xfrm>
                <a:off x="4556" y="1996"/>
                <a:ext cx="13" cy="3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8" name="Freeform 116"/>
              <p:cNvSpPr>
                <a:spLocks noChangeAspect="1"/>
              </p:cNvSpPr>
              <p:nvPr/>
            </p:nvSpPr>
            <p:spPr bwMode="auto">
              <a:xfrm>
                <a:off x="4605" y="1994"/>
                <a:ext cx="11" cy="5"/>
              </a:xfrm>
              <a:custGeom>
                <a:avLst/>
                <a:gdLst/>
                <a:ahLst/>
                <a:cxnLst>
                  <a:cxn ang="0">
                    <a:pos x="24" y="10"/>
                  </a:cxn>
                  <a:cxn ang="0">
                    <a:pos x="0" y="10"/>
                  </a:cxn>
                  <a:cxn ang="0">
                    <a:pos x="24" y="0"/>
                  </a:cxn>
                  <a:cxn ang="0">
                    <a:pos x="24" y="10"/>
                  </a:cxn>
                </a:cxnLst>
                <a:rect l="0" t="0" r="r" b="b"/>
                <a:pathLst>
                  <a:path w="24" h="10">
                    <a:moveTo>
                      <a:pt x="24" y="10"/>
                    </a:moveTo>
                    <a:lnTo>
                      <a:pt x="0" y="10"/>
                    </a:lnTo>
                    <a:lnTo>
                      <a:pt x="24" y="0"/>
                    </a:lnTo>
                    <a:lnTo>
                      <a:pt x="2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9" name="Freeform 117"/>
              <p:cNvSpPr>
                <a:spLocks noChangeAspect="1"/>
              </p:cNvSpPr>
              <p:nvPr/>
            </p:nvSpPr>
            <p:spPr bwMode="auto">
              <a:xfrm>
                <a:off x="4605" y="1999"/>
                <a:ext cx="10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22" y="2"/>
                  </a:cxn>
                  <a:cxn ang="0">
                    <a:pos x="0" y="5"/>
                  </a:cxn>
                </a:cxnLst>
                <a:rect l="0" t="0" r="r" b="b"/>
                <a:pathLst>
                  <a:path w="22" h="5">
                    <a:moveTo>
                      <a:pt x="0" y="5"/>
                    </a:moveTo>
                    <a:lnTo>
                      <a:pt x="0" y="0"/>
                    </a:lnTo>
                    <a:lnTo>
                      <a:pt x="22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0" name="Freeform 118"/>
              <p:cNvSpPr>
                <a:spLocks noChangeAspect="1"/>
              </p:cNvSpPr>
              <p:nvPr/>
            </p:nvSpPr>
            <p:spPr bwMode="auto">
              <a:xfrm>
                <a:off x="4556" y="1998"/>
                <a:ext cx="15" cy="5"/>
              </a:xfrm>
              <a:custGeom>
                <a:avLst/>
                <a:gdLst/>
                <a:ahLst/>
                <a:cxnLst>
                  <a:cxn ang="0">
                    <a:pos x="31" y="9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31" y="9"/>
                  </a:cxn>
                </a:cxnLst>
                <a:rect l="0" t="0" r="r" b="b"/>
                <a:pathLst>
                  <a:path w="31" h="9">
                    <a:moveTo>
                      <a:pt x="31" y="9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31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1" name="Freeform 119"/>
              <p:cNvSpPr>
                <a:spLocks noChangeAspect="1"/>
              </p:cNvSpPr>
              <p:nvPr/>
            </p:nvSpPr>
            <p:spPr bwMode="auto">
              <a:xfrm>
                <a:off x="4556" y="1998"/>
                <a:ext cx="15" cy="6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0"/>
                  </a:cxn>
                  <a:cxn ang="0">
                    <a:pos x="31" y="9"/>
                  </a:cxn>
                  <a:cxn ang="0">
                    <a:pos x="4" y="11"/>
                  </a:cxn>
                </a:cxnLst>
                <a:rect l="0" t="0" r="r" b="b"/>
                <a:pathLst>
                  <a:path w="31" h="11">
                    <a:moveTo>
                      <a:pt x="4" y="11"/>
                    </a:moveTo>
                    <a:lnTo>
                      <a:pt x="0" y="0"/>
                    </a:lnTo>
                    <a:lnTo>
                      <a:pt x="31" y="9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2" name="Freeform 120"/>
              <p:cNvSpPr>
                <a:spLocks noChangeAspect="1"/>
              </p:cNvSpPr>
              <p:nvPr/>
            </p:nvSpPr>
            <p:spPr bwMode="auto">
              <a:xfrm>
                <a:off x="4603" y="1999"/>
                <a:ext cx="12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5"/>
                  </a:cxn>
                  <a:cxn ang="0">
                    <a:pos x="25" y="0"/>
                  </a:cxn>
                  <a:cxn ang="0">
                    <a:pos x="0" y="9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3" y="5"/>
                    </a:lnTo>
                    <a:lnTo>
                      <a:pt x="25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3" name="Freeform 121"/>
              <p:cNvSpPr>
                <a:spLocks noChangeAspect="1"/>
              </p:cNvSpPr>
              <p:nvPr/>
            </p:nvSpPr>
            <p:spPr bwMode="auto">
              <a:xfrm>
                <a:off x="4603" y="1999"/>
                <a:ext cx="12" cy="5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0" y="9"/>
                  </a:cxn>
                  <a:cxn ang="0">
                    <a:pos x="25" y="0"/>
                  </a:cxn>
                  <a:cxn ang="0">
                    <a:pos x="23" y="9"/>
                  </a:cxn>
                </a:cxnLst>
                <a:rect l="0" t="0" r="r" b="b"/>
                <a:pathLst>
                  <a:path w="25" h="9">
                    <a:moveTo>
                      <a:pt x="23" y="9"/>
                    </a:moveTo>
                    <a:lnTo>
                      <a:pt x="0" y="9"/>
                    </a:lnTo>
                    <a:lnTo>
                      <a:pt x="25" y="0"/>
                    </a:lnTo>
                    <a:lnTo>
                      <a:pt x="23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4" name="Freeform 122"/>
              <p:cNvSpPr>
                <a:spLocks noChangeAspect="1"/>
              </p:cNvSpPr>
              <p:nvPr/>
            </p:nvSpPr>
            <p:spPr bwMode="auto">
              <a:xfrm>
                <a:off x="4558" y="2003"/>
                <a:ext cx="15" cy="2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31" y="4"/>
                  </a:cxn>
                </a:cxnLst>
                <a:rect l="0" t="0" r="r" b="b"/>
                <a:pathLst>
                  <a:path w="31" h="4">
                    <a:moveTo>
                      <a:pt x="31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3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5" name="Freeform 123"/>
              <p:cNvSpPr>
                <a:spLocks noChangeAspect="1"/>
              </p:cNvSpPr>
              <p:nvPr/>
            </p:nvSpPr>
            <p:spPr bwMode="auto">
              <a:xfrm>
                <a:off x="4600" y="2004"/>
                <a:ext cx="14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29" y="2"/>
                  </a:cxn>
                  <a:cxn ang="0">
                    <a:pos x="0" y="6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6" y="0"/>
                    </a:lnTo>
                    <a:lnTo>
                      <a:pt x="29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6" name="Freeform 124"/>
              <p:cNvSpPr>
                <a:spLocks noChangeAspect="1"/>
              </p:cNvSpPr>
              <p:nvPr/>
            </p:nvSpPr>
            <p:spPr bwMode="auto">
              <a:xfrm>
                <a:off x="4558" y="2004"/>
                <a:ext cx="18" cy="3"/>
              </a:xfrm>
              <a:custGeom>
                <a:avLst/>
                <a:gdLst/>
                <a:ahLst/>
                <a:cxnLst>
                  <a:cxn ang="0">
                    <a:pos x="37" y="8"/>
                  </a:cxn>
                  <a:cxn ang="0">
                    <a:pos x="0" y="0"/>
                  </a:cxn>
                  <a:cxn ang="0">
                    <a:pos x="31" y="4"/>
                  </a:cxn>
                  <a:cxn ang="0">
                    <a:pos x="37" y="8"/>
                  </a:cxn>
                </a:cxnLst>
                <a:rect l="0" t="0" r="r" b="b"/>
                <a:pathLst>
                  <a:path w="37" h="8">
                    <a:moveTo>
                      <a:pt x="37" y="8"/>
                    </a:moveTo>
                    <a:lnTo>
                      <a:pt x="0" y="0"/>
                    </a:lnTo>
                    <a:lnTo>
                      <a:pt x="31" y="4"/>
                    </a:lnTo>
                    <a:lnTo>
                      <a:pt x="3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7" name="Freeform 125"/>
              <p:cNvSpPr>
                <a:spLocks noChangeAspect="1"/>
              </p:cNvSpPr>
              <p:nvPr/>
            </p:nvSpPr>
            <p:spPr bwMode="auto">
              <a:xfrm>
                <a:off x="4558" y="2004"/>
                <a:ext cx="18" cy="4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0" y="0"/>
                  </a:cxn>
                  <a:cxn ang="0">
                    <a:pos x="37" y="8"/>
                  </a:cxn>
                  <a:cxn ang="0">
                    <a:pos x="6" y="10"/>
                  </a:cxn>
                </a:cxnLst>
                <a:rect l="0" t="0" r="r" b="b"/>
                <a:pathLst>
                  <a:path w="37" h="10">
                    <a:moveTo>
                      <a:pt x="6" y="10"/>
                    </a:moveTo>
                    <a:lnTo>
                      <a:pt x="0" y="0"/>
                    </a:lnTo>
                    <a:lnTo>
                      <a:pt x="37" y="8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8" name="Freeform 126"/>
              <p:cNvSpPr>
                <a:spLocks noChangeAspect="1"/>
              </p:cNvSpPr>
              <p:nvPr/>
            </p:nvSpPr>
            <p:spPr bwMode="auto">
              <a:xfrm>
                <a:off x="4598" y="2004"/>
                <a:ext cx="16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6"/>
                  </a:cxn>
                  <a:cxn ang="0">
                    <a:pos x="33" y="0"/>
                  </a:cxn>
                  <a:cxn ang="0">
                    <a:pos x="0" y="10"/>
                  </a:cxn>
                </a:cxnLst>
                <a:rect l="0" t="0" r="r" b="b"/>
                <a:pathLst>
                  <a:path w="33" h="10">
                    <a:moveTo>
                      <a:pt x="0" y="10"/>
                    </a:moveTo>
                    <a:lnTo>
                      <a:pt x="6" y="6"/>
                    </a:lnTo>
                    <a:lnTo>
                      <a:pt x="33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9" name="Freeform 127"/>
              <p:cNvSpPr>
                <a:spLocks noChangeAspect="1"/>
              </p:cNvSpPr>
              <p:nvPr/>
            </p:nvSpPr>
            <p:spPr bwMode="auto">
              <a:xfrm>
                <a:off x="4598" y="2004"/>
                <a:ext cx="16" cy="4"/>
              </a:xfrm>
              <a:custGeom>
                <a:avLst/>
                <a:gdLst/>
                <a:ahLst/>
                <a:cxnLst>
                  <a:cxn ang="0">
                    <a:pos x="27" y="10"/>
                  </a:cxn>
                  <a:cxn ang="0">
                    <a:pos x="0" y="10"/>
                  </a:cxn>
                  <a:cxn ang="0">
                    <a:pos x="33" y="0"/>
                  </a:cxn>
                  <a:cxn ang="0">
                    <a:pos x="27" y="10"/>
                  </a:cxn>
                </a:cxnLst>
                <a:rect l="0" t="0" r="r" b="b"/>
                <a:pathLst>
                  <a:path w="33" h="10">
                    <a:moveTo>
                      <a:pt x="27" y="10"/>
                    </a:moveTo>
                    <a:lnTo>
                      <a:pt x="0" y="10"/>
                    </a:lnTo>
                    <a:lnTo>
                      <a:pt x="33" y="0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0" name="Freeform 128"/>
              <p:cNvSpPr>
                <a:spLocks noChangeAspect="1"/>
              </p:cNvSpPr>
              <p:nvPr/>
            </p:nvSpPr>
            <p:spPr bwMode="auto">
              <a:xfrm>
                <a:off x="4561" y="2007"/>
                <a:ext cx="19" cy="1"/>
              </a:xfrm>
              <a:custGeom>
                <a:avLst/>
                <a:gdLst/>
                <a:ahLst/>
                <a:cxnLst>
                  <a:cxn ang="0">
                    <a:pos x="39" y="2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9" y="2"/>
                  </a:cxn>
                </a:cxnLst>
                <a:rect l="0" t="0" r="r" b="b"/>
                <a:pathLst>
                  <a:path w="39" h="2">
                    <a:moveTo>
                      <a:pt x="39" y="2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1" name="Freeform 129"/>
              <p:cNvSpPr>
                <a:spLocks noChangeAspect="1"/>
              </p:cNvSpPr>
              <p:nvPr/>
            </p:nvSpPr>
            <p:spPr bwMode="auto">
              <a:xfrm>
                <a:off x="4595" y="2008"/>
                <a:ext cx="1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33">
                    <a:moveTo>
                      <a:pt x="0" y="0"/>
                    </a:moveTo>
                    <a:lnTo>
                      <a:pt x="6" y="0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2" name="Freeform 130"/>
              <p:cNvSpPr>
                <a:spLocks noChangeAspect="1"/>
              </p:cNvSpPr>
              <p:nvPr/>
            </p:nvSpPr>
            <p:spPr bwMode="auto">
              <a:xfrm>
                <a:off x="4561" y="2008"/>
                <a:ext cx="22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0"/>
                  </a:cxn>
                  <a:cxn ang="0">
                    <a:pos x="37" y="2"/>
                  </a:cxn>
                  <a:cxn ang="0">
                    <a:pos x="44" y="2"/>
                  </a:cxn>
                </a:cxnLst>
                <a:rect l="0" t="0" r="r" b="b"/>
                <a:pathLst>
                  <a:path w="44" h="2">
                    <a:moveTo>
                      <a:pt x="44" y="2"/>
                    </a:moveTo>
                    <a:lnTo>
                      <a:pt x="0" y="0"/>
                    </a:lnTo>
                    <a:lnTo>
                      <a:pt x="37" y="2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3" name="Freeform 131"/>
              <p:cNvSpPr>
                <a:spLocks noChangeAspect="1"/>
              </p:cNvSpPr>
              <p:nvPr/>
            </p:nvSpPr>
            <p:spPr bwMode="auto">
              <a:xfrm>
                <a:off x="4590" y="2008"/>
                <a:ext cx="2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2"/>
                  </a:cxn>
                  <a:cxn ang="0">
                    <a:pos x="42" y="0"/>
                  </a:cxn>
                  <a:cxn ang="0">
                    <a:pos x="0" y="2"/>
                  </a:cxn>
                </a:cxnLst>
                <a:rect l="0" t="0" r="r" b="b"/>
                <a:pathLst>
                  <a:path w="42" h="2">
                    <a:moveTo>
                      <a:pt x="0" y="2"/>
                    </a:moveTo>
                    <a:lnTo>
                      <a:pt x="7" y="2"/>
                    </a:lnTo>
                    <a:lnTo>
                      <a:pt x="4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4" name="Freeform 132"/>
              <p:cNvSpPr>
                <a:spLocks noChangeAspect="1"/>
              </p:cNvSpPr>
              <p:nvPr/>
            </p:nvSpPr>
            <p:spPr bwMode="auto">
              <a:xfrm>
                <a:off x="4586" y="2008"/>
                <a:ext cx="25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4"/>
                  </a:cxn>
                  <a:cxn ang="0">
                    <a:pos x="50" y="0"/>
                  </a:cxn>
                  <a:cxn ang="0">
                    <a:pos x="0" y="4"/>
                  </a:cxn>
                </a:cxnLst>
                <a:rect l="0" t="0" r="r" b="b"/>
                <a:pathLst>
                  <a:path w="50" h="4">
                    <a:moveTo>
                      <a:pt x="0" y="4"/>
                    </a:moveTo>
                    <a:lnTo>
                      <a:pt x="8" y="4"/>
                    </a:lnTo>
                    <a:lnTo>
                      <a:pt x="5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5" name="Freeform 133"/>
              <p:cNvSpPr>
                <a:spLocks noChangeAspect="1"/>
              </p:cNvSpPr>
              <p:nvPr/>
            </p:nvSpPr>
            <p:spPr bwMode="auto">
              <a:xfrm>
                <a:off x="4563" y="2009"/>
                <a:ext cx="23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8" y="0"/>
                  </a:cxn>
                  <a:cxn ang="0">
                    <a:pos x="46" y="2"/>
                  </a:cxn>
                  <a:cxn ang="0">
                    <a:pos x="0" y="6"/>
                  </a:cxn>
                </a:cxnLst>
                <a:rect l="0" t="0" r="r" b="b"/>
                <a:pathLst>
                  <a:path w="46" h="6">
                    <a:moveTo>
                      <a:pt x="0" y="6"/>
                    </a:moveTo>
                    <a:lnTo>
                      <a:pt x="38" y="0"/>
                    </a:lnTo>
                    <a:lnTo>
                      <a:pt x="46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6" name="Freeform 134"/>
              <p:cNvSpPr>
                <a:spLocks noChangeAspect="1"/>
              </p:cNvSpPr>
              <p:nvPr/>
            </p:nvSpPr>
            <p:spPr bwMode="auto">
              <a:xfrm>
                <a:off x="4561" y="2008"/>
                <a:ext cx="22" cy="4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44" y="4"/>
                  </a:cxn>
                  <a:cxn ang="0">
                    <a:pos x="6" y="8"/>
                  </a:cxn>
                </a:cxnLst>
                <a:rect l="0" t="0" r="r" b="b"/>
                <a:pathLst>
                  <a:path w="44" h="8">
                    <a:moveTo>
                      <a:pt x="6" y="8"/>
                    </a:moveTo>
                    <a:lnTo>
                      <a:pt x="0" y="0"/>
                    </a:lnTo>
                    <a:lnTo>
                      <a:pt x="44" y="4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7" name="Freeform 135"/>
              <p:cNvSpPr>
                <a:spLocks noChangeAspect="1"/>
              </p:cNvSpPr>
              <p:nvPr/>
            </p:nvSpPr>
            <p:spPr bwMode="auto">
              <a:xfrm>
                <a:off x="4563" y="2010"/>
                <a:ext cx="46" cy="2"/>
              </a:xfrm>
              <a:custGeom>
                <a:avLst/>
                <a:gdLst/>
                <a:ahLst/>
                <a:cxnLst>
                  <a:cxn ang="0">
                    <a:pos x="90" y="4"/>
                  </a:cxn>
                  <a:cxn ang="0">
                    <a:pos x="0" y="2"/>
                  </a:cxn>
                  <a:cxn ang="0">
                    <a:pos x="48" y="0"/>
                  </a:cxn>
                  <a:cxn ang="0">
                    <a:pos x="90" y="4"/>
                  </a:cxn>
                </a:cxnLst>
                <a:rect l="0" t="0" r="r" b="b"/>
                <a:pathLst>
                  <a:path w="90" h="4">
                    <a:moveTo>
                      <a:pt x="90" y="4"/>
                    </a:moveTo>
                    <a:lnTo>
                      <a:pt x="0" y="2"/>
                    </a:lnTo>
                    <a:lnTo>
                      <a:pt x="48" y="0"/>
                    </a:lnTo>
                    <a:lnTo>
                      <a:pt x="9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8" name="Freeform 136"/>
              <p:cNvSpPr>
                <a:spLocks noChangeAspect="1"/>
              </p:cNvSpPr>
              <p:nvPr/>
            </p:nvSpPr>
            <p:spPr bwMode="auto">
              <a:xfrm>
                <a:off x="4586" y="2008"/>
                <a:ext cx="25" cy="4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0" y="4"/>
                  </a:cxn>
                  <a:cxn ang="0">
                    <a:pos x="50" y="0"/>
                  </a:cxn>
                  <a:cxn ang="0">
                    <a:pos x="44" y="8"/>
                  </a:cxn>
                </a:cxnLst>
                <a:rect l="0" t="0" r="r" b="b"/>
                <a:pathLst>
                  <a:path w="50" h="8">
                    <a:moveTo>
                      <a:pt x="44" y="8"/>
                    </a:moveTo>
                    <a:lnTo>
                      <a:pt x="0" y="4"/>
                    </a:lnTo>
                    <a:lnTo>
                      <a:pt x="50" y="0"/>
                    </a:lnTo>
                    <a:lnTo>
                      <a:pt x="4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9" name="Freeform 137"/>
              <p:cNvSpPr>
                <a:spLocks noChangeAspect="1"/>
              </p:cNvSpPr>
              <p:nvPr/>
            </p:nvSpPr>
            <p:spPr bwMode="auto">
              <a:xfrm>
                <a:off x="4563" y="2012"/>
                <a:ext cx="46" cy="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0" y="0"/>
                  </a:cxn>
                  <a:cxn ang="0">
                    <a:pos x="90" y="1"/>
                  </a:cxn>
                  <a:cxn ang="0">
                    <a:pos x="9" y="5"/>
                  </a:cxn>
                </a:cxnLst>
                <a:rect l="0" t="0" r="r" b="b"/>
                <a:pathLst>
                  <a:path w="90" h="5">
                    <a:moveTo>
                      <a:pt x="9" y="5"/>
                    </a:moveTo>
                    <a:lnTo>
                      <a:pt x="0" y="0"/>
                    </a:lnTo>
                    <a:lnTo>
                      <a:pt x="90" y="1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0" name="Freeform 138"/>
              <p:cNvSpPr>
                <a:spLocks noChangeAspect="1"/>
              </p:cNvSpPr>
              <p:nvPr/>
            </p:nvSpPr>
            <p:spPr bwMode="auto">
              <a:xfrm>
                <a:off x="4568" y="2012"/>
                <a:ext cx="41" cy="3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0" y="5"/>
                  </a:cxn>
                  <a:cxn ang="0">
                    <a:pos x="81" y="0"/>
                  </a:cxn>
                  <a:cxn ang="0">
                    <a:pos x="72" y="5"/>
                  </a:cxn>
                </a:cxnLst>
                <a:rect l="0" t="0" r="r" b="b"/>
                <a:pathLst>
                  <a:path w="81" h="5">
                    <a:moveTo>
                      <a:pt x="72" y="5"/>
                    </a:moveTo>
                    <a:lnTo>
                      <a:pt x="0" y="5"/>
                    </a:lnTo>
                    <a:lnTo>
                      <a:pt x="81" y="0"/>
                    </a:lnTo>
                    <a:lnTo>
                      <a:pt x="72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1" name="Freeform 139"/>
              <p:cNvSpPr>
                <a:spLocks noChangeAspect="1"/>
              </p:cNvSpPr>
              <p:nvPr/>
            </p:nvSpPr>
            <p:spPr bwMode="auto">
              <a:xfrm>
                <a:off x="4568" y="2015"/>
                <a:ext cx="36" cy="3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12" y="6"/>
                  </a:cxn>
                </a:cxnLst>
                <a:rect l="0" t="0" r="r" b="b"/>
                <a:pathLst>
                  <a:path w="72" h="6">
                    <a:moveTo>
                      <a:pt x="12" y="6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2" name="Freeform 140"/>
              <p:cNvSpPr>
                <a:spLocks noChangeAspect="1"/>
              </p:cNvSpPr>
              <p:nvPr/>
            </p:nvSpPr>
            <p:spPr bwMode="auto">
              <a:xfrm>
                <a:off x="4573" y="2015"/>
                <a:ext cx="31" cy="3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0" y="4"/>
                  </a:cxn>
                  <a:cxn ang="0">
                    <a:pos x="62" y="0"/>
                  </a:cxn>
                  <a:cxn ang="0">
                    <a:pos x="50" y="6"/>
                  </a:cxn>
                </a:cxnLst>
                <a:rect l="0" t="0" r="r" b="b"/>
                <a:pathLst>
                  <a:path w="62" h="6">
                    <a:moveTo>
                      <a:pt x="50" y="6"/>
                    </a:moveTo>
                    <a:lnTo>
                      <a:pt x="0" y="4"/>
                    </a:lnTo>
                    <a:lnTo>
                      <a:pt x="62" y="0"/>
                    </a:lnTo>
                    <a:lnTo>
                      <a:pt x="5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3" name="Freeform 141"/>
              <p:cNvSpPr>
                <a:spLocks noChangeAspect="1"/>
              </p:cNvSpPr>
              <p:nvPr/>
            </p:nvSpPr>
            <p:spPr bwMode="auto">
              <a:xfrm>
                <a:off x="4573" y="2018"/>
                <a:ext cx="25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12" y="0"/>
                  </a:cxn>
                </a:cxnLst>
                <a:rect l="0" t="0" r="r" b="b"/>
                <a:pathLst>
                  <a:path w="50">
                    <a:moveTo>
                      <a:pt x="12" y="0"/>
                    </a:moveTo>
                    <a:lnTo>
                      <a:pt x="0" y="0"/>
                    </a:lnTo>
                    <a:lnTo>
                      <a:pt x="5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4" name="Freeform 142"/>
              <p:cNvSpPr>
                <a:spLocks noChangeAspect="1"/>
              </p:cNvSpPr>
              <p:nvPr/>
            </p:nvSpPr>
            <p:spPr bwMode="auto">
              <a:xfrm>
                <a:off x="4580" y="2018"/>
                <a:ext cx="18" cy="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25" y="0"/>
                  </a:cxn>
                </a:cxnLst>
                <a:rect l="0" t="0" r="r" b="b"/>
                <a:pathLst>
                  <a:path w="36">
                    <a:moveTo>
                      <a:pt x="25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5" name="Freeform 143"/>
              <p:cNvSpPr>
                <a:spLocks noChangeAspect="1"/>
              </p:cNvSpPr>
              <p:nvPr/>
            </p:nvSpPr>
            <p:spPr bwMode="auto">
              <a:xfrm>
                <a:off x="4580" y="2018"/>
                <a:ext cx="12" cy="1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1" y="2"/>
                  </a:cxn>
                </a:cxnLst>
                <a:rect l="0" t="0" r="r" b="b"/>
                <a:pathLst>
                  <a:path w="25" h="2">
                    <a:moveTo>
                      <a:pt x="11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6" name="Freeform 144"/>
              <p:cNvSpPr>
                <a:spLocks noChangeAspect="1"/>
              </p:cNvSpPr>
              <p:nvPr/>
            </p:nvSpPr>
            <p:spPr bwMode="auto">
              <a:xfrm>
                <a:off x="4510" y="1932"/>
                <a:ext cx="11" cy="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23" y="0"/>
                  </a:cxn>
                </a:cxnLst>
                <a:rect l="0" t="0" r="r" b="b"/>
                <a:pathLst>
                  <a:path w="23">
                    <a:moveTo>
                      <a:pt x="23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7" name="Freeform 145"/>
              <p:cNvSpPr>
                <a:spLocks noChangeAspect="1"/>
              </p:cNvSpPr>
              <p:nvPr/>
            </p:nvSpPr>
            <p:spPr bwMode="auto">
              <a:xfrm>
                <a:off x="4505" y="1932"/>
                <a:ext cx="1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9" y="0"/>
                  </a:cxn>
                  <a:cxn ang="0">
                    <a:pos x="32" y="2"/>
                  </a:cxn>
                  <a:cxn ang="0">
                    <a:pos x="0" y="2"/>
                  </a:cxn>
                </a:cxnLst>
                <a:rect l="0" t="0" r="r" b="b"/>
                <a:pathLst>
                  <a:path w="32" h="2">
                    <a:moveTo>
                      <a:pt x="0" y="2"/>
                    </a:moveTo>
                    <a:lnTo>
                      <a:pt x="9" y="0"/>
                    </a:lnTo>
                    <a:lnTo>
                      <a:pt x="3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8" name="Freeform 146"/>
              <p:cNvSpPr>
                <a:spLocks noChangeAspect="1"/>
              </p:cNvSpPr>
              <p:nvPr/>
            </p:nvSpPr>
            <p:spPr bwMode="auto">
              <a:xfrm>
                <a:off x="4505" y="1932"/>
                <a:ext cx="22" cy="1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2"/>
                  </a:cxn>
                  <a:cxn ang="0">
                    <a:pos x="3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2"/>
                    </a:lnTo>
                    <a:lnTo>
                      <a:pt x="32" y="0"/>
                    </a:lnTo>
                    <a:lnTo>
                      <a:pt x="4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9" name="Freeform 147"/>
              <p:cNvSpPr>
                <a:spLocks noChangeAspect="1"/>
              </p:cNvSpPr>
              <p:nvPr/>
            </p:nvSpPr>
            <p:spPr bwMode="auto">
              <a:xfrm>
                <a:off x="4501" y="1933"/>
                <a:ext cx="26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0"/>
                  </a:cxn>
                  <a:cxn ang="0">
                    <a:pos x="52" y="2"/>
                  </a:cxn>
                  <a:cxn ang="0">
                    <a:pos x="0" y="4"/>
                  </a:cxn>
                </a:cxnLst>
                <a:rect l="0" t="0" r="r" b="b"/>
                <a:pathLst>
                  <a:path w="52" h="4">
                    <a:moveTo>
                      <a:pt x="0" y="4"/>
                    </a:moveTo>
                    <a:lnTo>
                      <a:pt x="10" y="0"/>
                    </a:lnTo>
                    <a:lnTo>
                      <a:pt x="5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0" name="Freeform 148"/>
              <p:cNvSpPr>
                <a:spLocks noChangeAspect="1"/>
              </p:cNvSpPr>
              <p:nvPr/>
            </p:nvSpPr>
            <p:spPr bwMode="auto">
              <a:xfrm>
                <a:off x="4501" y="1933"/>
                <a:ext cx="31" cy="3"/>
              </a:xfrm>
              <a:custGeom>
                <a:avLst/>
                <a:gdLst/>
                <a:ahLst/>
                <a:cxnLst>
                  <a:cxn ang="0">
                    <a:pos x="61" y="6"/>
                  </a:cxn>
                  <a:cxn ang="0">
                    <a:pos x="0" y="2"/>
                  </a:cxn>
                  <a:cxn ang="0">
                    <a:pos x="52" y="0"/>
                  </a:cxn>
                  <a:cxn ang="0">
                    <a:pos x="61" y="6"/>
                  </a:cxn>
                </a:cxnLst>
                <a:rect l="0" t="0" r="r" b="b"/>
                <a:pathLst>
                  <a:path w="61" h="6">
                    <a:moveTo>
                      <a:pt x="61" y="6"/>
                    </a:moveTo>
                    <a:lnTo>
                      <a:pt x="0" y="2"/>
                    </a:lnTo>
                    <a:lnTo>
                      <a:pt x="52" y="0"/>
                    </a:lnTo>
                    <a:lnTo>
                      <a:pt x="6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1" name="Freeform 149"/>
              <p:cNvSpPr>
                <a:spLocks noChangeAspect="1"/>
              </p:cNvSpPr>
              <p:nvPr/>
            </p:nvSpPr>
            <p:spPr bwMode="auto">
              <a:xfrm>
                <a:off x="4497" y="1934"/>
                <a:ext cx="35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69" y="4"/>
                  </a:cxn>
                  <a:cxn ang="0">
                    <a:pos x="0" y="4"/>
                  </a:cxn>
                </a:cxnLst>
                <a:rect l="0" t="0" r="r" b="b"/>
                <a:pathLst>
                  <a:path w="69" h="4">
                    <a:moveTo>
                      <a:pt x="0" y="4"/>
                    </a:moveTo>
                    <a:lnTo>
                      <a:pt x="8" y="0"/>
                    </a:lnTo>
                    <a:lnTo>
                      <a:pt x="69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2" name="Freeform 150"/>
              <p:cNvSpPr>
                <a:spLocks noChangeAspect="1"/>
              </p:cNvSpPr>
              <p:nvPr/>
            </p:nvSpPr>
            <p:spPr bwMode="auto">
              <a:xfrm>
                <a:off x="4494" y="1936"/>
                <a:ext cx="38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0"/>
                  </a:cxn>
                  <a:cxn ang="0">
                    <a:pos x="75" y="0"/>
                  </a:cxn>
                  <a:cxn ang="0">
                    <a:pos x="0" y="7"/>
                  </a:cxn>
                </a:cxnLst>
                <a:rect l="0" t="0" r="r" b="b"/>
                <a:pathLst>
                  <a:path w="75" h="7">
                    <a:moveTo>
                      <a:pt x="0" y="7"/>
                    </a:moveTo>
                    <a:lnTo>
                      <a:pt x="6" y="0"/>
                    </a:lnTo>
                    <a:lnTo>
                      <a:pt x="75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3" name="Freeform 151"/>
              <p:cNvSpPr>
                <a:spLocks noChangeAspect="1"/>
              </p:cNvSpPr>
              <p:nvPr/>
            </p:nvSpPr>
            <p:spPr bwMode="auto">
              <a:xfrm>
                <a:off x="4494" y="1936"/>
                <a:ext cx="42" cy="4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0" y="7"/>
                  </a:cxn>
                  <a:cxn ang="0">
                    <a:pos x="75" y="0"/>
                  </a:cxn>
                  <a:cxn ang="0">
                    <a:pos x="83" y="7"/>
                  </a:cxn>
                </a:cxnLst>
                <a:rect l="0" t="0" r="r" b="b"/>
                <a:pathLst>
                  <a:path w="83" h="7">
                    <a:moveTo>
                      <a:pt x="83" y="7"/>
                    </a:moveTo>
                    <a:lnTo>
                      <a:pt x="0" y="7"/>
                    </a:lnTo>
                    <a:lnTo>
                      <a:pt x="75" y="0"/>
                    </a:lnTo>
                    <a:lnTo>
                      <a:pt x="8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4" name="Freeform 152"/>
              <p:cNvSpPr>
                <a:spLocks noChangeAspect="1"/>
              </p:cNvSpPr>
              <p:nvPr/>
            </p:nvSpPr>
            <p:spPr bwMode="auto">
              <a:xfrm>
                <a:off x="4494" y="1940"/>
                <a:ext cx="42" cy="1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41" y="2"/>
                  </a:cxn>
                </a:cxnLst>
                <a:rect l="0" t="0" r="r" b="b"/>
                <a:pathLst>
                  <a:path w="83" h="2">
                    <a:moveTo>
                      <a:pt x="41" y="2"/>
                    </a:moveTo>
                    <a:lnTo>
                      <a:pt x="0" y="0"/>
                    </a:lnTo>
                    <a:lnTo>
                      <a:pt x="83" y="0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5" name="Freeform 153"/>
              <p:cNvSpPr>
                <a:spLocks noChangeAspect="1"/>
              </p:cNvSpPr>
              <p:nvPr/>
            </p:nvSpPr>
            <p:spPr bwMode="auto">
              <a:xfrm>
                <a:off x="4513" y="1940"/>
                <a:ext cx="23" cy="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9" y="2"/>
                  </a:cxn>
                </a:cxnLst>
                <a:rect l="0" t="0" r="r" b="b"/>
                <a:pathLst>
                  <a:path w="44" h="2">
                    <a:moveTo>
                      <a:pt x="9" y="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6" name="Freeform 154"/>
              <p:cNvSpPr>
                <a:spLocks noChangeAspect="1"/>
              </p:cNvSpPr>
              <p:nvPr/>
            </p:nvSpPr>
            <p:spPr bwMode="auto">
              <a:xfrm>
                <a:off x="4494" y="1940"/>
                <a:ext cx="19" cy="1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0" y="0"/>
                  </a:cxn>
                  <a:cxn ang="0">
                    <a:pos x="3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2">
                    <a:moveTo>
                      <a:pt x="29" y="2"/>
                    </a:moveTo>
                    <a:lnTo>
                      <a:pt x="0" y="0"/>
                    </a:lnTo>
                    <a:lnTo>
                      <a:pt x="3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7" name="Freeform 155"/>
              <p:cNvSpPr>
                <a:spLocks noChangeAspect="1"/>
              </p:cNvSpPr>
              <p:nvPr/>
            </p:nvSpPr>
            <p:spPr bwMode="auto">
              <a:xfrm>
                <a:off x="4518" y="1940"/>
                <a:ext cx="18" cy="1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2"/>
                  </a:cxn>
                  <a:cxn ang="0">
                    <a:pos x="35" y="0"/>
                  </a:cxn>
                  <a:cxn ang="0">
                    <a:pos x="6" y="2"/>
                  </a:cxn>
                </a:cxnLst>
                <a:rect l="0" t="0" r="r" b="b"/>
                <a:pathLst>
                  <a:path w="35" h="2">
                    <a:moveTo>
                      <a:pt x="6" y="2"/>
                    </a:moveTo>
                    <a:lnTo>
                      <a:pt x="0" y="2"/>
                    </a:lnTo>
                    <a:lnTo>
                      <a:pt x="35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8" name="Freeform 156"/>
              <p:cNvSpPr>
                <a:spLocks noChangeAspect="1"/>
              </p:cNvSpPr>
              <p:nvPr/>
            </p:nvSpPr>
            <p:spPr bwMode="auto">
              <a:xfrm>
                <a:off x="4490" y="1940"/>
                <a:ext cx="19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36" y="2"/>
                  </a:cxn>
                  <a:cxn ang="0">
                    <a:pos x="0" y="6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6" y="0"/>
                    </a:lnTo>
                    <a:lnTo>
                      <a:pt x="36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9" name="Freeform 157"/>
              <p:cNvSpPr>
                <a:spLocks noChangeAspect="1"/>
              </p:cNvSpPr>
              <p:nvPr/>
            </p:nvSpPr>
            <p:spPr bwMode="auto">
              <a:xfrm>
                <a:off x="4522" y="1940"/>
                <a:ext cx="14" cy="3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6" y="6"/>
                  </a:cxn>
                </a:cxnLst>
                <a:rect l="0" t="0" r="r" b="b"/>
                <a:pathLst>
                  <a:path w="27" h="6">
                    <a:moveTo>
                      <a:pt x="6" y="6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0" name="Freeform 158"/>
              <p:cNvSpPr>
                <a:spLocks noChangeAspect="1"/>
              </p:cNvSpPr>
              <p:nvPr/>
            </p:nvSpPr>
            <p:spPr bwMode="auto">
              <a:xfrm>
                <a:off x="4490" y="1941"/>
                <a:ext cx="19" cy="2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0" y="4"/>
                  </a:cxn>
                  <a:cxn ang="0">
                    <a:pos x="36" y="0"/>
                  </a:cxn>
                  <a:cxn ang="0">
                    <a:pos x="27" y="4"/>
                  </a:cxn>
                </a:cxnLst>
                <a:rect l="0" t="0" r="r" b="b"/>
                <a:pathLst>
                  <a:path w="36" h="4">
                    <a:moveTo>
                      <a:pt x="27" y="4"/>
                    </a:moveTo>
                    <a:lnTo>
                      <a:pt x="0" y="4"/>
                    </a:lnTo>
                    <a:lnTo>
                      <a:pt x="36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1" name="Freeform 159"/>
              <p:cNvSpPr>
                <a:spLocks noChangeAspect="1"/>
              </p:cNvSpPr>
              <p:nvPr/>
            </p:nvSpPr>
            <p:spPr bwMode="auto">
              <a:xfrm>
                <a:off x="4524" y="1940"/>
                <a:ext cx="14" cy="5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9" y="10"/>
                  </a:cxn>
                </a:cxnLst>
                <a:rect l="0" t="0" r="r" b="b"/>
                <a:pathLst>
                  <a:path w="29" h="10">
                    <a:moveTo>
                      <a:pt x="29" y="10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2" name="Freeform 160"/>
              <p:cNvSpPr>
                <a:spLocks noChangeAspect="1"/>
              </p:cNvSpPr>
              <p:nvPr/>
            </p:nvSpPr>
            <p:spPr bwMode="auto">
              <a:xfrm>
                <a:off x="4524" y="1943"/>
                <a:ext cx="14" cy="3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6" y="6"/>
                  </a:cxn>
                </a:cxnLst>
                <a:rect l="0" t="0" r="r" b="b"/>
                <a:pathLst>
                  <a:path w="29" h="6">
                    <a:moveTo>
                      <a:pt x="6" y="6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3" name="Freeform 161"/>
              <p:cNvSpPr>
                <a:spLocks noChangeAspect="1"/>
              </p:cNvSpPr>
              <p:nvPr/>
            </p:nvSpPr>
            <p:spPr bwMode="auto">
              <a:xfrm>
                <a:off x="4490" y="1943"/>
                <a:ext cx="14" cy="4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19" y="8"/>
                  </a:cxn>
                </a:cxnLst>
                <a:rect l="0" t="0" r="r" b="b"/>
                <a:pathLst>
                  <a:path w="27" h="8">
                    <a:moveTo>
                      <a:pt x="19" y="8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4" name="Freeform 162"/>
              <p:cNvSpPr>
                <a:spLocks noChangeAspect="1"/>
              </p:cNvSpPr>
              <p:nvPr/>
            </p:nvSpPr>
            <p:spPr bwMode="auto">
              <a:xfrm>
                <a:off x="4489" y="1943"/>
                <a:ext cx="11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0"/>
                  </a:cxn>
                  <a:cxn ang="0">
                    <a:pos x="21" y="8"/>
                  </a:cxn>
                  <a:cxn ang="0">
                    <a:pos x="0" y="8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lnTo>
                      <a:pt x="4" y="0"/>
                    </a:lnTo>
                    <a:lnTo>
                      <a:pt x="21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5" name="Freeform 163"/>
              <p:cNvSpPr>
                <a:spLocks noChangeAspect="1"/>
              </p:cNvSpPr>
              <p:nvPr/>
            </p:nvSpPr>
            <p:spPr bwMode="auto">
              <a:xfrm>
                <a:off x="4528" y="1945"/>
                <a:ext cx="10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4" y="8"/>
                  </a:cxn>
                </a:cxnLst>
                <a:rect l="0" t="0" r="r" b="b"/>
                <a:pathLst>
                  <a:path w="21" h="8">
                    <a:moveTo>
                      <a:pt x="4" y="8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6" name="Freeform 164"/>
              <p:cNvSpPr>
                <a:spLocks noChangeAspect="1"/>
              </p:cNvSpPr>
              <p:nvPr/>
            </p:nvSpPr>
            <p:spPr bwMode="auto">
              <a:xfrm>
                <a:off x="4529" y="1945"/>
                <a:ext cx="12" cy="5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25" y="10"/>
                  </a:cxn>
                </a:cxnLst>
                <a:rect l="0" t="0" r="r" b="b"/>
                <a:pathLst>
                  <a:path w="25" h="10">
                    <a:moveTo>
                      <a:pt x="25" y="10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7" name="Freeform 165"/>
              <p:cNvSpPr>
                <a:spLocks noChangeAspect="1"/>
              </p:cNvSpPr>
              <p:nvPr/>
            </p:nvSpPr>
            <p:spPr bwMode="auto">
              <a:xfrm>
                <a:off x="4488" y="1947"/>
                <a:ext cx="10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9" h="9">
                    <a:moveTo>
                      <a:pt x="2" y="0"/>
                    </a:moveTo>
                    <a:lnTo>
                      <a:pt x="19" y="9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8" name="Freeform 166"/>
              <p:cNvSpPr>
                <a:spLocks noChangeAspect="1"/>
              </p:cNvSpPr>
              <p:nvPr/>
            </p:nvSpPr>
            <p:spPr bwMode="auto">
              <a:xfrm>
                <a:off x="4489" y="1947"/>
                <a:ext cx="11" cy="5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17" y="9"/>
                  </a:cxn>
                </a:cxnLst>
                <a:rect l="0" t="0" r="r" b="b"/>
                <a:pathLst>
                  <a:path w="21" h="9">
                    <a:moveTo>
                      <a:pt x="17" y="9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17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9" name="Freeform 167"/>
              <p:cNvSpPr>
                <a:spLocks noChangeAspect="1"/>
              </p:cNvSpPr>
              <p:nvPr/>
            </p:nvSpPr>
            <p:spPr bwMode="auto">
              <a:xfrm>
                <a:off x="4529" y="1949"/>
                <a:ext cx="12" cy="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3" y="5"/>
                  </a:cxn>
                </a:cxnLst>
                <a:rect l="0" t="0" r="r" b="b"/>
                <a:pathLst>
                  <a:path w="25" h="5">
                    <a:moveTo>
                      <a:pt x="3" y="5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0" name="Freeform 168"/>
              <p:cNvSpPr>
                <a:spLocks noChangeAspect="1"/>
              </p:cNvSpPr>
              <p:nvPr/>
            </p:nvSpPr>
            <p:spPr bwMode="auto">
              <a:xfrm>
                <a:off x="4531" y="1950"/>
                <a:ext cx="10" cy="6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0" y="3"/>
                  </a:cxn>
                  <a:cxn ang="0">
                    <a:pos x="22" y="0"/>
                  </a:cxn>
                  <a:cxn ang="0">
                    <a:pos x="2" y="11"/>
                  </a:cxn>
                </a:cxnLst>
                <a:rect l="0" t="0" r="r" b="b"/>
                <a:pathLst>
                  <a:path w="22" h="11">
                    <a:moveTo>
                      <a:pt x="2" y="11"/>
                    </a:moveTo>
                    <a:lnTo>
                      <a:pt x="0" y="3"/>
                    </a:lnTo>
                    <a:lnTo>
                      <a:pt x="22" y="0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1" name="Freeform 169"/>
              <p:cNvSpPr>
                <a:spLocks noChangeAspect="1"/>
              </p:cNvSpPr>
              <p:nvPr/>
            </p:nvSpPr>
            <p:spPr bwMode="auto">
              <a:xfrm>
                <a:off x="4532" y="1950"/>
                <a:ext cx="10" cy="6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0" y="11"/>
                  </a:cxn>
                  <a:cxn ang="0">
                    <a:pos x="20" y="0"/>
                  </a:cxn>
                  <a:cxn ang="0">
                    <a:pos x="22" y="11"/>
                  </a:cxn>
                </a:cxnLst>
                <a:rect l="0" t="0" r="r" b="b"/>
                <a:pathLst>
                  <a:path w="22" h="11">
                    <a:moveTo>
                      <a:pt x="22" y="11"/>
                    </a:moveTo>
                    <a:lnTo>
                      <a:pt x="0" y="11"/>
                    </a:lnTo>
                    <a:lnTo>
                      <a:pt x="20" y="0"/>
                    </a:lnTo>
                    <a:lnTo>
                      <a:pt x="22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2" name="Freeform 170"/>
              <p:cNvSpPr>
                <a:spLocks noChangeAspect="1"/>
              </p:cNvSpPr>
              <p:nvPr/>
            </p:nvSpPr>
            <p:spPr bwMode="auto">
              <a:xfrm>
                <a:off x="4532" y="1956"/>
                <a:ext cx="10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0"/>
                  </a:cxn>
                  <a:cxn ang="0">
                    <a:pos x="22" y="2"/>
                  </a:cxn>
                  <a:cxn ang="0">
                    <a:pos x="0" y="10"/>
                  </a:cxn>
                </a:cxnLst>
                <a:rect l="0" t="0" r="r" b="b"/>
                <a:pathLst>
                  <a:path w="22" h="10">
                    <a:moveTo>
                      <a:pt x="0" y="10"/>
                    </a:moveTo>
                    <a:lnTo>
                      <a:pt x="0" y="0"/>
                    </a:lnTo>
                    <a:lnTo>
                      <a:pt x="22" y="2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3" name="Freeform 171"/>
              <p:cNvSpPr>
                <a:spLocks noChangeAspect="1"/>
              </p:cNvSpPr>
              <p:nvPr/>
            </p:nvSpPr>
            <p:spPr bwMode="auto">
              <a:xfrm>
                <a:off x="4487" y="1960"/>
                <a:ext cx="4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92" y="0"/>
                  </a:cxn>
                  <a:cxn ang="0">
                    <a:pos x="0" y="2"/>
                  </a:cxn>
                </a:cxnLst>
                <a:rect l="0" t="0" r="r" b="b"/>
                <a:pathLst>
                  <a:path w="92" h="2">
                    <a:moveTo>
                      <a:pt x="0" y="2"/>
                    </a:moveTo>
                    <a:lnTo>
                      <a:pt x="0" y="0"/>
                    </a:lnTo>
                    <a:lnTo>
                      <a:pt x="9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4" name="Freeform 172"/>
              <p:cNvSpPr>
                <a:spLocks noChangeAspect="1"/>
              </p:cNvSpPr>
              <p:nvPr/>
            </p:nvSpPr>
            <p:spPr bwMode="auto">
              <a:xfrm>
                <a:off x="4487" y="1960"/>
                <a:ext cx="56" cy="3"/>
              </a:xfrm>
              <a:custGeom>
                <a:avLst/>
                <a:gdLst/>
                <a:ahLst/>
                <a:cxnLst>
                  <a:cxn ang="0">
                    <a:pos x="113" y="6"/>
                  </a:cxn>
                  <a:cxn ang="0">
                    <a:pos x="0" y="4"/>
                  </a:cxn>
                  <a:cxn ang="0">
                    <a:pos x="92" y="0"/>
                  </a:cxn>
                  <a:cxn ang="0">
                    <a:pos x="113" y="6"/>
                  </a:cxn>
                </a:cxnLst>
                <a:rect l="0" t="0" r="r" b="b"/>
                <a:pathLst>
                  <a:path w="113" h="6">
                    <a:moveTo>
                      <a:pt x="113" y="6"/>
                    </a:moveTo>
                    <a:lnTo>
                      <a:pt x="0" y="4"/>
                    </a:lnTo>
                    <a:lnTo>
                      <a:pt x="92" y="0"/>
                    </a:lnTo>
                    <a:lnTo>
                      <a:pt x="11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5" name="Freeform 173"/>
              <p:cNvSpPr>
                <a:spLocks noChangeAspect="1"/>
              </p:cNvSpPr>
              <p:nvPr/>
            </p:nvSpPr>
            <p:spPr bwMode="auto">
              <a:xfrm>
                <a:off x="4533" y="1956"/>
                <a:ext cx="10" cy="7"/>
              </a:xfrm>
              <a:custGeom>
                <a:avLst/>
                <a:gdLst/>
                <a:ahLst/>
                <a:cxnLst>
                  <a:cxn ang="0">
                    <a:pos x="21" y="16"/>
                  </a:cxn>
                  <a:cxn ang="0">
                    <a:pos x="0" y="10"/>
                  </a:cxn>
                  <a:cxn ang="0">
                    <a:pos x="21" y="0"/>
                  </a:cxn>
                  <a:cxn ang="0">
                    <a:pos x="21" y="16"/>
                  </a:cxn>
                </a:cxnLst>
                <a:rect l="0" t="0" r="r" b="b"/>
                <a:pathLst>
                  <a:path w="21" h="16">
                    <a:moveTo>
                      <a:pt x="21" y="16"/>
                    </a:moveTo>
                    <a:lnTo>
                      <a:pt x="0" y="10"/>
                    </a:lnTo>
                    <a:lnTo>
                      <a:pt x="21" y="0"/>
                    </a:lnTo>
                    <a:lnTo>
                      <a:pt x="21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6" name="Freeform 174"/>
              <p:cNvSpPr>
                <a:spLocks noChangeAspect="1"/>
              </p:cNvSpPr>
              <p:nvPr/>
            </p:nvSpPr>
            <p:spPr bwMode="auto">
              <a:xfrm>
                <a:off x="4487" y="1961"/>
                <a:ext cx="56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113" y="4"/>
                  </a:cxn>
                  <a:cxn ang="0">
                    <a:pos x="0" y="7"/>
                  </a:cxn>
                </a:cxnLst>
                <a:rect l="0" t="0" r="r" b="b"/>
                <a:pathLst>
                  <a:path w="113" h="7">
                    <a:moveTo>
                      <a:pt x="0" y="7"/>
                    </a:moveTo>
                    <a:lnTo>
                      <a:pt x="0" y="0"/>
                    </a:lnTo>
                    <a:lnTo>
                      <a:pt x="113" y="4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7" name="Freeform 175"/>
              <p:cNvSpPr>
                <a:spLocks noChangeAspect="1"/>
              </p:cNvSpPr>
              <p:nvPr/>
            </p:nvSpPr>
            <p:spPr bwMode="auto">
              <a:xfrm>
                <a:off x="4487" y="1963"/>
                <a:ext cx="56" cy="6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0" y="3"/>
                  </a:cxn>
                  <a:cxn ang="0">
                    <a:pos x="113" y="0"/>
                  </a:cxn>
                  <a:cxn ang="0">
                    <a:pos x="23" y="11"/>
                  </a:cxn>
                </a:cxnLst>
                <a:rect l="0" t="0" r="r" b="b"/>
                <a:pathLst>
                  <a:path w="113" h="11">
                    <a:moveTo>
                      <a:pt x="23" y="11"/>
                    </a:moveTo>
                    <a:lnTo>
                      <a:pt x="0" y="3"/>
                    </a:lnTo>
                    <a:lnTo>
                      <a:pt x="113" y="0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8" name="Freeform 176"/>
              <p:cNvSpPr>
                <a:spLocks noChangeAspect="1"/>
              </p:cNvSpPr>
              <p:nvPr/>
            </p:nvSpPr>
            <p:spPr bwMode="auto">
              <a:xfrm>
                <a:off x="4498" y="1963"/>
                <a:ext cx="45" cy="6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69" y="11"/>
                  </a:cxn>
                  <a:cxn ang="0">
                    <a:pos x="0" y="11"/>
                  </a:cxn>
                  <a:cxn ang="0">
                    <a:pos x="90" y="0"/>
                  </a:cxn>
                </a:cxnLst>
                <a:rect l="0" t="0" r="r" b="b"/>
                <a:pathLst>
                  <a:path w="90" h="11">
                    <a:moveTo>
                      <a:pt x="90" y="0"/>
                    </a:moveTo>
                    <a:lnTo>
                      <a:pt x="69" y="11"/>
                    </a:lnTo>
                    <a:lnTo>
                      <a:pt x="0" y="1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9" name="Freeform 177"/>
              <p:cNvSpPr>
                <a:spLocks noChangeAspect="1"/>
              </p:cNvSpPr>
              <p:nvPr/>
            </p:nvSpPr>
            <p:spPr bwMode="auto">
              <a:xfrm>
                <a:off x="4533" y="1963"/>
                <a:ext cx="10" cy="7"/>
              </a:xfrm>
              <a:custGeom>
                <a:avLst/>
                <a:gdLst/>
                <a:ahLst/>
                <a:cxnLst>
                  <a:cxn ang="0">
                    <a:pos x="21" y="13"/>
                  </a:cxn>
                  <a:cxn ang="0">
                    <a:pos x="0" y="9"/>
                  </a:cxn>
                  <a:cxn ang="0">
                    <a:pos x="21" y="0"/>
                  </a:cxn>
                  <a:cxn ang="0">
                    <a:pos x="21" y="13"/>
                  </a:cxn>
                </a:cxnLst>
                <a:rect l="0" t="0" r="r" b="b"/>
                <a:pathLst>
                  <a:path w="21" h="13">
                    <a:moveTo>
                      <a:pt x="21" y="13"/>
                    </a:moveTo>
                    <a:lnTo>
                      <a:pt x="0" y="9"/>
                    </a:lnTo>
                    <a:lnTo>
                      <a:pt x="21" y="0"/>
                    </a:lnTo>
                    <a:lnTo>
                      <a:pt x="21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0" name="Freeform 178"/>
              <p:cNvSpPr>
                <a:spLocks noChangeAspect="1"/>
              </p:cNvSpPr>
              <p:nvPr/>
            </p:nvSpPr>
            <p:spPr bwMode="auto">
              <a:xfrm>
                <a:off x="4487" y="1965"/>
                <a:ext cx="11" cy="7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0"/>
                  </a:cxn>
                  <a:cxn ang="0">
                    <a:pos x="23" y="8"/>
                  </a:cxn>
                  <a:cxn ang="0">
                    <a:pos x="2" y="14"/>
                  </a:cxn>
                </a:cxnLst>
                <a:rect l="0" t="0" r="r" b="b"/>
                <a:pathLst>
                  <a:path w="23" h="14">
                    <a:moveTo>
                      <a:pt x="2" y="14"/>
                    </a:moveTo>
                    <a:lnTo>
                      <a:pt x="0" y="0"/>
                    </a:lnTo>
                    <a:lnTo>
                      <a:pt x="23" y="8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1" name="Freeform 179"/>
              <p:cNvSpPr>
                <a:spLocks noChangeAspect="1"/>
              </p:cNvSpPr>
              <p:nvPr/>
            </p:nvSpPr>
            <p:spPr bwMode="auto">
              <a:xfrm>
                <a:off x="4487" y="1969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6"/>
                  </a:cxn>
                  <a:cxn ang="0">
                    <a:pos x="21" y="0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6"/>
                    </a:lnTo>
                    <a:lnTo>
                      <a:pt x="21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2" name="Freeform 180"/>
              <p:cNvSpPr>
                <a:spLocks noChangeAspect="1"/>
              </p:cNvSpPr>
              <p:nvPr/>
            </p:nvSpPr>
            <p:spPr bwMode="auto">
              <a:xfrm>
                <a:off x="4532" y="1969"/>
                <a:ext cx="10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22" y="4"/>
                  </a:cxn>
                  <a:cxn ang="0">
                    <a:pos x="0" y="8"/>
                  </a:cxn>
                </a:cxnLst>
                <a:rect l="0" t="0" r="r" b="b"/>
                <a:pathLst>
                  <a:path w="22" h="8">
                    <a:moveTo>
                      <a:pt x="0" y="8"/>
                    </a:moveTo>
                    <a:lnTo>
                      <a:pt x="0" y="0"/>
                    </a:lnTo>
                    <a:lnTo>
                      <a:pt x="22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3" name="Freeform 181"/>
              <p:cNvSpPr>
                <a:spLocks noChangeAspect="1"/>
              </p:cNvSpPr>
              <p:nvPr/>
            </p:nvSpPr>
            <p:spPr bwMode="auto">
              <a:xfrm>
                <a:off x="4487" y="1972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4" name="Freeform 182"/>
              <p:cNvSpPr>
                <a:spLocks noChangeAspect="1"/>
              </p:cNvSpPr>
              <p:nvPr/>
            </p:nvSpPr>
            <p:spPr bwMode="auto">
              <a:xfrm>
                <a:off x="4531" y="1970"/>
                <a:ext cx="11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6"/>
                  </a:cxn>
                  <a:cxn ang="0">
                    <a:pos x="24" y="0"/>
                  </a:cxn>
                  <a:cxn ang="0">
                    <a:pos x="0" y="12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2" y="6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5" name="Freeform 183"/>
              <p:cNvSpPr>
                <a:spLocks noChangeAspect="1"/>
              </p:cNvSpPr>
              <p:nvPr/>
            </p:nvSpPr>
            <p:spPr bwMode="auto">
              <a:xfrm>
                <a:off x="4531" y="1970"/>
                <a:ext cx="11" cy="7"/>
              </a:xfrm>
              <a:custGeom>
                <a:avLst/>
                <a:gdLst/>
                <a:ahLst/>
                <a:cxnLst>
                  <a:cxn ang="0">
                    <a:pos x="22" y="13"/>
                  </a:cxn>
                  <a:cxn ang="0">
                    <a:pos x="0" y="13"/>
                  </a:cxn>
                  <a:cxn ang="0">
                    <a:pos x="24" y="0"/>
                  </a:cxn>
                  <a:cxn ang="0">
                    <a:pos x="22" y="13"/>
                  </a:cxn>
                </a:cxnLst>
                <a:rect l="0" t="0" r="r" b="b"/>
                <a:pathLst>
                  <a:path w="24" h="13">
                    <a:moveTo>
                      <a:pt x="22" y="13"/>
                    </a:moveTo>
                    <a:lnTo>
                      <a:pt x="0" y="13"/>
                    </a:lnTo>
                    <a:lnTo>
                      <a:pt x="24" y="0"/>
                    </a:lnTo>
                    <a:lnTo>
                      <a:pt x="22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6" name="Freeform 184"/>
              <p:cNvSpPr>
                <a:spLocks noChangeAspect="1"/>
              </p:cNvSpPr>
              <p:nvPr/>
            </p:nvSpPr>
            <p:spPr bwMode="auto">
              <a:xfrm>
                <a:off x="4487" y="1972"/>
                <a:ext cx="12" cy="7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0" y="0"/>
                  </a:cxn>
                  <a:cxn ang="0">
                    <a:pos x="23" y="9"/>
                  </a:cxn>
                  <a:cxn ang="0">
                    <a:pos x="2" y="13"/>
                  </a:cxn>
                </a:cxnLst>
                <a:rect l="0" t="0" r="r" b="b"/>
                <a:pathLst>
                  <a:path w="23" h="13">
                    <a:moveTo>
                      <a:pt x="2" y="13"/>
                    </a:moveTo>
                    <a:lnTo>
                      <a:pt x="0" y="0"/>
                    </a:lnTo>
                    <a:lnTo>
                      <a:pt x="23" y="9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7" name="Freeform 185"/>
              <p:cNvSpPr>
                <a:spLocks noChangeAspect="1"/>
              </p:cNvSpPr>
              <p:nvPr/>
            </p:nvSpPr>
            <p:spPr bwMode="auto">
              <a:xfrm>
                <a:off x="4489" y="1976"/>
                <a:ext cx="11" cy="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0" y="3"/>
                  </a:cxn>
                  <a:cxn ang="0">
                    <a:pos x="19" y="0"/>
                  </a:cxn>
                  <a:cxn ang="0">
                    <a:pos x="21" y="7"/>
                  </a:cxn>
                </a:cxnLst>
                <a:rect l="0" t="0" r="r" b="b"/>
                <a:pathLst>
                  <a:path w="21" h="7">
                    <a:moveTo>
                      <a:pt x="21" y="7"/>
                    </a:moveTo>
                    <a:lnTo>
                      <a:pt x="0" y="3"/>
                    </a:lnTo>
                    <a:lnTo>
                      <a:pt x="19" y="0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8" name="Freeform 186"/>
              <p:cNvSpPr>
                <a:spLocks noChangeAspect="1"/>
              </p:cNvSpPr>
              <p:nvPr/>
            </p:nvSpPr>
            <p:spPr bwMode="auto">
              <a:xfrm>
                <a:off x="4529" y="1976"/>
                <a:ext cx="12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0"/>
                  </a:cxn>
                  <a:cxn ang="0">
                    <a:pos x="25" y="1"/>
                  </a:cxn>
                  <a:cxn ang="0">
                    <a:pos x="0" y="7"/>
                  </a:cxn>
                </a:cxnLst>
                <a:rect l="0" t="0" r="r" b="b"/>
                <a:pathLst>
                  <a:path w="25" h="7">
                    <a:moveTo>
                      <a:pt x="0" y="7"/>
                    </a:moveTo>
                    <a:lnTo>
                      <a:pt x="3" y="0"/>
                    </a:lnTo>
                    <a:lnTo>
                      <a:pt x="25" y="1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9" name="Freeform 187"/>
              <p:cNvSpPr>
                <a:spLocks noChangeAspect="1"/>
              </p:cNvSpPr>
              <p:nvPr/>
            </p:nvSpPr>
            <p:spPr bwMode="auto">
              <a:xfrm>
                <a:off x="4489" y="1979"/>
                <a:ext cx="14" cy="3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0" name="Freeform 188"/>
              <p:cNvSpPr>
                <a:spLocks noChangeAspect="1"/>
              </p:cNvSpPr>
              <p:nvPr/>
            </p:nvSpPr>
            <p:spPr bwMode="auto">
              <a:xfrm>
                <a:off x="4527" y="1977"/>
                <a:ext cx="14" cy="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6"/>
                  </a:cxn>
                  <a:cxn ang="0">
                    <a:pos x="29" y="0"/>
                  </a:cxn>
                  <a:cxn ang="0">
                    <a:pos x="0" y="12"/>
                  </a:cxn>
                </a:cxnLst>
                <a:rect l="0" t="0" r="r" b="b"/>
                <a:pathLst>
                  <a:path w="29" h="12">
                    <a:moveTo>
                      <a:pt x="0" y="12"/>
                    </a:moveTo>
                    <a:lnTo>
                      <a:pt x="4" y="6"/>
                    </a:lnTo>
                    <a:lnTo>
                      <a:pt x="29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1" name="Freeform 189"/>
              <p:cNvSpPr>
                <a:spLocks noChangeAspect="1"/>
              </p:cNvSpPr>
              <p:nvPr/>
            </p:nvSpPr>
            <p:spPr bwMode="auto">
              <a:xfrm>
                <a:off x="4527" y="1977"/>
                <a:ext cx="14" cy="5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0" y="12"/>
                  </a:cxn>
                  <a:cxn ang="0">
                    <a:pos x="29" y="0"/>
                  </a:cxn>
                  <a:cxn ang="0">
                    <a:pos x="25" y="12"/>
                  </a:cxn>
                </a:cxnLst>
                <a:rect l="0" t="0" r="r" b="b"/>
                <a:pathLst>
                  <a:path w="29" h="12">
                    <a:moveTo>
                      <a:pt x="25" y="12"/>
                    </a:moveTo>
                    <a:lnTo>
                      <a:pt x="0" y="12"/>
                    </a:lnTo>
                    <a:lnTo>
                      <a:pt x="29" y="0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2" name="Freeform 190"/>
              <p:cNvSpPr>
                <a:spLocks noChangeAspect="1"/>
              </p:cNvSpPr>
              <p:nvPr/>
            </p:nvSpPr>
            <p:spPr bwMode="auto">
              <a:xfrm>
                <a:off x="4489" y="1979"/>
                <a:ext cx="14" cy="4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0"/>
                  </a:cxn>
                  <a:cxn ang="0">
                    <a:pos x="27" y="8"/>
                  </a:cxn>
                  <a:cxn ang="0">
                    <a:pos x="4" y="10"/>
                  </a:cxn>
                </a:cxnLst>
                <a:rect l="0" t="0" r="r" b="b"/>
                <a:pathLst>
                  <a:path w="27" h="10">
                    <a:moveTo>
                      <a:pt x="4" y="10"/>
                    </a:moveTo>
                    <a:lnTo>
                      <a:pt x="0" y="0"/>
                    </a:lnTo>
                    <a:lnTo>
                      <a:pt x="27" y="8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3" name="Freeform 191"/>
              <p:cNvSpPr>
                <a:spLocks noChangeAspect="1"/>
              </p:cNvSpPr>
              <p:nvPr/>
            </p:nvSpPr>
            <p:spPr bwMode="auto">
              <a:xfrm>
                <a:off x="4490" y="1982"/>
                <a:ext cx="15" cy="2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4" name="Freeform 192"/>
              <p:cNvSpPr>
                <a:spLocks noChangeAspect="1"/>
              </p:cNvSpPr>
              <p:nvPr/>
            </p:nvSpPr>
            <p:spPr bwMode="auto">
              <a:xfrm>
                <a:off x="4524" y="1982"/>
                <a:ext cx="1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0"/>
                  </a:cxn>
                  <a:cxn ang="0">
                    <a:pos x="29" y="0"/>
                  </a:cxn>
                  <a:cxn ang="0">
                    <a:pos x="0" y="4"/>
                  </a:cxn>
                </a:cxnLst>
                <a:rect l="0" t="0" r="r" b="b"/>
                <a:pathLst>
                  <a:path w="29" h="4">
                    <a:moveTo>
                      <a:pt x="0" y="4"/>
                    </a:moveTo>
                    <a:lnTo>
                      <a:pt x="6" y="0"/>
                    </a:lnTo>
                    <a:lnTo>
                      <a:pt x="29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5" name="Freeform 193"/>
              <p:cNvSpPr>
                <a:spLocks noChangeAspect="1"/>
              </p:cNvSpPr>
              <p:nvPr/>
            </p:nvSpPr>
            <p:spPr bwMode="auto">
              <a:xfrm>
                <a:off x="4490" y="1983"/>
                <a:ext cx="18" cy="2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34" y="4"/>
                  </a:cxn>
                </a:cxnLst>
                <a:rect l="0" t="0" r="r" b="b"/>
                <a:pathLst>
                  <a:path w="34" h="4">
                    <a:moveTo>
                      <a:pt x="34" y="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6" name="Freeform 194"/>
              <p:cNvSpPr>
                <a:spLocks noChangeAspect="1"/>
              </p:cNvSpPr>
              <p:nvPr/>
            </p:nvSpPr>
            <p:spPr bwMode="auto">
              <a:xfrm>
                <a:off x="4522" y="1982"/>
                <a:ext cx="16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4"/>
                  </a:cxn>
                  <a:cxn ang="0">
                    <a:pos x="33" y="0"/>
                  </a:cxn>
                  <a:cxn ang="0">
                    <a:pos x="0" y="6"/>
                  </a:cxn>
                </a:cxnLst>
                <a:rect l="0" t="0" r="r" b="b"/>
                <a:pathLst>
                  <a:path w="33" h="6">
                    <a:moveTo>
                      <a:pt x="0" y="6"/>
                    </a:moveTo>
                    <a:lnTo>
                      <a:pt x="6" y="4"/>
                    </a:lnTo>
                    <a:lnTo>
                      <a:pt x="33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7" name="Freeform 195"/>
              <p:cNvSpPr>
                <a:spLocks noChangeAspect="1"/>
              </p:cNvSpPr>
              <p:nvPr/>
            </p:nvSpPr>
            <p:spPr bwMode="auto">
              <a:xfrm>
                <a:off x="4490" y="1983"/>
                <a:ext cx="21" cy="3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40" y="6"/>
                  </a:cxn>
                </a:cxnLst>
                <a:rect l="0" t="0" r="r" b="b"/>
                <a:pathLst>
                  <a:path w="40" h="6">
                    <a:moveTo>
                      <a:pt x="40" y="6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4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8" name="Freeform 196"/>
              <p:cNvSpPr>
                <a:spLocks noChangeAspect="1"/>
              </p:cNvSpPr>
              <p:nvPr/>
            </p:nvSpPr>
            <p:spPr bwMode="auto">
              <a:xfrm>
                <a:off x="4518" y="1982"/>
                <a:ext cx="20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6"/>
                  </a:cxn>
                  <a:cxn ang="0">
                    <a:pos x="41" y="0"/>
                  </a:cxn>
                  <a:cxn ang="0">
                    <a:pos x="0" y="8"/>
                  </a:cxn>
                </a:cxnLst>
                <a:rect l="0" t="0" r="r" b="b"/>
                <a:pathLst>
                  <a:path w="41" h="8">
                    <a:moveTo>
                      <a:pt x="0" y="8"/>
                    </a:moveTo>
                    <a:lnTo>
                      <a:pt x="8" y="6"/>
                    </a:lnTo>
                    <a:lnTo>
                      <a:pt x="41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9" name="Freeform 197"/>
              <p:cNvSpPr>
                <a:spLocks noChangeAspect="1"/>
              </p:cNvSpPr>
              <p:nvPr/>
            </p:nvSpPr>
            <p:spPr bwMode="auto">
              <a:xfrm>
                <a:off x="4514" y="1986"/>
                <a:ext cx="23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44" y="2"/>
                  </a:cxn>
                </a:cxnLst>
                <a:rect l="0" t="0" r="r" b="b"/>
                <a:pathLst>
                  <a:path w="44" h="2">
                    <a:moveTo>
                      <a:pt x="44" y="2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0" name="Freeform 198"/>
              <p:cNvSpPr>
                <a:spLocks noChangeAspect="1"/>
              </p:cNvSpPr>
              <p:nvPr/>
            </p:nvSpPr>
            <p:spPr bwMode="auto">
              <a:xfrm>
                <a:off x="4518" y="1982"/>
                <a:ext cx="20" cy="5"/>
              </a:xfrm>
              <a:custGeom>
                <a:avLst/>
                <a:gdLst/>
                <a:ahLst/>
                <a:cxnLst>
                  <a:cxn ang="0">
                    <a:pos x="35" y="10"/>
                  </a:cxn>
                  <a:cxn ang="0">
                    <a:pos x="0" y="8"/>
                  </a:cxn>
                  <a:cxn ang="0">
                    <a:pos x="41" y="0"/>
                  </a:cxn>
                  <a:cxn ang="0">
                    <a:pos x="35" y="10"/>
                  </a:cxn>
                </a:cxnLst>
                <a:rect l="0" t="0" r="r" b="b"/>
                <a:pathLst>
                  <a:path w="41" h="10">
                    <a:moveTo>
                      <a:pt x="35" y="10"/>
                    </a:moveTo>
                    <a:lnTo>
                      <a:pt x="0" y="8"/>
                    </a:lnTo>
                    <a:lnTo>
                      <a:pt x="41" y="0"/>
                    </a:lnTo>
                    <a:lnTo>
                      <a:pt x="3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1" name="Freeform 199"/>
              <p:cNvSpPr>
                <a:spLocks noChangeAspect="1"/>
              </p:cNvSpPr>
              <p:nvPr/>
            </p:nvSpPr>
            <p:spPr bwMode="auto">
              <a:xfrm>
                <a:off x="4494" y="1986"/>
                <a:ext cx="43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3" y="0"/>
                  </a:cxn>
                  <a:cxn ang="0">
                    <a:pos x="85" y="2"/>
                  </a:cxn>
                  <a:cxn ang="0">
                    <a:pos x="0" y="4"/>
                  </a:cxn>
                </a:cxnLst>
                <a:rect l="0" t="0" r="r" b="b"/>
                <a:pathLst>
                  <a:path w="85" h="4">
                    <a:moveTo>
                      <a:pt x="0" y="4"/>
                    </a:moveTo>
                    <a:lnTo>
                      <a:pt x="43" y="0"/>
                    </a:lnTo>
                    <a:lnTo>
                      <a:pt x="85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2" name="Freeform 200"/>
              <p:cNvSpPr>
                <a:spLocks noChangeAspect="1"/>
              </p:cNvSpPr>
              <p:nvPr/>
            </p:nvSpPr>
            <p:spPr bwMode="auto">
              <a:xfrm>
                <a:off x="4494" y="1986"/>
                <a:ext cx="20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0" y="4"/>
                  </a:cxn>
                </a:cxnLst>
                <a:rect l="0" t="0" r="r" b="b"/>
                <a:pathLst>
                  <a:path w="41" h="4">
                    <a:moveTo>
                      <a:pt x="0" y="4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3" name="Freeform 201"/>
              <p:cNvSpPr>
                <a:spLocks noChangeAspect="1"/>
              </p:cNvSpPr>
              <p:nvPr/>
            </p:nvSpPr>
            <p:spPr bwMode="auto">
              <a:xfrm>
                <a:off x="4490" y="1983"/>
                <a:ext cx="21" cy="5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0" y="0"/>
                  </a:cxn>
                  <a:cxn ang="0">
                    <a:pos x="40" y="6"/>
                  </a:cxn>
                  <a:cxn ang="0">
                    <a:pos x="7" y="10"/>
                  </a:cxn>
                </a:cxnLst>
                <a:rect l="0" t="0" r="r" b="b"/>
                <a:pathLst>
                  <a:path w="40" h="10">
                    <a:moveTo>
                      <a:pt x="7" y="10"/>
                    </a:moveTo>
                    <a:lnTo>
                      <a:pt x="0" y="0"/>
                    </a:lnTo>
                    <a:lnTo>
                      <a:pt x="40" y="6"/>
                    </a:lnTo>
                    <a:lnTo>
                      <a:pt x="7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4" name="Freeform 202"/>
              <p:cNvSpPr>
                <a:spLocks noChangeAspect="1"/>
              </p:cNvSpPr>
              <p:nvPr/>
            </p:nvSpPr>
            <p:spPr bwMode="auto">
              <a:xfrm>
                <a:off x="4494" y="1987"/>
                <a:ext cx="43" cy="4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75" y="7"/>
                  </a:cxn>
                </a:cxnLst>
                <a:rect l="0" t="0" r="r" b="b"/>
                <a:pathLst>
                  <a:path w="85" h="7">
                    <a:moveTo>
                      <a:pt x="75" y="7"/>
                    </a:moveTo>
                    <a:lnTo>
                      <a:pt x="0" y="0"/>
                    </a:lnTo>
                    <a:lnTo>
                      <a:pt x="85" y="0"/>
                    </a:lnTo>
                    <a:lnTo>
                      <a:pt x="7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5" name="Freeform 203"/>
              <p:cNvSpPr>
                <a:spLocks noChangeAspect="1"/>
              </p:cNvSpPr>
              <p:nvPr/>
            </p:nvSpPr>
            <p:spPr bwMode="auto">
              <a:xfrm>
                <a:off x="4494" y="1988"/>
                <a:ext cx="38" cy="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0" y="0"/>
                  </a:cxn>
                  <a:cxn ang="0">
                    <a:pos x="75" y="5"/>
                  </a:cxn>
                  <a:cxn ang="0">
                    <a:pos x="10" y="5"/>
                  </a:cxn>
                </a:cxnLst>
                <a:rect l="0" t="0" r="r" b="b"/>
                <a:pathLst>
                  <a:path w="75" h="5">
                    <a:moveTo>
                      <a:pt x="10" y="5"/>
                    </a:moveTo>
                    <a:lnTo>
                      <a:pt x="0" y="0"/>
                    </a:lnTo>
                    <a:lnTo>
                      <a:pt x="75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6" name="Freeform 204"/>
              <p:cNvSpPr>
                <a:spLocks noChangeAspect="1"/>
              </p:cNvSpPr>
              <p:nvPr/>
            </p:nvSpPr>
            <p:spPr bwMode="auto">
              <a:xfrm>
                <a:off x="4499" y="1991"/>
                <a:ext cx="33" cy="3"/>
              </a:xfrm>
              <a:custGeom>
                <a:avLst/>
                <a:gdLst/>
                <a:ahLst/>
                <a:cxnLst>
                  <a:cxn ang="0">
                    <a:pos x="56" y="6"/>
                  </a:cxn>
                  <a:cxn ang="0">
                    <a:pos x="0" y="2"/>
                  </a:cxn>
                  <a:cxn ang="0">
                    <a:pos x="65" y="0"/>
                  </a:cxn>
                  <a:cxn ang="0">
                    <a:pos x="56" y="6"/>
                  </a:cxn>
                </a:cxnLst>
                <a:rect l="0" t="0" r="r" b="b"/>
                <a:pathLst>
                  <a:path w="65" h="6">
                    <a:moveTo>
                      <a:pt x="56" y="6"/>
                    </a:moveTo>
                    <a:lnTo>
                      <a:pt x="0" y="2"/>
                    </a:lnTo>
                    <a:lnTo>
                      <a:pt x="65" y="0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7" name="Freeform 205"/>
              <p:cNvSpPr>
                <a:spLocks noChangeAspect="1"/>
              </p:cNvSpPr>
              <p:nvPr/>
            </p:nvSpPr>
            <p:spPr bwMode="auto">
              <a:xfrm>
                <a:off x="4499" y="1991"/>
                <a:ext cx="28" cy="3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0"/>
                  </a:cxn>
                  <a:cxn ang="0">
                    <a:pos x="56" y="6"/>
                  </a:cxn>
                  <a:cxn ang="0">
                    <a:pos x="10" y="6"/>
                  </a:cxn>
                </a:cxnLst>
                <a:rect l="0" t="0" r="r" b="b"/>
                <a:pathLst>
                  <a:path w="56" h="6">
                    <a:moveTo>
                      <a:pt x="10" y="6"/>
                    </a:moveTo>
                    <a:lnTo>
                      <a:pt x="0" y="0"/>
                    </a:lnTo>
                    <a:lnTo>
                      <a:pt x="56" y="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8" name="Freeform 206"/>
              <p:cNvSpPr>
                <a:spLocks noChangeAspect="1"/>
              </p:cNvSpPr>
              <p:nvPr/>
            </p:nvSpPr>
            <p:spPr bwMode="auto">
              <a:xfrm>
                <a:off x="4504" y="1994"/>
                <a:ext cx="23" cy="1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34" y="2"/>
                  </a:cxn>
                </a:cxnLst>
                <a:rect l="0" t="0" r="r" b="b"/>
                <a:pathLst>
                  <a:path w="46" h="2">
                    <a:moveTo>
                      <a:pt x="34" y="2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3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9" name="Freeform 207"/>
              <p:cNvSpPr>
                <a:spLocks noChangeAspect="1"/>
              </p:cNvSpPr>
              <p:nvPr/>
            </p:nvSpPr>
            <p:spPr bwMode="auto">
              <a:xfrm>
                <a:off x="4504" y="1994"/>
                <a:ext cx="17" cy="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9" y="2"/>
                  </a:cxn>
                </a:cxnLst>
                <a:rect l="0" t="0" r="r" b="b"/>
                <a:pathLst>
                  <a:path w="34" h="2">
                    <a:moveTo>
                      <a:pt x="9" y="2"/>
                    </a:moveTo>
                    <a:lnTo>
                      <a:pt x="0" y="0"/>
                    </a:lnTo>
                    <a:lnTo>
                      <a:pt x="34" y="2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0" name="Freeform 208"/>
              <p:cNvSpPr>
                <a:spLocks noChangeAspect="1"/>
              </p:cNvSpPr>
              <p:nvPr/>
            </p:nvSpPr>
            <p:spPr bwMode="auto">
              <a:xfrm>
                <a:off x="4509" y="1995"/>
                <a:ext cx="12" cy="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4" y="2"/>
                  </a:cxn>
                </a:cxnLst>
                <a:rect l="0" t="0" r="r" b="b"/>
                <a:pathLst>
                  <a:path w="25" h="2">
                    <a:moveTo>
                      <a:pt x="14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1" name="Freeform 209"/>
              <p:cNvSpPr>
                <a:spLocks noChangeAspect="1"/>
              </p:cNvSpPr>
              <p:nvPr/>
            </p:nvSpPr>
            <p:spPr bwMode="auto">
              <a:xfrm>
                <a:off x="4445" y="1932"/>
                <a:ext cx="11" cy="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22" y="0"/>
                  </a:cxn>
                </a:cxnLst>
                <a:rect l="0" t="0" r="r" b="b"/>
                <a:pathLst>
                  <a:path w="22">
                    <a:moveTo>
                      <a:pt x="22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2" name="Freeform 210"/>
              <p:cNvSpPr>
                <a:spLocks noChangeAspect="1"/>
              </p:cNvSpPr>
              <p:nvPr/>
            </p:nvSpPr>
            <p:spPr bwMode="auto">
              <a:xfrm>
                <a:off x="4440" y="1932"/>
                <a:ext cx="1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9" y="0"/>
                  </a:cxn>
                  <a:cxn ang="0">
                    <a:pos x="31" y="2"/>
                  </a:cxn>
                  <a:cxn ang="0">
                    <a:pos x="0" y="2"/>
                  </a:cxn>
                </a:cxnLst>
                <a:rect l="0" t="0" r="r" b="b"/>
                <a:pathLst>
                  <a:path w="31" h="2">
                    <a:moveTo>
                      <a:pt x="0" y="2"/>
                    </a:moveTo>
                    <a:lnTo>
                      <a:pt x="9" y="0"/>
                    </a:lnTo>
                    <a:lnTo>
                      <a:pt x="3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3" name="Freeform 211"/>
              <p:cNvSpPr>
                <a:spLocks noChangeAspect="1"/>
              </p:cNvSpPr>
              <p:nvPr/>
            </p:nvSpPr>
            <p:spPr bwMode="auto">
              <a:xfrm>
                <a:off x="4440" y="1932"/>
                <a:ext cx="22" cy="1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0" y="2"/>
                  </a:cxn>
                  <a:cxn ang="0">
                    <a:pos x="32" y="0"/>
                  </a:cxn>
                  <a:cxn ang="0">
                    <a:pos x="42" y="4"/>
                  </a:cxn>
                </a:cxnLst>
                <a:rect l="0" t="0" r="r" b="b"/>
                <a:pathLst>
                  <a:path w="42" h="4">
                    <a:moveTo>
                      <a:pt x="42" y="4"/>
                    </a:moveTo>
                    <a:lnTo>
                      <a:pt x="0" y="2"/>
                    </a:lnTo>
                    <a:lnTo>
                      <a:pt x="32" y="0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4" name="Freeform 212"/>
              <p:cNvSpPr>
                <a:spLocks noChangeAspect="1"/>
              </p:cNvSpPr>
              <p:nvPr/>
            </p:nvSpPr>
            <p:spPr bwMode="auto">
              <a:xfrm>
                <a:off x="4436" y="1933"/>
                <a:ext cx="26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52" y="2"/>
                  </a:cxn>
                  <a:cxn ang="0">
                    <a:pos x="0" y="4"/>
                  </a:cxn>
                </a:cxnLst>
                <a:rect l="0" t="0" r="r" b="b"/>
                <a:pathLst>
                  <a:path w="52" h="4">
                    <a:moveTo>
                      <a:pt x="0" y="4"/>
                    </a:moveTo>
                    <a:lnTo>
                      <a:pt x="8" y="0"/>
                    </a:lnTo>
                    <a:lnTo>
                      <a:pt x="5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5" name="Freeform 213"/>
              <p:cNvSpPr>
                <a:spLocks noChangeAspect="1"/>
              </p:cNvSpPr>
              <p:nvPr/>
            </p:nvSpPr>
            <p:spPr bwMode="auto">
              <a:xfrm>
                <a:off x="4436" y="1933"/>
                <a:ext cx="30" cy="3"/>
              </a:xfrm>
              <a:custGeom>
                <a:avLst/>
                <a:gdLst/>
                <a:ahLst/>
                <a:cxnLst>
                  <a:cxn ang="0">
                    <a:pos x="62" y="6"/>
                  </a:cxn>
                  <a:cxn ang="0">
                    <a:pos x="0" y="2"/>
                  </a:cxn>
                  <a:cxn ang="0">
                    <a:pos x="52" y="0"/>
                  </a:cxn>
                  <a:cxn ang="0">
                    <a:pos x="62" y="6"/>
                  </a:cxn>
                </a:cxnLst>
                <a:rect l="0" t="0" r="r" b="b"/>
                <a:pathLst>
                  <a:path w="62" h="6">
                    <a:moveTo>
                      <a:pt x="62" y="6"/>
                    </a:moveTo>
                    <a:lnTo>
                      <a:pt x="0" y="2"/>
                    </a:lnTo>
                    <a:lnTo>
                      <a:pt x="52" y="0"/>
                    </a:lnTo>
                    <a:lnTo>
                      <a:pt x="6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6" name="Freeform 214"/>
              <p:cNvSpPr>
                <a:spLocks noChangeAspect="1"/>
              </p:cNvSpPr>
              <p:nvPr/>
            </p:nvSpPr>
            <p:spPr bwMode="auto">
              <a:xfrm>
                <a:off x="4432" y="1934"/>
                <a:ext cx="3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" y="0"/>
                  </a:cxn>
                  <a:cxn ang="0">
                    <a:pos x="69" y="4"/>
                  </a:cxn>
                  <a:cxn ang="0">
                    <a:pos x="0" y="4"/>
                  </a:cxn>
                </a:cxnLst>
                <a:rect l="0" t="0" r="r" b="b"/>
                <a:pathLst>
                  <a:path w="69" h="4">
                    <a:moveTo>
                      <a:pt x="0" y="4"/>
                    </a:moveTo>
                    <a:lnTo>
                      <a:pt x="7" y="0"/>
                    </a:lnTo>
                    <a:lnTo>
                      <a:pt x="69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7" name="Freeform 215"/>
              <p:cNvSpPr>
                <a:spLocks noChangeAspect="1"/>
              </p:cNvSpPr>
              <p:nvPr/>
            </p:nvSpPr>
            <p:spPr bwMode="auto">
              <a:xfrm>
                <a:off x="4428" y="1936"/>
                <a:ext cx="38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0"/>
                  </a:cxn>
                  <a:cxn ang="0">
                    <a:pos x="77" y="0"/>
                  </a:cxn>
                  <a:cxn ang="0">
                    <a:pos x="0" y="7"/>
                  </a:cxn>
                </a:cxnLst>
                <a:rect l="0" t="0" r="r" b="b"/>
                <a:pathLst>
                  <a:path w="77" h="7">
                    <a:moveTo>
                      <a:pt x="0" y="7"/>
                    </a:moveTo>
                    <a:lnTo>
                      <a:pt x="8" y="0"/>
                    </a:lnTo>
                    <a:lnTo>
                      <a:pt x="7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8" name="Freeform 216"/>
              <p:cNvSpPr>
                <a:spLocks noChangeAspect="1"/>
              </p:cNvSpPr>
              <p:nvPr/>
            </p:nvSpPr>
            <p:spPr bwMode="auto">
              <a:xfrm>
                <a:off x="4428" y="1936"/>
                <a:ext cx="42" cy="4"/>
              </a:xfrm>
              <a:custGeom>
                <a:avLst/>
                <a:gdLst/>
                <a:ahLst/>
                <a:cxnLst>
                  <a:cxn ang="0">
                    <a:pos x="84" y="7"/>
                  </a:cxn>
                  <a:cxn ang="0">
                    <a:pos x="0" y="7"/>
                  </a:cxn>
                  <a:cxn ang="0">
                    <a:pos x="77" y="0"/>
                  </a:cxn>
                  <a:cxn ang="0">
                    <a:pos x="84" y="7"/>
                  </a:cxn>
                </a:cxnLst>
                <a:rect l="0" t="0" r="r" b="b"/>
                <a:pathLst>
                  <a:path w="84" h="7">
                    <a:moveTo>
                      <a:pt x="84" y="7"/>
                    </a:moveTo>
                    <a:lnTo>
                      <a:pt x="0" y="7"/>
                    </a:lnTo>
                    <a:lnTo>
                      <a:pt x="77" y="0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9" name="Freeform 217"/>
              <p:cNvSpPr>
                <a:spLocks noChangeAspect="1"/>
              </p:cNvSpPr>
              <p:nvPr/>
            </p:nvSpPr>
            <p:spPr bwMode="auto">
              <a:xfrm>
                <a:off x="4428" y="1940"/>
                <a:ext cx="42" cy="1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42" y="2"/>
                  </a:cxn>
                </a:cxnLst>
                <a:rect l="0" t="0" r="r" b="b"/>
                <a:pathLst>
                  <a:path w="84" h="2">
                    <a:moveTo>
                      <a:pt x="42" y="2"/>
                    </a:moveTo>
                    <a:lnTo>
                      <a:pt x="0" y="0"/>
                    </a:lnTo>
                    <a:lnTo>
                      <a:pt x="84" y="0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0" name="Freeform 218"/>
              <p:cNvSpPr>
                <a:spLocks noChangeAspect="1"/>
              </p:cNvSpPr>
              <p:nvPr/>
            </p:nvSpPr>
            <p:spPr bwMode="auto">
              <a:xfrm>
                <a:off x="4449" y="1940"/>
                <a:ext cx="21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8" y="2"/>
                  </a:cxn>
                </a:cxnLst>
                <a:rect l="0" t="0" r="r" b="b"/>
                <a:pathLst>
                  <a:path w="42" h="2">
                    <a:moveTo>
                      <a:pt x="8" y="2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1" name="Freeform 219"/>
              <p:cNvSpPr>
                <a:spLocks noChangeAspect="1"/>
              </p:cNvSpPr>
              <p:nvPr/>
            </p:nvSpPr>
            <p:spPr bwMode="auto">
              <a:xfrm>
                <a:off x="4428" y="1940"/>
                <a:ext cx="21" cy="1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31" y="2"/>
                  </a:cxn>
                </a:cxnLst>
                <a:rect l="0" t="0" r="r" b="b"/>
                <a:pathLst>
                  <a:path w="42" h="2">
                    <a:moveTo>
                      <a:pt x="31" y="2"/>
                    </a:moveTo>
                    <a:lnTo>
                      <a:pt x="0" y="0"/>
                    </a:lnTo>
                    <a:lnTo>
                      <a:pt x="42" y="2"/>
                    </a:lnTo>
                    <a:lnTo>
                      <a:pt x="3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2" name="Freeform 220"/>
              <p:cNvSpPr>
                <a:spLocks noChangeAspect="1"/>
              </p:cNvSpPr>
              <p:nvPr/>
            </p:nvSpPr>
            <p:spPr bwMode="auto">
              <a:xfrm>
                <a:off x="4453" y="1940"/>
                <a:ext cx="17" cy="1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2"/>
                  </a:cxn>
                  <a:cxn ang="0">
                    <a:pos x="34" y="0"/>
                  </a:cxn>
                  <a:cxn ang="0">
                    <a:pos x="6" y="2"/>
                  </a:cxn>
                </a:cxnLst>
                <a:rect l="0" t="0" r="r" b="b"/>
                <a:pathLst>
                  <a:path w="34" h="2">
                    <a:moveTo>
                      <a:pt x="6" y="2"/>
                    </a:moveTo>
                    <a:lnTo>
                      <a:pt x="0" y="2"/>
                    </a:lnTo>
                    <a:lnTo>
                      <a:pt x="34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3" name="Freeform 221"/>
              <p:cNvSpPr>
                <a:spLocks noChangeAspect="1"/>
              </p:cNvSpPr>
              <p:nvPr/>
            </p:nvSpPr>
            <p:spPr bwMode="auto">
              <a:xfrm>
                <a:off x="4426" y="1940"/>
                <a:ext cx="17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35" y="2"/>
                  </a:cxn>
                  <a:cxn ang="0">
                    <a:pos x="0" y="6"/>
                  </a:cxn>
                </a:cxnLst>
                <a:rect l="0" t="0" r="r" b="b"/>
                <a:pathLst>
                  <a:path w="35" h="6">
                    <a:moveTo>
                      <a:pt x="0" y="6"/>
                    </a:moveTo>
                    <a:lnTo>
                      <a:pt x="6" y="0"/>
                    </a:lnTo>
                    <a:lnTo>
                      <a:pt x="35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4" name="Freeform 222"/>
              <p:cNvSpPr>
                <a:spLocks noChangeAspect="1"/>
              </p:cNvSpPr>
              <p:nvPr/>
            </p:nvSpPr>
            <p:spPr bwMode="auto">
              <a:xfrm>
                <a:off x="4456" y="1940"/>
                <a:ext cx="14" cy="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0" y="2"/>
                  </a:cxn>
                  <a:cxn ang="0">
                    <a:pos x="28" y="0"/>
                  </a:cxn>
                  <a:cxn ang="0">
                    <a:pos x="7" y="6"/>
                  </a:cxn>
                </a:cxnLst>
                <a:rect l="0" t="0" r="r" b="b"/>
                <a:pathLst>
                  <a:path w="28" h="6">
                    <a:moveTo>
                      <a:pt x="7" y="6"/>
                    </a:moveTo>
                    <a:lnTo>
                      <a:pt x="0" y="2"/>
                    </a:lnTo>
                    <a:lnTo>
                      <a:pt x="28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5" name="Freeform 223"/>
              <p:cNvSpPr>
                <a:spLocks noChangeAspect="1"/>
              </p:cNvSpPr>
              <p:nvPr/>
            </p:nvSpPr>
            <p:spPr bwMode="auto">
              <a:xfrm>
                <a:off x="4426" y="1941"/>
                <a:ext cx="17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4"/>
                  </a:cxn>
                  <a:cxn ang="0">
                    <a:pos x="35" y="0"/>
                  </a:cxn>
                  <a:cxn ang="0">
                    <a:pos x="25" y="4"/>
                  </a:cxn>
                </a:cxnLst>
                <a:rect l="0" t="0" r="r" b="b"/>
                <a:pathLst>
                  <a:path w="35" h="4">
                    <a:moveTo>
                      <a:pt x="25" y="4"/>
                    </a:moveTo>
                    <a:lnTo>
                      <a:pt x="0" y="4"/>
                    </a:lnTo>
                    <a:lnTo>
                      <a:pt x="35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6" name="Freeform 224"/>
              <p:cNvSpPr>
                <a:spLocks noChangeAspect="1"/>
              </p:cNvSpPr>
              <p:nvPr/>
            </p:nvSpPr>
            <p:spPr bwMode="auto">
              <a:xfrm>
                <a:off x="4460" y="1940"/>
                <a:ext cx="14" cy="5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29" y="10"/>
                  </a:cxn>
                </a:cxnLst>
                <a:rect l="0" t="0" r="r" b="b"/>
                <a:pathLst>
                  <a:path w="29" h="10">
                    <a:moveTo>
                      <a:pt x="29" y="10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2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7" name="Freeform 225"/>
              <p:cNvSpPr>
                <a:spLocks noChangeAspect="1"/>
              </p:cNvSpPr>
              <p:nvPr/>
            </p:nvSpPr>
            <p:spPr bwMode="auto">
              <a:xfrm>
                <a:off x="4460" y="1943"/>
                <a:ext cx="14" cy="3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6" y="6"/>
                  </a:cxn>
                </a:cxnLst>
                <a:rect l="0" t="0" r="r" b="b"/>
                <a:pathLst>
                  <a:path w="29" h="6">
                    <a:moveTo>
                      <a:pt x="6" y="6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8" name="Freeform 226"/>
              <p:cNvSpPr>
                <a:spLocks noChangeAspect="1"/>
              </p:cNvSpPr>
              <p:nvPr/>
            </p:nvSpPr>
            <p:spPr bwMode="auto">
              <a:xfrm>
                <a:off x="4426" y="1943"/>
                <a:ext cx="12" cy="4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9" y="8"/>
                  </a:cxn>
                </a:cxnLst>
                <a:rect l="0" t="0" r="r" b="b"/>
                <a:pathLst>
                  <a:path w="25" h="8">
                    <a:moveTo>
                      <a:pt x="19" y="8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9" name="Freeform 227"/>
              <p:cNvSpPr>
                <a:spLocks noChangeAspect="1"/>
              </p:cNvSpPr>
              <p:nvPr/>
            </p:nvSpPr>
            <p:spPr bwMode="auto">
              <a:xfrm>
                <a:off x="4424" y="1943"/>
                <a:ext cx="12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0"/>
                  </a:cxn>
                  <a:cxn ang="0">
                    <a:pos x="23" y="8"/>
                  </a:cxn>
                  <a:cxn ang="0">
                    <a:pos x="0" y="8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4" y="0"/>
                    </a:lnTo>
                    <a:lnTo>
                      <a:pt x="23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0" name="Freeform 228"/>
              <p:cNvSpPr>
                <a:spLocks noChangeAspect="1"/>
              </p:cNvSpPr>
              <p:nvPr/>
            </p:nvSpPr>
            <p:spPr bwMode="auto">
              <a:xfrm>
                <a:off x="4463" y="1945"/>
                <a:ext cx="11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4" y="8"/>
                  </a:cxn>
                </a:cxnLst>
                <a:rect l="0" t="0" r="r" b="b"/>
                <a:pathLst>
                  <a:path w="23" h="8">
                    <a:moveTo>
                      <a:pt x="4" y="8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1" name="Freeform 229"/>
              <p:cNvSpPr>
                <a:spLocks noChangeAspect="1"/>
              </p:cNvSpPr>
              <p:nvPr/>
            </p:nvSpPr>
            <p:spPr bwMode="auto">
              <a:xfrm>
                <a:off x="4464" y="1945"/>
                <a:ext cx="12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8"/>
                  </a:cxn>
                  <a:cxn ang="0">
                    <a:pos x="19" y="0"/>
                  </a:cxn>
                  <a:cxn ang="0">
                    <a:pos x="23" y="10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0" y="8"/>
                    </a:lnTo>
                    <a:lnTo>
                      <a:pt x="19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2" name="Freeform 230"/>
              <p:cNvSpPr>
                <a:spLocks noChangeAspect="1"/>
              </p:cNvSpPr>
              <p:nvPr/>
            </p:nvSpPr>
            <p:spPr bwMode="auto">
              <a:xfrm>
                <a:off x="4422" y="1947"/>
                <a:ext cx="11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1" y="9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21" h="9">
                    <a:moveTo>
                      <a:pt x="4" y="0"/>
                    </a:moveTo>
                    <a:lnTo>
                      <a:pt x="21" y="9"/>
                    </a:lnTo>
                    <a:lnTo>
                      <a:pt x="0" y="9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3" name="Freeform 231"/>
              <p:cNvSpPr>
                <a:spLocks noChangeAspect="1"/>
              </p:cNvSpPr>
              <p:nvPr/>
            </p:nvSpPr>
            <p:spPr bwMode="auto">
              <a:xfrm>
                <a:off x="4424" y="1947"/>
                <a:ext cx="12" cy="5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19" y="9"/>
                  </a:cxn>
                </a:cxnLst>
                <a:rect l="0" t="0" r="r" b="b"/>
                <a:pathLst>
                  <a:path w="23" h="9">
                    <a:moveTo>
                      <a:pt x="19" y="9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19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4" name="Freeform 232"/>
              <p:cNvSpPr>
                <a:spLocks noChangeAspect="1"/>
              </p:cNvSpPr>
              <p:nvPr/>
            </p:nvSpPr>
            <p:spPr bwMode="auto">
              <a:xfrm>
                <a:off x="4464" y="1949"/>
                <a:ext cx="12" cy="3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" y="5"/>
                  </a:cxn>
                </a:cxnLst>
                <a:rect l="0" t="0" r="r" b="b"/>
                <a:pathLst>
                  <a:path w="23" h="5">
                    <a:moveTo>
                      <a:pt x="2" y="5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5" name="Freeform 233"/>
              <p:cNvSpPr>
                <a:spLocks noChangeAspect="1"/>
              </p:cNvSpPr>
              <p:nvPr/>
            </p:nvSpPr>
            <p:spPr bwMode="auto">
              <a:xfrm>
                <a:off x="4465" y="1950"/>
                <a:ext cx="11" cy="6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3"/>
                  </a:cxn>
                  <a:cxn ang="0">
                    <a:pos x="21" y="0"/>
                  </a:cxn>
                  <a:cxn ang="0">
                    <a:pos x="4" y="11"/>
                  </a:cxn>
                </a:cxnLst>
                <a:rect l="0" t="0" r="r" b="b"/>
                <a:pathLst>
                  <a:path w="21" h="11">
                    <a:moveTo>
                      <a:pt x="4" y="11"/>
                    </a:moveTo>
                    <a:lnTo>
                      <a:pt x="0" y="3"/>
                    </a:lnTo>
                    <a:lnTo>
                      <a:pt x="21" y="0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6" name="Freeform 234"/>
              <p:cNvSpPr>
                <a:spLocks noChangeAspect="1"/>
              </p:cNvSpPr>
              <p:nvPr/>
            </p:nvSpPr>
            <p:spPr bwMode="auto">
              <a:xfrm>
                <a:off x="4466" y="1950"/>
                <a:ext cx="12" cy="6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23" y="11"/>
                  </a:cxn>
                </a:cxnLst>
                <a:rect l="0" t="0" r="r" b="b"/>
                <a:pathLst>
                  <a:path w="23" h="11">
                    <a:moveTo>
                      <a:pt x="23" y="11"/>
                    </a:moveTo>
                    <a:lnTo>
                      <a:pt x="0" y="11"/>
                    </a:lnTo>
                    <a:lnTo>
                      <a:pt x="21" y="0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7" name="Freeform 235"/>
              <p:cNvSpPr>
                <a:spLocks noChangeAspect="1"/>
              </p:cNvSpPr>
              <p:nvPr/>
            </p:nvSpPr>
            <p:spPr bwMode="auto">
              <a:xfrm>
                <a:off x="4466" y="1956"/>
                <a:ext cx="12" cy="4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" y="10"/>
                  </a:cxn>
                </a:cxnLst>
                <a:rect l="0" t="0" r="r" b="b"/>
                <a:pathLst>
                  <a:path w="23" h="10">
                    <a:moveTo>
                      <a:pt x="2" y="10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8" name="Freeform 236"/>
              <p:cNvSpPr>
                <a:spLocks noChangeAspect="1"/>
              </p:cNvSpPr>
              <p:nvPr/>
            </p:nvSpPr>
            <p:spPr bwMode="auto">
              <a:xfrm>
                <a:off x="4422" y="1960"/>
                <a:ext cx="45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0" y="2"/>
                  </a:cxn>
                </a:cxnLst>
                <a:rect l="0" t="0" r="r" b="b"/>
                <a:pathLst>
                  <a:path w="91" h="2">
                    <a:moveTo>
                      <a:pt x="0" y="2"/>
                    </a:moveTo>
                    <a:lnTo>
                      <a:pt x="0" y="0"/>
                    </a:lnTo>
                    <a:lnTo>
                      <a:pt x="9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9" name="Freeform 237"/>
              <p:cNvSpPr>
                <a:spLocks noChangeAspect="1"/>
              </p:cNvSpPr>
              <p:nvPr/>
            </p:nvSpPr>
            <p:spPr bwMode="auto">
              <a:xfrm>
                <a:off x="4422" y="1960"/>
                <a:ext cx="57" cy="3"/>
              </a:xfrm>
              <a:custGeom>
                <a:avLst/>
                <a:gdLst/>
                <a:ahLst/>
                <a:cxnLst>
                  <a:cxn ang="0">
                    <a:pos x="114" y="6"/>
                  </a:cxn>
                  <a:cxn ang="0">
                    <a:pos x="0" y="4"/>
                  </a:cxn>
                  <a:cxn ang="0">
                    <a:pos x="91" y="0"/>
                  </a:cxn>
                  <a:cxn ang="0">
                    <a:pos x="114" y="6"/>
                  </a:cxn>
                </a:cxnLst>
                <a:rect l="0" t="0" r="r" b="b"/>
                <a:pathLst>
                  <a:path w="114" h="6">
                    <a:moveTo>
                      <a:pt x="114" y="6"/>
                    </a:moveTo>
                    <a:lnTo>
                      <a:pt x="0" y="4"/>
                    </a:lnTo>
                    <a:lnTo>
                      <a:pt x="91" y="0"/>
                    </a:lnTo>
                    <a:lnTo>
                      <a:pt x="11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0" name="Freeform 238"/>
              <p:cNvSpPr>
                <a:spLocks noChangeAspect="1"/>
              </p:cNvSpPr>
              <p:nvPr/>
            </p:nvSpPr>
            <p:spPr bwMode="auto">
              <a:xfrm>
                <a:off x="4467" y="1956"/>
                <a:ext cx="12" cy="7"/>
              </a:xfrm>
              <a:custGeom>
                <a:avLst/>
                <a:gdLst/>
                <a:ahLst/>
                <a:cxnLst>
                  <a:cxn ang="0">
                    <a:pos x="23" y="16"/>
                  </a:cxn>
                  <a:cxn ang="0">
                    <a:pos x="0" y="10"/>
                  </a:cxn>
                  <a:cxn ang="0">
                    <a:pos x="21" y="0"/>
                  </a:cxn>
                  <a:cxn ang="0">
                    <a:pos x="23" y="16"/>
                  </a:cxn>
                </a:cxnLst>
                <a:rect l="0" t="0" r="r" b="b"/>
                <a:pathLst>
                  <a:path w="23" h="16">
                    <a:moveTo>
                      <a:pt x="23" y="16"/>
                    </a:moveTo>
                    <a:lnTo>
                      <a:pt x="0" y="10"/>
                    </a:lnTo>
                    <a:lnTo>
                      <a:pt x="21" y="0"/>
                    </a:lnTo>
                    <a:lnTo>
                      <a:pt x="23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1" name="Freeform 239"/>
              <p:cNvSpPr>
                <a:spLocks noChangeAspect="1"/>
              </p:cNvSpPr>
              <p:nvPr/>
            </p:nvSpPr>
            <p:spPr bwMode="auto">
              <a:xfrm>
                <a:off x="4422" y="1961"/>
                <a:ext cx="57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114" y="4"/>
                  </a:cxn>
                  <a:cxn ang="0">
                    <a:pos x="0" y="7"/>
                  </a:cxn>
                </a:cxnLst>
                <a:rect l="0" t="0" r="r" b="b"/>
                <a:pathLst>
                  <a:path w="114" h="7">
                    <a:moveTo>
                      <a:pt x="0" y="7"/>
                    </a:moveTo>
                    <a:lnTo>
                      <a:pt x="0" y="0"/>
                    </a:lnTo>
                    <a:lnTo>
                      <a:pt x="114" y="4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2" name="Freeform 240"/>
              <p:cNvSpPr>
                <a:spLocks noChangeAspect="1"/>
              </p:cNvSpPr>
              <p:nvPr/>
            </p:nvSpPr>
            <p:spPr bwMode="auto">
              <a:xfrm>
                <a:off x="4422" y="1963"/>
                <a:ext cx="57" cy="6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0" y="3"/>
                  </a:cxn>
                  <a:cxn ang="0">
                    <a:pos x="114" y="0"/>
                  </a:cxn>
                  <a:cxn ang="0">
                    <a:pos x="21" y="11"/>
                  </a:cxn>
                </a:cxnLst>
                <a:rect l="0" t="0" r="r" b="b"/>
                <a:pathLst>
                  <a:path w="114" h="11">
                    <a:moveTo>
                      <a:pt x="21" y="11"/>
                    </a:moveTo>
                    <a:lnTo>
                      <a:pt x="0" y="3"/>
                    </a:lnTo>
                    <a:lnTo>
                      <a:pt x="114" y="0"/>
                    </a:lnTo>
                    <a:lnTo>
                      <a:pt x="21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3" name="Freeform 241"/>
              <p:cNvSpPr>
                <a:spLocks noChangeAspect="1"/>
              </p:cNvSpPr>
              <p:nvPr/>
            </p:nvSpPr>
            <p:spPr bwMode="auto">
              <a:xfrm>
                <a:off x="4433" y="1963"/>
                <a:ext cx="46" cy="6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70" y="11"/>
                  </a:cxn>
                  <a:cxn ang="0">
                    <a:pos x="0" y="11"/>
                  </a:cxn>
                  <a:cxn ang="0">
                    <a:pos x="93" y="0"/>
                  </a:cxn>
                </a:cxnLst>
                <a:rect l="0" t="0" r="r" b="b"/>
                <a:pathLst>
                  <a:path w="93" h="11">
                    <a:moveTo>
                      <a:pt x="93" y="0"/>
                    </a:moveTo>
                    <a:lnTo>
                      <a:pt x="70" y="11"/>
                    </a:lnTo>
                    <a:lnTo>
                      <a:pt x="0" y="11"/>
                    </a:lnTo>
                    <a:lnTo>
                      <a:pt x="9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4" name="Freeform 242"/>
              <p:cNvSpPr>
                <a:spLocks noChangeAspect="1"/>
              </p:cNvSpPr>
              <p:nvPr/>
            </p:nvSpPr>
            <p:spPr bwMode="auto">
              <a:xfrm>
                <a:off x="4467" y="1963"/>
                <a:ext cx="12" cy="7"/>
              </a:xfrm>
              <a:custGeom>
                <a:avLst/>
                <a:gdLst/>
                <a:ahLst/>
                <a:cxnLst>
                  <a:cxn ang="0">
                    <a:pos x="21" y="13"/>
                  </a:cxn>
                  <a:cxn ang="0">
                    <a:pos x="0" y="9"/>
                  </a:cxn>
                  <a:cxn ang="0">
                    <a:pos x="23" y="0"/>
                  </a:cxn>
                  <a:cxn ang="0">
                    <a:pos x="21" y="13"/>
                  </a:cxn>
                </a:cxnLst>
                <a:rect l="0" t="0" r="r" b="b"/>
                <a:pathLst>
                  <a:path w="23" h="13">
                    <a:moveTo>
                      <a:pt x="21" y="13"/>
                    </a:moveTo>
                    <a:lnTo>
                      <a:pt x="0" y="9"/>
                    </a:lnTo>
                    <a:lnTo>
                      <a:pt x="23" y="0"/>
                    </a:lnTo>
                    <a:lnTo>
                      <a:pt x="21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5" name="Freeform 243"/>
              <p:cNvSpPr>
                <a:spLocks noChangeAspect="1"/>
              </p:cNvSpPr>
              <p:nvPr/>
            </p:nvSpPr>
            <p:spPr bwMode="auto">
              <a:xfrm>
                <a:off x="4422" y="1965"/>
                <a:ext cx="11" cy="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0"/>
                  </a:cxn>
                  <a:cxn ang="0">
                    <a:pos x="21" y="8"/>
                  </a:cxn>
                  <a:cxn ang="0">
                    <a:pos x="0" y="14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0" y="0"/>
                    </a:lnTo>
                    <a:lnTo>
                      <a:pt x="21" y="8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6" name="Freeform 244"/>
              <p:cNvSpPr>
                <a:spLocks noChangeAspect="1"/>
              </p:cNvSpPr>
              <p:nvPr/>
            </p:nvSpPr>
            <p:spPr bwMode="auto">
              <a:xfrm>
                <a:off x="4422" y="1969"/>
                <a:ext cx="11" cy="4"/>
              </a:xfrm>
              <a:custGeom>
                <a:avLst/>
                <a:gdLst/>
                <a:ahLst/>
                <a:cxnLst>
                  <a:cxn ang="0">
                    <a:pos x="21" y="8"/>
                  </a:cxn>
                  <a:cxn ang="0">
                    <a:pos x="0" y="6"/>
                  </a:cxn>
                  <a:cxn ang="0">
                    <a:pos x="21" y="0"/>
                  </a:cxn>
                  <a:cxn ang="0">
                    <a:pos x="21" y="8"/>
                  </a:cxn>
                </a:cxnLst>
                <a:rect l="0" t="0" r="r" b="b"/>
                <a:pathLst>
                  <a:path w="21" h="8">
                    <a:moveTo>
                      <a:pt x="21" y="8"/>
                    </a:moveTo>
                    <a:lnTo>
                      <a:pt x="0" y="6"/>
                    </a:lnTo>
                    <a:lnTo>
                      <a:pt x="21" y="0"/>
                    </a:lnTo>
                    <a:lnTo>
                      <a:pt x="2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7" name="Freeform 245"/>
              <p:cNvSpPr>
                <a:spLocks noChangeAspect="1"/>
              </p:cNvSpPr>
              <p:nvPr/>
            </p:nvSpPr>
            <p:spPr bwMode="auto">
              <a:xfrm>
                <a:off x="4466" y="1969"/>
                <a:ext cx="12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0"/>
                  </a:cxn>
                  <a:cxn ang="0">
                    <a:pos x="23" y="4"/>
                  </a:cxn>
                  <a:cxn ang="0">
                    <a:pos x="0" y="8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2" y="0"/>
                    </a:lnTo>
                    <a:lnTo>
                      <a:pt x="23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8" name="Freeform 246"/>
              <p:cNvSpPr>
                <a:spLocks noChangeAspect="1"/>
              </p:cNvSpPr>
              <p:nvPr/>
            </p:nvSpPr>
            <p:spPr bwMode="auto">
              <a:xfrm>
                <a:off x="4422" y="1972"/>
                <a:ext cx="13" cy="4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5" y="8"/>
                  </a:cxn>
                </a:cxnLst>
                <a:rect l="0" t="0" r="r" b="b"/>
                <a:pathLst>
                  <a:path w="25" h="8">
                    <a:moveTo>
                      <a:pt x="25" y="8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9" name="Freeform 247"/>
              <p:cNvSpPr>
                <a:spLocks noChangeAspect="1"/>
              </p:cNvSpPr>
              <p:nvPr/>
            </p:nvSpPr>
            <p:spPr bwMode="auto">
              <a:xfrm>
                <a:off x="4465" y="1970"/>
                <a:ext cx="13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6"/>
                  </a:cxn>
                  <a:cxn ang="0">
                    <a:pos x="25" y="0"/>
                  </a:cxn>
                  <a:cxn ang="0">
                    <a:pos x="0" y="12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lnTo>
                      <a:pt x="4" y="6"/>
                    </a:lnTo>
                    <a:lnTo>
                      <a:pt x="25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0" name="Freeform 248"/>
              <p:cNvSpPr>
                <a:spLocks noChangeAspect="1"/>
              </p:cNvSpPr>
              <p:nvPr/>
            </p:nvSpPr>
            <p:spPr bwMode="auto">
              <a:xfrm>
                <a:off x="4465" y="1970"/>
                <a:ext cx="13" cy="7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23" y="13"/>
                  </a:cxn>
                </a:cxnLst>
                <a:rect l="0" t="0" r="r" b="b"/>
                <a:pathLst>
                  <a:path w="25" h="13">
                    <a:moveTo>
                      <a:pt x="23" y="13"/>
                    </a:moveTo>
                    <a:lnTo>
                      <a:pt x="0" y="13"/>
                    </a:lnTo>
                    <a:lnTo>
                      <a:pt x="25" y="0"/>
                    </a:lnTo>
                    <a:lnTo>
                      <a:pt x="23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1" name="Freeform 249"/>
              <p:cNvSpPr>
                <a:spLocks noChangeAspect="1"/>
              </p:cNvSpPr>
              <p:nvPr/>
            </p:nvSpPr>
            <p:spPr bwMode="auto">
              <a:xfrm>
                <a:off x="4422" y="1972"/>
                <a:ext cx="13" cy="7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0" y="0"/>
                  </a:cxn>
                  <a:cxn ang="0">
                    <a:pos x="25" y="9"/>
                  </a:cxn>
                  <a:cxn ang="0">
                    <a:pos x="4" y="13"/>
                  </a:cxn>
                </a:cxnLst>
                <a:rect l="0" t="0" r="r" b="b"/>
                <a:pathLst>
                  <a:path w="25" h="13">
                    <a:moveTo>
                      <a:pt x="4" y="13"/>
                    </a:moveTo>
                    <a:lnTo>
                      <a:pt x="0" y="0"/>
                    </a:lnTo>
                    <a:lnTo>
                      <a:pt x="25" y="9"/>
                    </a:lnTo>
                    <a:lnTo>
                      <a:pt x="4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2" name="Freeform 250"/>
              <p:cNvSpPr>
                <a:spLocks noChangeAspect="1"/>
              </p:cNvSpPr>
              <p:nvPr/>
            </p:nvSpPr>
            <p:spPr bwMode="auto">
              <a:xfrm>
                <a:off x="4424" y="1976"/>
                <a:ext cx="12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3"/>
                  </a:cxn>
                  <a:cxn ang="0">
                    <a:pos x="21" y="0"/>
                  </a:cxn>
                  <a:cxn ang="0">
                    <a:pos x="23" y="7"/>
                  </a:cxn>
                </a:cxnLst>
                <a:rect l="0" t="0" r="r" b="b"/>
                <a:pathLst>
                  <a:path w="23" h="7">
                    <a:moveTo>
                      <a:pt x="23" y="7"/>
                    </a:moveTo>
                    <a:lnTo>
                      <a:pt x="0" y="3"/>
                    </a:lnTo>
                    <a:lnTo>
                      <a:pt x="21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3" name="Freeform 251"/>
              <p:cNvSpPr>
                <a:spLocks noChangeAspect="1"/>
              </p:cNvSpPr>
              <p:nvPr/>
            </p:nvSpPr>
            <p:spPr bwMode="auto">
              <a:xfrm>
                <a:off x="4464" y="1976"/>
                <a:ext cx="12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0"/>
                  </a:cxn>
                  <a:cxn ang="0">
                    <a:pos x="23" y="1"/>
                  </a:cxn>
                  <a:cxn ang="0">
                    <a:pos x="0" y="7"/>
                  </a:cxn>
                </a:cxnLst>
                <a:rect l="0" t="0" r="r" b="b"/>
                <a:pathLst>
                  <a:path w="23" h="7">
                    <a:moveTo>
                      <a:pt x="0" y="7"/>
                    </a:moveTo>
                    <a:lnTo>
                      <a:pt x="2" y="0"/>
                    </a:lnTo>
                    <a:lnTo>
                      <a:pt x="23" y="1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4" name="Freeform 252"/>
              <p:cNvSpPr>
                <a:spLocks noChangeAspect="1"/>
              </p:cNvSpPr>
              <p:nvPr/>
            </p:nvSpPr>
            <p:spPr bwMode="auto">
              <a:xfrm>
                <a:off x="4424" y="1979"/>
                <a:ext cx="13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5" name="Freeform 253"/>
              <p:cNvSpPr>
                <a:spLocks noChangeAspect="1"/>
              </p:cNvSpPr>
              <p:nvPr/>
            </p:nvSpPr>
            <p:spPr bwMode="auto">
              <a:xfrm>
                <a:off x="4462" y="1977"/>
                <a:ext cx="14" cy="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6"/>
                  </a:cxn>
                  <a:cxn ang="0">
                    <a:pos x="29" y="0"/>
                  </a:cxn>
                  <a:cxn ang="0">
                    <a:pos x="0" y="12"/>
                  </a:cxn>
                </a:cxnLst>
                <a:rect l="0" t="0" r="r" b="b"/>
                <a:pathLst>
                  <a:path w="29" h="12">
                    <a:moveTo>
                      <a:pt x="0" y="12"/>
                    </a:moveTo>
                    <a:lnTo>
                      <a:pt x="4" y="6"/>
                    </a:lnTo>
                    <a:lnTo>
                      <a:pt x="29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6" name="Freeform 254"/>
              <p:cNvSpPr>
                <a:spLocks noChangeAspect="1"/>
              </p:cNvSpPr>
              <p:nvPr/>
            </p:nvSpPr>
            <p:spPr bwMode="auto">
              <a:xfrm>
                <a:off x="4462" y="1977"/>
                <a:ext cx="14" cy="5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0" y="12"/>
                  </a:cxn>
                  <a:cxn ang="0">
                    <a:pos x="29" y="0"/>
                  </a:cxn>
                  <a:cxn ang="0">
                    <a:pos x="25" y="12"/>
                  </a:cxn>
                </a:cxnLst>
                <a:rect l="0" t="0" r="r" b="b"/>
                <a:pathLst>
                  <a:path w="29" h="12">
                    <a:moveTo>
                      <a:pt x="25" y="12"/>
                    </a:moveTo>
                    <a:lnTo>
                      <a:pt x="0" y="12"/>
                    </a:lnTo>
                    <a:lnTo>
                      <a:pt x="29" y="0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7" name="Freeform 255"/>
              <p:cNvSpPr>
                <a:spLocks noChangeAspect="1"/>
              </p:cNvSpPr>
              <p:nvPr/>
            </p:nvSpPr>
            <p:spPr bwMode="auto">
              <a:xfrm>
                <a:off x="4424" y="1979"/>
                <a:ext cx="13" cy="4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0"/>
                  </a:cxn>
                  <a:cxn ang="0">
                    <a:pos x="25" y="8"/>
                  </a:cxn>
                  <a:cxn ang="0">
                    <a:pos x="4" y="10"/>
                  </a:cxn>
                </a:cxnLst>
                <a:rect l="0" t="0" r="r" b="b"/>
                <a:pathLst>
                  <a:path w="25" h="10">
                    <a:moveTo>
                      <a:pt x="4" y="10"/>
                    </a:moveTo>
                    <a:lnTo>
                      <a:pt x="0" y="0"/>
                    </a:lnTo>
                    <a:lnTo>
                      <a:pt x="25" y="8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8" name="Freeform 256"/>
              <p:cNvSpPr>
                <a:spLocks noChangeAspect="1"/>
              </p:cNvSpPr>
              <p:nvPr/>
            </p:nvSpPr>
            <p:spPr bwMode="auto">
              <a:xfrm>
                <a:off x="4426" y="1982"/>
                <a:ext cx="14" cy="2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9" name="Freeform 257"/>
              <p:cNvSpPr>
                <a:spLocks noChangeAspect="1"/>
              </p:cNvSpPr>
              <p:nvPr/>
            </p:nvSpPr>
            <p:spPr bwMode="auto">
              <a:xfrm>
                <a:off x="4460" y="1982"/>
                <a:ext cx="1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29" y="0"/>
                  </a:cxn>
                  <a:cxn ang="0">
                    <a:pos x="0" y="4"/>
                  </a:cxn>
                </a:cxnLst>
                <a:rect l="0" t="0" r="r" b="b"/>
                <a:pathLst>
                  <a:path w="29" h="4">
                    <a:moveTo>
                      <a:pt x="0" y="4"/>
                    </a:moveTo>
                    <a:lnTo>
                      <a:pt x="4" y="0"/>
                    </a:lnTo>
                    <a:lnTo>
                      <a:pt x="29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0" name="Freeform 258"/>
              <p:cNvSpPr>
                <a:spLocks noChangeAspect="1"/>
              </p:cNvSpPr>
              <p:nvPr/>
            </p:nvSpPr>
            <p:spPr bwMode="auto">
              <a:xfrm>
                <a:off x="4426" y="1983"/>
                <a:ext cx="16" cy="2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1" name="Freeform 259"/>
              <p:cNvSpPr>
                <a:spLocks noChangeAspect="1"/>
              </p:cNvSpPr>
              <p:nvPr/>
            </p:nvSpPr>
            <p:spPr bwMode="auto">
              <a:xfrm>
                <a:off x="4457" y="1982"/>
                <a:ext cx="17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4"/>
                  </a:cxn>
                  <a:cxn ang="0">
                    <a:pos x="35" y="0"/>
                  </a:cxn>
                  <a:cxn ang="0">
                    <a:pos x="0" y="6"/>
                  </a:cxn>
                </a:cxnLst>
                <a:rect l="0" t="0" r="r" b="b"/>
                <a:pathLst>
                  <a:path w="35" h="6">
                    <a:moveTo>
                      <a:pt x="0" y="6"/>
                    </a:moveTo>
                    <a:lnTo>
                      <a:pt x="6" y="4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2" name="Freeform 260"/>
              <p:cNvSpPr>
                <a:spLocks noChangeAspect="1"/>
              </p:cNvSpPr>
              <p:nvPr/>
            </p:nvSpPr>
            <p:spPr bwMode="auto">
              <a:xfrm>
                <a:off x="4426" y="1983"/>
                <a:ext cx="20" cy="3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0" y="0"/>
                  </a:cxn>
                  <a:cxn ang="0">
                    <a:pos x="33" y="4"/>
                  </a:cxn>
                  <a:cxn ang="0">
                    <a:pos x="40" y="6"/>
                  </a:cxn>
                </a:cxnLst>
                <a:rect l="0" t="0" r="r" b="b"/>
                <a:pathLst>
                  <a:path w="40" h="6">
                    <a:moveTo>
                      <a:pt x="40" y="6"/>
                    </a:moveTo>
                    <a:lnTo>
                      <a:pt x="0" y="0"/>
                    </a:lnTo>
                    <a:lnTo>
                      <a:pt x="33" y="4"/>
                    </a:lnTo>
                    <a:lnTo>
                      <a:pt x="4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3" name="Freeform 261"/>
              <p:cNvSpPr>
                <a:spLocks noChangeAspect="1"/>
              </p:cNvSpPr>
              <p:nvPr/>
            </p:nvSpPr>
            <p:spPr bwMode="auto">
              <a:xfrm>
                <a:off x="4454" y="1982"/>
                <a:ext cx="20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" y="6"/>
                  </a:cxn>
                  <a:cxn ang="0">
                    <a:pos x="40" y="0"/>
                  </a:cxn>
                  <a:cxn ang="0">
                    <a:pos x="0" y="8"/>
                  </a:cxn>
                </a:cxnLst>
                <a:rect l="0" t="0" r="r" b="b"/>
                <a:pathLst>
                  <a:path w="40" h="8">
                    <a:moveTo>
                      <a:pt x="0" y="8"/>
                    </a:moveTo>
                    <a:lnTo>
                      <a:pt x="5" y="6"/>
                    </a:lnTo>
                    <a:lnTo>
                      <a:pt x="4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4" name="Freeform 262"/>
              <p:cNvSpPr>
                <a:spLocks noChangeAspect="1"/>
              </p:cNvSpPr>
              <p:nvPr/>
            </p:nvSpPr>
            <p:spPr bwMode="auto">
              <a:xfrm>
                <a:off x="4450" y="1986"/>
                <a:ext cx="20" cy="1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40" y="2"/>
                  </a:cxn>
                </a:cxnLst>
                <a:rect l="0" t="0" r="r" b="b"/>
                <a:pathLst>
                  <a:path w="40" h="2">
                    <a:moveTo>
                      <a:pt x="40" y="2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5" name="Freeform 263"/>
              <p:cNvSpPr>
                <a:spLocks noChangeAspect="1"/>
              </p:cNvSpPr>
              <p:nvPr/>
            </p:nvSpPr>
            <p:spPr bwMode="auto">
              <a:xfrm>
                <a:off x="4454" y="1982"/>
                <a:ext cx="20" cy="5"/>
              </a:xfrm>
              <a:custGeom>
                <a:avLst/>
                <a:gdLst/>
                <a:ahLst/>
                <a:cxnLst>
                  <a:cxn ang="0">
                    <a:pos x="32" y="10"/>
                  </a:cxn>
                  <a:cxn ang="0">
                    <a:pos x="0" y="8"/>
                  </a:cxn>
                  <a:cxn ang="0">
                    <a:pos x="40" y="0"/>
                  </a:cxn>
                  <a:cxn ang="0">
                    <a:pos x="32" y="10"/>
                  </a:cxn>
                </a:cxnLst>
                <a:rect l="0" t="0" r="r" b="b"/>
                <a:pathLst>
                  <a:path w="40" h="10">
                    <a:moveTo>
                      <a:pt x="32" y="10"/>
                    </a:moveTo>
                    <a:lnTo>
                      <a:pt x="0" y="8"/>
                    </a:lnTo>
                    <a:lnTo>
                      <a:pt x="40" y="0"/>
                    </a:lnTo>
                    <a:lnTo>
                      <a:pt x="3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6" name="Freeform 264"/>
              <p:cNvSpPr>
                <a:spLocks noChangeAspect="1"/>
              </p:cNvSpPr>
              <p:nvPr/>
            </p:nvSpPr>
            <p:spPr bwMode="auto">
              <a:xfrm>
                <a:off x="4429" y="1986"/>
                <a:ext cx="4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2" y="0"/>
                  </a:cxn>
                  <a:cxn ang="0">
                    <a:pos x="82" y="2"/>
                  </a:cxn>
                  <a:cxn ang="0">
                    <a:pos x="0" y="4"/>
                  </a:cxn>
                </a:cxnLst>
                <a:rect l="0" t="0" r="r" b="b"/>
                <a:pathLst>
                  <a:path w="82" h="4">
                    <a:moveTo>
                      <a:pt x="0" y="4"/>
                    </a:moveTo>
                    <a:lnTo>
                      <a:pt x="42" y="0"/>
                    </a:lnTo>
                    <a:lnTo>
                      <a:pt x="8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7" name="Freeform 265"/>
              <p:cNvSpPr>
                <a:spLocks noChangeAspect="1"/>
              </p:cNvSpPr>
              <p:nvPr/>
            </p:nvSpPr>
            <p:spPr bwMode="auto">
              <a:xfrm>
                <a:off x="4429" y="1986"/>
                <a:ext cx="2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0" y="4"/>
                  </a:cxn>
                </a:cxnLst>
                <a:rect l="0" t="0" r="r" b="b"/>
                <a:pathLst>
                  <a:path w="42" h="4">
                    <a:moveTo>
                      <a:pt x="0" y="4"/>
                    </a:moveTo>
                    <a:lnTo>
                      <a:pt x="34" y="0"/>
                    </a:lnTo>
                    <a:lnTo>
                      <a:pt x="4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8" name="Freeform 266"/>
              <p:cNvSpPr>
                <a:spLocks noChangeAspect="1"/>
              </p:cNvSpPr>
              <p:nvPr/>
            </p:nvSpPr>
            <p:spPr bwMode="auto">
              <a:xfrm>
                <a:off x="4426" y="1983"/>
                <a:ext cx="20" cy="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0" y="0"/>
                  </a:cxn>
                  <a:cxn ang="0">
                    <a:pos x="40" y="6"/>
                  </a:cxn>
                  <a:cxn ang="0">
                    <a:pos x="6" y="10"/>
                  </a:cxn>
                </a:cxnLst>
                <a:rect l="0" t="0" r="r" b="b"/>
                <a:pathLst>
                  <a:path w="40" h="10">
                    <a:moveTo>
                      <a:pt x="6" y="10"/>
                    </a:moveTo>
                    <a:lnTo>
                      <a:pt x="0" y="0"/>
                    </a:lnTo>
                    <a:lnTo>
                      <a:pt x="40" y="6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9" name="Freeform 267"/>
              <p:cNvSpPr>
                <a:spLocks noChangeAspect="1"/>
              </p:cNvSpPr>
              <p:nvPr/>
            </p:nvSpPr>
            <p:spPr bwMode="auto">
              <a:xfrm>
                <a:off x="4429" y="1987"/>
                <a:ext cx="41" cy="4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0" y="0"/>
                  </a:cxn>
                  <a:cxn ang="0">
                    <a:pos x="82" y="0"/>
                  </a:cxn>
                  <a:cxn ang="0">
                    <a:pos x="75" y="7"/>
                  </a:cxn>
                </a:cxnLst>
                <a:rect l="0" t="0" r="r" b="b"/>
                <a:pathLst>
                  <a:path w="82" h="7">
                    <a:moveTo>
                      <a:pt x="75" y="7"/>
                    </a:moveTo>
                    <a:lnTo>
                      <a:pt x="0" y="0"/>
                    </a:lnTo>
                    <a:lnTo>
                      <a:pt x="82" y="0"/>
                    </a:lnTo>
                    <a:lnTo>
                      <a:pt x="7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0" name="Freeform 268"/>
              <p:cNvSpPr>
                <a:spLocks noChangeAspect="1"/>
              </p:cNvSpPr>
              <p:nvPr/>
            </p:nvSpPr>
            <p:spPr bwMode="auto">
              <a:xfrm>
                <a:off x="4429" y="1988"/>
                <a:ext cx="37" cy="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0" y="0"/>
                  </a:cxn>
                  <a:cxn ang="0">
                    <a:pos x="75" y="5"/>
                  </a:cxn>
                  <a:cxn ang="0">
                    <a:pos x="9" y="5"/>
                  </a:cxn>
                </a:cxnLst>
                <a:rect l="0" t="0" r="r" b="b"/>
                <a:pathLst>
                  <a:path w="75" h="5">
                    <a:moveTo>
                      <a:pt x="9" y="5"/>
                    </a:moveTo>
                    <a:lnTo>
                      <a:pt x="0" y="0"/>
                    </a:lnTo>
                    <a:lnTo>
                      <a:pt x="75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1" name="Freeform 269"/>
              <p:cNvSpPr>
                <a:spLocks noChangeAspect="1"/>
              </p:cNvSpPr>
              <p:nvPr/>
            </p:nvSpPr>
            <p:spPr bwMode="auto">
              <a:xfrm>
                <a:off x="4433" y="1991"/>
                <a:ext cx="33" cy="3"/>
              </a:xfrm>
              <a:custGeom>
                <a:avLst/>
                <a:gdLst/>
                <a:ahLst/>
                <a:cxnLst>
                  <a:cxn ang="0">
                    <a:pos x="58" y="6"/>
                  </a:cxn>
                  <a:cxn ang="0">
                    <a:pos x="0" y="2"/>
                  </a:cxn>
                  <a:cxn ang="0">
                    <a:pos x="68" y="0"/>
                  </a:cxn>
                  <a:cxn ang="0">
                    <a:pos x="58" y="6"/>
                  </a:cxn>
                </a:cxnLst>
                <a:rect l="0" t="0" r="r" b="b"/>
                <a:pathLst>
                  <a:path w="68" h="6">
                    <a:moveTo>
                      <a:pt x="58" y="6"/>
                    </a:moveTo>
                    <a:lnTo>
                      <a:pt x="0" y="2"/>
                    </a:lnTo>
                    <a:lnTo>
                      <a:pt x="68" y="0"/>
                    </a:lnTo>
                    <a:lnTo>
                      <a:pt x="5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2" name="Freeform 270"/>
              <p:cNvSpPr>
                <a:spLocks noChangeAspect="1"/>
              </p:cNvSpPr>
              <p:nvPr/>
            </p:nvSpPr>
            <p:spPr bwMode="auto">
              <a:xfrm>
                <a:off x="4433" y="1991"/>
                <a:ext cx="29" cy="3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0"/>
                  </a:cxn>
                  <a:cxn ang="0">
                    <a:pos x="58" y="6"/>
                  </a:cxn>
                  <a:cxn ang="0">
                    <a:pos x="10" y="6"/>
                  </a:cxn>
                </a:cxnLst>
                <a:rect l="0" t="0" r="r" b="b"/>
                <a:pathLst>
                  <a:path w="58" h="6">
                    <a:moveTo>
                      <a:pt x="10" y="6"/>
                    </a:moveTo>
                    <a:lnTo>
                      <a:pt x="0" y="0"/>
                    </a:lnTo>
                    <a:lnTo>
                      <a:pt x="58" y="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3" name="Freeform 271"/>
              <p:cNvSpPr>
                <a:spLocks noChangeAspect="1"/>
              </p:cNvSpPr>
              <p:nvPr/>
            </p:nvSpPr>
            <p:spPr bwMode="auto">
              <a:xfrm>
                <a:off x="4438" y="1994"/>
                <a:ext cx="24" cy="1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38" y="2"/>
                  </a:cxn>
                </a:cxnLst>
                <a:rect l="0" t="0" r="r" b="b"/>
                <a:pathLst>
                  <a:path w="48" h="2">
                    <a:moveTo>
                      <a:pt x="38" y="2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4" name="Freeform 272"/>
              <p:cNvSpPr>
                <a:spLocks noChangeAspect="1"/>
              </p:cNvSpPr>
              <p:nvPr/>
            </p:nvSpPr>
            <p:spPr bwMode="auto">
              <a:xfrm>
                <a:off x="4438" y="1994"/>
                <a:ext cx="18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37" y="2"/>
                  </a:cxn>
                  <a:cxn ang="0">
                    <a:pos x="12" y="2"/>
                  </a:cxn>
                </a:cxnLst>
                <a:rect l="0" t="0" r="r" b="b"/>
                <a:pathLst>
                  <a:path w="37" h="2">
                    <a:moveTo>
                      <a:pt x="12" y="2"/>
                    </a:moveTo>
                    <a:lnTo>
                      <a:pt x="0" y="0"/>
                    </a:lnTo>
                    <a:lnTo>
                      <a:pt x="37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5" name="Freeform 273"/>
              <p:cNvSpPr>
                <a:spLocks noChangeAspect="1"/>
              </p:cNvSpPr>
              <p:nvPr/>
            </p:nvSpPr>
            <p:spPr bwMode="auto">
              <a:xfrm>
                <a:off x="4443" y="1995"/>
                <a:ext cx="13" cy="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3" y="2"/>
                  </a:cxn>
                </a:cxnLst>
                <a:rect l="0" t="0" r="r" b="b"/>
                <a:pathLst>
                  <a:path w="25" h="2">
                    <a:moveTo>
                      <a:pt x="13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6" name="Freeform 274"/>
              <p:cNvSpPr>
                <a:spLocks noChangeAspect="1"/>
              </p:cNvSpPr>
              <p:nvPr/>
            </p:nvSpPr>
            <p:spPr bwMode="auto">
              <a:xfrm>
                <a:off x="4340" y="1932"/>
                <a:ext cx="13" cy="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25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7" name="Freeform 275"/>
              <p:cNvSpPr>
                <a:spLocks noChangeAspect="1"/>
              </p:cNvSpPr>
              <p:nvPr/>
            </p:nvSpPr>
            <p:spPr bwMode="auto">
              <a:xfrm>
                <a:off x="4336" y="1932"/>
                <a:ext cx="17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0"/>
                  </a:cxn>
                  <a:cxn ang="0">
                    <a:pos x="35" y="2"/>
                  </a:cxn>
                  <a:cxn ang="0">
                    <a:pos x="0" y="4"/>
                  </a:cxn>
                </a:cxnLst>
                <a:rect l="0" t="0" r="r" b="b"/>
                <a:pathLst>
                  <a:path w="35" h="4">
                    <a:moveTo>
                      <a:pt x="0" y="4"/>
                    </a:moveTo>
                    <a:lnTo>
                      <a:pt x="10" y="0"/>
                    </a:lnTo>
                    <a:lnTo>
                      <a:pt x="35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8" name="Freeform 276"/>
              <p:cNvSpPr>
                <a:spLocks noChangeAspect="1"/>
              </p:cNvSpPr>
              <p:nvPr/>
            </p:nvSpPr>
            <p:spPr bwMode="auto">
              <a:xfrm>
                <a:off x="4336" y="1932"/>
                <a:ext cx="22" cy="1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35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35" y="0"/>
                    </a:lnTo>
                    <a:lnTo>
                      <a:pt x="4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9" name="Freeform 277"/>
              <p:cNvSpPr>
                <a:spLocks noChangeAspect="1"/>
              </p:cNvSpPr>
              <p:nvPr/>
            </p:nvSpPr>
            <p:spPr bwMode="auto">
              <a:xfrm>
                <a:off x="4331" y="1933"/>
                <a:ext cx="27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9" y="0"/>
                  </a:cxn>
                  <a:cxn ang="0">
                    <a:pos x="53" y="0"/>
                  </a:cxn>
                  <a:cxn ang="0">
                    <a:pos x="0" y="6"/>
                  </a:cxn>
                </a:cxnLst>
                <a:rect l="0" t="0" r="r" b="b"/>
                <a:pathLst>
                  <a:path w="53" h="6">
                    <a:moveTo>
                      <a:pt x="0" y="6"/>
                    </a:moveTo>
                    <a:lnTo>
                      <a:pt x="9" y="0"/>
                    </a:lnTo>
                    <a:lnTo>
                      <a:pt x="53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0" name="Freeform 278"/>
              <p:cNvSpPr>
                <a:spLocks noChangeAspect="1"/>
              </p:cNvSpPr>
              <p:nvPr/>
            </p:nvSpPr>
            <p:spPr bwMode="auto">
              <a:xfrm>
                <a:off x="4331" y="1933"/>
                <a:ext cx="32" cy="3"/>
              </a:xfrm>
              <a:custGeom>
                <a:avLst/>
                <a:gdLst/>
                <a:ahLst/>
                <a:cxnLst>
                  <a:cxn ang="0">
                    <a:pos x="63" y="6"/>
                  </a:cxn>
                  <a:cxn ang="0">
                    <a:pos x="0" y="6"/>
                  </a:cxn>
                  <a:cxn ang="0">
                    <a:pos x="53" y="0"/>
                  </a:cxn>
                  <a:cxn ang="0">
                    <a:pos x="63" y="6"/>
                  </a:cxn>
                </a:cxnLst>
                <a:rect l="0" t="0" r="r" b="b"/>
                <a:pathLst>
                  <a:path w="63" h="6">
                    <a:moveTo>
                      <a:pt x="63" y="6"/>
                    </a:moveTo>
                    <a:lnTo>
                      <a:pt x="0" y="6"/>
                    </a:lnTo>
                    <a:lnTo>
                      <a:pt x="53" y="0"/>
                    </a:lnTo>
                    <a:lnTo>
                      <a:pt x="6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1" name="Freeform 279"/>
              <p:cNvSpPr>
                <a:spLocks noChangeAspect="1"/>
              </p:cNvSpPr>
              <p:nvPr/>
            </p:nvSpPr>
            <p:spPr bwMode="auto">
              <a:xfrm>
                <a:off x="4327" y="1936"/>
                <a:ext cx="36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0"/>
                  </a:cxn>
                  <a:cxn ang="0">
                    <a:pos x="71" y="0"/>
                  </a:cxn>
                  <a:cxn ang="0">
                    <a:pos x="0" y="7"/>
                  </a:cxn>
                </a:cxnLst>
                <a:rect l="0" t="0" r="r" b="b"/>
                <a:pathLst>
                  <a:path w="71" h="7">
                    <a:moveTo>
                      <a:pt x="0" y="7"/>
                    </a:moveTo>
                    <a:lnTo>
                      <a:pt x="8" y="0"/>
                    </a:lnTo>
                    <a:lnTo>
                      <a:pt x="71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2" name="Freeform 280"/>
              <p:cNvSpPr>
                <a:spLocks noChangeAspect="1"/>
              </p:cNvSpPr>
              <p:nvPr/>
            </p:nvSpPr>
            <p:spPr bwMode="auto">
              <a:xfrm>
                <a:off x="4327" y="1936"/>
                <a:ext cx="36" cy="5"/>
              </a:xfrm>
              <a:custGeom>
                <a:avLst/>
                <a:gdLst/>
                <a:ahLst/>
                <a:cxnLst>
                  <a:cxn ang="0">
                    <a:pos x="44" y="9"/>
                  </a:cxn>
                  <a:cxn ang="0">
                    <a:pos x="0" y="7"/>
                  </a:cxn>
                  <a:cxn ang="0">
                    <a:pos x="71" y="0"/>
                  </a:cxn>
                  <a:cxn ang="0">
                    <a:pos x="44" y="9"/>
                  </a:cxn>
                </a:cxnLst>
                <a:rect l="0" t="0" r="r" b="b"/>
                <a:pathLst>
                  <a:path w="71" h="9">
                    <a:moveTo>
                      <a:pt x="44" y="9"/>
                    </a:moveTo>
                    <a:lnTo>
                      <a:pt x="0" y="7"/>
                    </a:lnTo>
                    <a:lnTo>
                      <a:pt x="71" y="0"/>
                    </a:lnTo>
                    <a:lnTo>
                      <a:pt x="44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3" name="Freeform 281"/>
              <p:cNvSpPr>
                <a:spLocks noChangeAspect="1"/>
              </p:cNvSpPr>
              <p:nvPr/>
            </p:nvSpPr>
            <p:spPr bwMode="auto">
              <a:xfrm>
                <a:off x="4327" y="1940"/>
                <a:ext cx="22" cy="1"/>
              </a:xfrm>
              <a:custGeom>
                <a:avLst/>
                <a:gdLst/>
                <a:ahLst/>
                <a:cxnLst>
                  <a:cxn ang="0">
                    <a:pos x="37" y="2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37" y="2"/>
                  </a:cxn>
                </a:cxnLst>
                <a:rect l="0" t="0" r="r" b="b"/>
                <a:pathLst>
                  <a:path w="44" h="2">
                    <a:moveTo>
                      <a:pt x="37" y="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3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4" name="Freeform 282"/>
              <p:cNvSpPr>
                <a:spLocks noChangeAspect="1"/>
              </p:cNvSpPr>
              <p:nvPr/>
            </p:nvSpPr>
            <p:spPr bwMode="auto">
              <a:xfrm>
                <a:off x="4349" y="1936"/>
                <a:ext cx="14" cy="5"/>
              </a:xfrm>
              <a:custGeom>
                <a:avLst/>
                <a:gdLst/>
                <a:ahLst/>
                <a:cxnLst>
                  <a:cxn ang="0">
                    <a:pos x="8" y="9"/>
                  </a:cxn>
                  <a:cxn ang="0">
                    <a:pos x="0" y="7"/>
                  </a:cxn>
                  <a:cxn ang="0">
                    <a:pos x="27" y="0"/>
                  </a:cxn>
                  <a:cxn ang="0">
                    <a:pos x="8" y="9"/>
                  </a:cxn>
                </a:cxnLst>
                <a:rect l="0" t="0" r="r" b="b"/>
                <a:pathLst>
                  <a:path w="27" h="9">
                    <a:moveTo>
                      <a:pt x="8" y="9"/>
                    </a:moveTo>
                    <a:lnTo>
                      <a:pt x="0" y="7"/>
                    </a:lnTo>
                    <a:lnTo>
                      <a:pt x="27" y="0"/>
                    </a:lnTo>
                    <a:lnTo>
                      <a:pt x="8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5" name="Freeform 283"/>
              <p:cNvSpPr>
                <a:spLocks noChangeAspect="1"/>
              </p:cNvSpPr>
              <p:nvPr/>
            </p:nvSpPr>
            <p:spPr bwMode="auto">
              <a:xfrm>
                <a:off x="4366" y="1932"/>
                <a:ext cx="11" cy="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19"/>
                  </a:cxn>
                </a:cxnLst>
                <a:rect l="0" t="0" r="r" b="b"/>
                <a:pathLst>
                  <a:path w="21" h="19">
                    <a:moveTo>
                      <a:pt x="0" y="19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6" name="Freeform 284"/>
              <p:cNvSpPr>
                <a:spLocks noChangeAspect="1"/>
              </p:cNvSpPr>
              <p:nvPr/>
            </p:nvSpPr>
            <p:spPr bwMode="auto">
              <a:xfrm>
                <a:off x="4353" y="1936"/>
                <a:ext cx="13" cy="5"/>
              </a:xfrm>
              <a:custGeom>
                <a:avLst/>
                <a:gdLst/>
                <a:ahLst/>
                <a:cxnLst>
                  <a:cxn ang="0">
                    <a:pos x="27" y="9"/>
                  </a:cxn>
                  <a:cxn ang="0">
                    <a:pos x="0" y="9"/>
                  </a:cxn>
                  <a:cxn ang="0">
                    <a:pos x="19" y="0"/>
                  </a:cxn>
                  <a:cxn ang="0">
                    <a:pos x="27" y="9"/>
                  </a:cxn>
                </a:cxnLst>
                <a:rect l="0" t="0" r="r" b="b"/>
                <a:pathLst>
                  <a:path w="27" h="9">
                    <a:moveTo>
                      <a:pt x="27" y="9"/>
                    </a:moveTo>
                    <a:lnTo>
                      <a:pt x="0" y="9"/>
                    </a:lnTo>
                    <a:lnTo>
                      <a:pt x="19" y="0"/>
                    </a:lnTo>
                    <a:lnTo>
                      <a:pt x="27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7" name="Freeform 285"/>
              <p:cNvSpPr>
                <a:spLocks noChangeAspect="1"/>
              </p:cNvSpPr>
              <p:nvPr/>
            </p:nvSpPr>
            <p:spPr bwMode="auto">
              <a:xfrm>
                <a:off x="4327" y="1940"/>
                <a:ext cx="18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0"/>
                  </a:cxn>
                  <a:cxn ang="0">
                    <a:pos x="37" y="2"/>
                  </a:cxn>
                  <a:cxn ang="0">
                    <a:pos x="29" y="4"/>
                  </a:cxn>
                </a:cxnLst>
                <a:rect l="0" t="0" r="r" b="b"/>
                <a:pathLst>
                  <a:path w="37" h="4">
                    <a:moveTo>
                      <a:pt x="29" y="4"/>
                    </a:moveTo>
                    <a:lnTo>
                      <a:pt x="0" y="0"/>
                    </a:lnTo>
                    <a:lnTo>
                      <a:pt x="37" y="2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8" name="Freeform 286"/>
              <p:cNvSpPr>
                <a:spLocks noChangeAspect="1"/>
              </p:cNvSpPr>
              <p:nvPr/>
            </p:nvSpPr>
            <p:spPr bwMode="auto">
              <a:xfrm>
                <a:off x="4353" y="1941"/>
                <a:ext cx="13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8" y="2"/>
                  </a:cxn>
                </a:cxnLst>
                <a:rect l="0" t="0" r="r" b="b"/>
                <a:pathLst>
                  <a:path w="27" h="2">
                    <a:moveTo>
                      <a:pt x="8" y="2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9" name="Freeform 287"/>
              <p:cNvSpPr>
                <a:spLocks noChangeAspect="1"/>
              </p:cNvSpPr>
              <p:nvPr/>
            </p:nvSpPr>
            <p:spPr bwMode="auto">
              <a:xfrm>
                <a:off x="4327" y="1940"/>
                <a:ext cx="14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29" y="4"/>
                  </a:cxn>
                  <a:cxn ang="0">
                    <a:pos x="23" y="8"/>
                  </a:cxn>
                </a:cxnLst>
                <a:rect l="0" t="0" r="r" b="b"/>
                <a:pathLst>
                  <a:path w="29" h="8">
                    <a:moveTo>
                      <a:pt x="23" y="8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0" name="Freeform 288"/>
              <p:cNvSpPr>
                <a:spLocks noChangeAspect="1"/>
              </p:cNvSpPr>
              <p:nvPr/>
            </p:nvSpPr>
            <p:spPr bwMode="auto">
              <a:xfrm>
                <a:off x="4357" y="1941"/>
                <a:ext cx="9" cy="3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0" y="2"/>
                  </a:cxn>
                  <a:cxn ang="0">
                    <a:pos x="19" y="0"/>
                  </a:cxn>
                  <a:cxn ang="0">
                    <a:pos x="5" y="6"/>
                  </a:cxn>
                </a:cxnLst>
                <a:rect l="0" t="0" r="r" b="b"/>
                <a:pathLst>
                  <a:path w="19" h="6">
                    <a:moveTo>
                      <a:pt x="5" y="6"/>
                    </a:moveTo>
                    <a:lnTo>
                      <a:pt x="0" y="2"/>
                    </a:lnTo>
                    <a:lnTo>
                      <a:pt x="19" y="0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1" name="Freeform 289"/>
              <p:cNvSpPr>
                <a:spLocks noChangeAspect="1"/>
              </p:cNvSpPr>
              <p:nvPr/>
            </p:nvSpPr>
            <p:spPr bwMode="auto">
              <a:xfrm>
                <a:off x="4324" y="1940"/>
                <a:ext cx="15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0"/>
                  </a:cxn>
                  <a:cxn ang="0">
                    <a:pos x="29" y="8"/>
                  </a:cxn>
                  <a:cxn ang="0">
                    <a:pos x="0" y="10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lnTo>
                      <a:pt x="6" y="0"/>
                    </a:lnTo>
                    <a:lnTo>
                      <a:pt x="29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2" name="Freeform 290"/>
              <p:cNvSpPr>
                <a:spLocks noChangeAspect="1"/>
              </p:cNvSpPr>
              <p:nvPr/>
            </p:nvSpPr>
            <p:spPr bwMode="auto">
              <a:xfrm>
                <a:off x="4324" y="1944"/>
                <a:ext cx="15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23" y="4"/>
                  </a:cxn>
                </a:cxnLst>
                <a:rect l="0" t="0" r="r" b="b"/>
                <a:pathLst>
                  <a:path w="29" h="4">
                    <a:moveTo>
                      <a:pt x="23" y="4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3" name="Freeform 291"/>
              <p:cNvSpPr>
                <a:spLocks noChangeAspect="1"/>
              </p:cNvSpPr>
              <p:nvPr/>
            </p:nvSpPr>
            <p:spPr bwMode="auto">
              <a:xfrm>
                <a:off x="4360" y="1941"/>
                <a:ext cx="6" cy="6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6"/>
                  </a:cxn>
                  <a:cxn ang="0">
                    <a:pos x="14" y="0"/>
                  </a:cxn>
                  <a:cxn ang="0">
                    <a:pos x="6" y="12"/>
                  </a:cxn>
                </a:cxnLst>
                <a:rect l="0" t="0" r="r" b="b"/>
                <a:pathLst>
                  <a:path w="14" h="12">
                    <a:moveTo>
                      <a:pt x="6" y="12"/>
                    </a:moveTo>
                    <a:lnTo>
                      <a:pt x="0" y="6"/>
                    </a:lnTo>
                    <a:lnTo>
                      <a:pt x="14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4" name="Freeform 292"/>
              <p:cNvSpPr>
                <a:spLocks noChangeAspect="1"/>
              </p:cNvSpPr>
              <p:nvPr/>
            </p:nvSpPr>
            <p:spPr bwMode="auto">
              <a:xfrm>
                <a:off x="4363" y="1932"/>
                <a:ext cx="14" cy="15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8" y="19"/>
                  </a:cxn>
                  <a:cxn ang="0">
                    <a:pos x="29" y="0"/>
                  </a:cxn>
                  <a:cxn ang="0">
                    <a:pos x="0" y="31"/>
                  </a:cxn>
                </a:cxnLst>
                <a:rect l="0" t="0" r="r" b="b"/>
                <a:pathLst>
                  <a:path w="29" h="31">
                    <a:moveTo>
                      <a:pt x="0" y="31"/>
                    </a:moveTo>
                    <a:lnTo>
                      <a:pt x="8" y="19"/>
                    </a:lnTo>
                    <a:lnTo>
                      <a:pt x="29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5" name="Freeform 293"/>
              <p:cNvSpPr>
                <a:spLocks noChangeAspect="1"/>
              </p:cNvSpPr>
              <p:nvPr/>
            </p:nvSpPr>
            <p:spPr bwMode="auto">
              <a:xfrm>
                <a:off x="4324" y="1945"/>
                <a:ext cx="12" cy="5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0" y="0"/>
                  </a:cxn>
                  <a:cxn ang="0">
                    <a:pos x="23" y="4"/>
                  </a:cxn>
                  <a:cxn ang="0">
                    <a:pos x="19" y="10"/>
                  </a:cxn>
                </a:cxnLst>
                <a:rect l="0" t="0" r="r" b="b"/>
                <a:pathLst>
                  <a:path w="23" h="10">
                    <a:moveTo>
                      <a:pt x="19" y="10"/>
                    </a:moveTo>
                    <a:lnTo>
                      <a:pt x="0" y="0"/>
                    </a:lnTo>
                    <a:lnTo>
                      <a:pt x="23" y="4"/>
                    </a:lnTo>
                    <a:lnTo>
                      <a:pt x="1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6" name="Freeform 294"/>
              <p:cNvSpPr>
                <a:spLocks noChangeAspect="1"/>
              </p:cNvSpPr>
              <p:nvPr/>
            </p:nvSpPr>
            <p:spPr bwMode="auto">
              <a:xfrm>
                <a:off x="4363" y="1932"/>
                <a:ext cx="14" cy="19"/>
              </a:xfrm>
              <a:custGeom>
                <a:avLst/>
                <a:gdLst/>
                <a:ahLst/>
                <a:cxnLst>
                  <a:cxn ang="0">
                    <a:pos x="4" y="39"/>
                  </a:cxn>
                  <a:cxn ang="0">
                    <a:pos x="0" y="31"/>
                  </a:cxn>
                  <a:cxn ang="0">
                    <a:pos x="29" y="0"/>
                  </a:cxn>
                  <a:cxn ang="0">
                    <a:pos x="4" y="39"/>
                  </a:cxn>
                </a:cxnLst>
                <a:rect l="0" t="0" r="r" b="b"/>
                <a:pathLst>
                  <a:path w="29" h="39">
                    <a:moveTo>
                      <a:pt x="4" y="39"/>
                    </a:moveTo>
                    <a:lnTo>
                      <a:pt x="0" y="31"/>
                    </a:lnTo>
                    <a:lnTo>
                      <a:pt x="29" y="0"/>
                    </a:lnTo>
                    <a:lnTo>
                      <a:pt x="4" y="3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7" name="Freeform 295"/>
              <p:cNvSpPr>
                <a:spLocks noChangeAspect="1"/>
              </p:cNvSpPr>
              <p:nvPr/>
            </p:nvSpPr>
            <p:spPr bwMode="auto">
              <a:xfrm>
                <a:off x="4321" y="1945"/>
                <a:ext cx="13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0"/>
                  </a:cxn>
                  <a:cxn ang="0">
                    <a:pos x="25" y="10"/>
                  </a:cxn>
                  <a:cxn ang="0">
                    <a:pos x="0" y="12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lnTo>
                      <a:pt x="6" y="0"/>
                    </a:lnTo>
                    <a:lnTo>
                      <a:pt x="25" y="1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8" name="Freeform 296"/>
              <p:cNvSpPr>
                <a:spLocks noChangeAspect="1"/>
              </p:cNvSpPr>
              <p:nvPr/>
            </p:nvSpPr>
            <p:spPr bwMode="auto">
              <a:xfrm>
                <a:off x="4321" y="1950"/>
                <a:ext cx="13" cy="4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4" y="7"/>
                  </a:cxn>
                </a:cxnLst>
                <a:rect l="0" t="0" r="r" b="b"/>
                <a:pathLst>
                  <a:path w="25" h="7">
                    <a:moveTo>
                      <a:pt x="24" y="7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9" name="Freeform 297"/>
              <p:cNvSpPr>
                <a:spLocks noChangeAspect="1"/>
              </p:cNvSpPr>
              <p:nvPr/>
            </p:nvSpPr>
            <p:spPr bwMode="auto">
              <a:xfrm>
                <a:off x="4364" y="1932"/>
                <a:ext cx="13" cy="23"/>
              </a:xfrm>
              <a:custGeom>
                <a:avLst/>
                <a:gdLst/>
                <a:ahLst/>
                <a:cxnLst>
                  <a:cxn ang="0">
                    <a:pos x="2" y="46"/>
                  </a:cxn>
                  <a:cxn ang="0">
                    <a:pos x="0" y="39"/>
                  </a:cxn>
                  <a:cxn ang="0">
                    <a:pos x="25" y="0"/>
                  </a:cxn>
                  <a:cxn ang="0">
                    <a:pos x="2" y="46"/>
                  </a:cxn>
                </a:cxnLst>
                <a:rect l="0" t="0" r="r" b="b"/>
                <a:pathLst>
                  <a:path w="25" h="46">
                    <a:moveTo>
                      <a:pt x="2" y="46"/>
                    </a:moveTo>
                    <a:lnTo>
                      <a:pt x="0" y="39"/>
                    </a:lnTo>
                    <a:lnTo>
                      <a:pt x="25" y="0"/>
                    </a:lnTo>
                    <a:lnTo>
                      <a:pt x="2" y="4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0" name="Freeform 298"/>
              <p:cNvSpPr>
                <a:spLocks noChangeAspect="1"/>
              </p:cNvSpPr>
              <p:nvPr/>
            </p:nvSpPr>
            <p:spPr bwMode="auto">
              <a:xfrm>
                <a:off x="4320" y="1951"/>
                <a:ext cx="12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" y="0"/>
                  </a:cxn>
                  <a:cxn ang="0">
                    <a:pos x="23" y="5"/>
                  </a:cxn>
                  <a:cxn ang="0">
                    <a:pos x="0" y="11"/>
                  </a:cxn>
                </a:cxnLst>
                <a:rect l="0" t="0" r="r" b="b"/>
                <a:pathLst>
                  <a:path w="23" h="11">
                    <a:moveTo>
                      <a:pt x="0" y="11"/>
                    </a:moveTo>
                    <a:lnTo>
                      <a:pt x="1" y="0"/>
                    </a:lnTo>
                    <a:lnTo>
                      <a:pt x="23" y="5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1" name="Freeform 299"/>
              <p:cNvSpPr>
                <a:spLocks noChangeAspect="1"/>
              </p:cNvSpPr>
              <p:nvPr/>
            </p:nvSpPr>
            <p:spPr bwMode="auto">
              <a:xfrm>
                <a:off x="4320" y="1954"/>
                <a:ext cx="12" cy="4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6"/>
                  </a:cxn>
                  <a:cxn ang="0">
                    <a:pos x="23" y="0"/>
                  </a:cxn>
                  <a:cxn ang="0">
                    <a:pos x="21" y="10"/>
                  </a:cxn>
                </a:cxnLst>
                <a:rect l="0" t="0" r="r" b="b"/>
                <a:pathLst>
                  <a:path w="23" h="10">
                    <a:moveTo>
                      <a:pt x="21" y="10"/>
                    </a:moveTo>
                    <a:lnTo>
                      <a:pt x="0" y="6"/>
                    </a:lnTo>
                    <a:lnTo>
                      <a:pt x="23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2" name="Freeform 300"/>
              <p:cNvSpPr>
                <a:spLocks noChangeAspect="1"/>
              </p:cNvSpPr>
              <p:nvPr/>
            </p:nvSpPr>
            <p:spPr bwMode="auto">
              <a:xfrm>
                <a:off x="4365" y="1932"/>
                <a:ext cx="12" cy="27"/>
              </a:xfrm>
              <a:custGeom>
                <a:avLst/>
                <a:gdLst/>
                <a:ahLst/>
                <a:cxnLst>
                  <a:cxn ang="0">
                    <a:pos x="2" y="56"/>
                  </a:cxn>
                  <a:cxn ang="0">
                    <a:pos x="0" y="46"/>
                  </a:cxn>
                  <a:cxn ang="0">
                    <a:pos x="23" y="0"/>
                  </a:cxn>
                  <a:cxn ang="0">
                    <a:pos x="2" y="56"/>
                  </a:cxn>
                </a:cxnLst>
                <a:rect l="0" t="0" r="r" b="b"/>
                <a:pathLst>
                  <a:path w="23" h="56">
                    <a:moveTo>
                      <a:pt x="2" y="56"/>
                    </a:moveTo>
                    <a:lnTo>
                      <a:pt x="0" y="46"/>
                    </a:lnTo>
                    <a:lnTo>
                      <a:pt x="23" y="0"/>
                    </a:lnTo>
                    <a:lnTo>
                      <a:pt x="2" y="5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3" name="Freeform 301"/>
              <p:cNvSpPr>
                <a:spLocks noChangeAspect="1"/>
              </p:cNvSpPr>
              <p:nvPr/>
            </p:nvSpPr>
            <p:spPr bwMode="auto">
              <a:xfrm>
                <a:off x="4320" y="1957"/>
                <a:ext cx="11" cy="6"/>
              </a:xfrm>
              <a:custGeom>
                <a:avLst/>
                <a:gdLst/>
                <a:ahLst/>
                <a:cxnLst>
                  <a:cxn ang="0">
                    <a:pos x="21" y="14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21" y="14"/>
                  </a:cxn>
                </a:cxnLst>
                <a:rect l="0" t="0" r="r" b="b"/>
                <a:pathLst>
                  <a:path w="21" h="14">
                    <a:moveTo>
                      <a:pt x="21" y="14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21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4" name="Freeform 302"/>
              <p:cNvSpPr>
                <a:spLocks noChangeAspect="1"/>
              </p:cNvSpPr>
              <p:nvPr/>
            </p:nvSpPr>
            <p:spPr bwMode="auto">
              <a:xfrm>
                <a:off x="4320" y="1957"/>
                <a:ext cx="11" cy="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0"/>
                  </a:cxn>
                  <a:cxn ang="0">
                    <a:pos x="21" y="12"/>
                  </a:cxn>
                  <a:cxn ang="0">
                    <a:pos x="0" y="14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0" y="0"/>
                    </a:lnTo>
                    <a:lnTo>
                      <a:pt x="21" y="12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5" name="Freeform 303"/>
              <p:cNvSpPr>
                <a:spLocks noChangeAspect="1"/>
              </p:cNvSpPr>
              <p:nvPr/>
            </p:nvSpPr>
            <p:spPr bwMode="auto">
              <a:xfrm>
                <a:off x="4366" y="1932"/>
                <a:ext cx="11" cy="32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54"/>
                  </a:cxn>
                  <a:cxn ang="0">
                    <a:pos x="21" y="0"/>
                  </a:cxn>
                  <a:cxn ang="0">
                    <a:pos x="0" y="65"/>
                  </a:cxn>
                </a:cxnLst>
                <a:rect l="0" t="0" r="r" b="b"/>
                <a:pathLst>
                  <a:path w="21" h="65">
                    <a:moveTo>
                      <a:pt x="0" y="65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0" y="6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6" name="Freeform 304"/>
              <p:cNvSpPr>
                <a:spLocks noChangeAspect="1"/>
              </p:cNvSpPr>
              <p:nvPr/>
            </p:nvSpPr>
            <p:spPr bwMode="auto">
              <a:xfrm>
                <a:off x="4320" y="1963"/>
                <a:ext cx="11" cy="5"/>
              </a:xfrm>
              <a:custGeom>
                <a:avLst/>
                <a:gdLst/>
                <a:ahLst/>
                <a:cxnLst>
                  <a:cxn ang="0">
                    <a:pos x="21" y="9"/>
                  </a:cxn>
                  <a:cxn ang="0">
                    <a:pos x="0" y="1"/>
                  </a:cxn>
                  <a:cxn ang="0">
                    <a:pos x="21" y="0"/>
                  </a:cxn>
                  <a:cxn ang="0">
                    <a:pos x="21" y="9"/>
                  </a:cxn>
                </a:cxnLst>
                <a:rect l="0" t="0" r="r" b="b"/>
                <a:pathLst>
                  <a:path w="21" h="9">
                    <a:moveTo>
                      <a:pt x="21" y="9"/>
                    </a:moveTo>
                    <a:lnTo>
                      <a:pt x="0" y="1"/>
                    </a:lnTo>
                    <a:lnTo>
                      <a:pt x="21" y="0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7" name="Freeform 305"/>
              <p:cNvSpPr>
                <a:spLocks noChangeAspect="1"/>
              </p:cNvSpPr>
              <p:nvPr/>
            </p:nvSpPr>
            <p:spPr bwMode="auto">
              <a:xfrm>
                <a:off x="4366" y="1932"/>
                <a:ext cx="11" cy="3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65"/>
                  </a:cxn>
                  <a:cxn ang="0">
                    <a:pos x="21" y="0"/>
                  </a:cxn>
                  <a:cxn ang="0">
                    <a:pos x="0" y="77"/>
                  </a:cxn>
                </a:cxnLst>
                <a:rect l="0" t="0" r="r" b="b"/>
                <a:pathLst>
                  <a:path w="21" h="77">
                    <a:moveTo>
                      <a:pt x="0" y="77"/>
                    </a:moveTo>
                    <a:lnTo>
                      <a:pt x="0" y="65"/>
                    </a:lnTo>
                    <a:lnTo>
                      <a:pt x="21" y="0"/>
                    </a:lnTo>
                    <a:lnTo>
                      <a:pt x="0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8" name="Freeform 306"/>
              <p:cNvSpPr>
                <a:spLocks noChangeAspect="1"/>
              </p:cNvSpPr>
              <p:nvPr/>
            </p:nvSpPr>
            <p:spPr bwMode="auto">
              <a:xfrm>
                <a:off x="4320" y="1963"/>
                <a:ext cx="11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0"/>
                  </a:cxn>
                  <a:cxn ang="0">
                    <a:pos x="21" y="9"/>
                  </a:cxn>
                  <a:cxn ang="0">
                    <a:pos x="0" y="13"/>
                  </a:cxn>
                </a:cxnLst>
                <a:rect l="0" t="0" r="r" b="b"/>
                <a:pathLst>
                  <a:path w="21" h="13">
                    <a:moveTo>
                      <a:pt x="0" y="13"/>
                    </a:moveTo>
                    <a:lnTo>
                      <a:pt x="0" y="0"/>
                    </a:lnTo>
                    <a:lnTo>
                      <a:pt x="21" y="9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9" name="Freeform 307"/>
              <p:cNvSpPr>
                <a:spLocks noChangeAspect="1"/>
              </p:cNvSpPr>
              <p:nvPr/>
            </p:nvSpPr>
            <p:spPr bwMode="auto">
              <a:xfrm>
                <a:off x="4320" y="1968"/>
                <a:ext cx="12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3" y="10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0" name="Freeform 308"/>
              <p:cNvSpPr>
                <a:spLocks noChangeAspect="1"/>
              </p:cNvSpPr>
              <p:nvPr/>
            </p:nvSpPr>
            <p:spPr bwMode="auto">
              <a:xfrm>
                <a:off x="4365" y="1932"/>
                <a:ext cx="12" cy="43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2" y="77"/>
                  </a:cxn>
                  <a:cxn ang="0">
                    <a:pos x="23" y="0"/>
                  </a:cxn>
                  <a:cxn ang="0">
                    <a:pos x="0" y="87"/>
                  </a:cxn>
                </a:cxnLst>
                <a:rect l="0" t="0" r="r" b="b"/>
                <a:pathLst>
                  <a:path w="23" h="87">
                    <a:moveTo>
                      <a:pt x="0" y="87"/>
                    </a:moveTo>
                    <a:lnTo>
                      <a:pt x="2" y="77"/>
                    </a:lnTo>
                    <a:lnTo>
                      <a:pt x="23" y="0"/>
                    </a:lnTo>
                    <a:lnTo>
                      <a:pt x="0" y="8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1" name="Freeform 309"/>
              <p:cNvSpPr>
                <a:spLocks noChangeAspect="1"/>
              </p:cNvSpPr>
              <p:nvPr/>
            </p:nvSpPr>
            <p:spPr bwMode="auto">
              <a:xfrm>
                <a:off x="4320" y="1970"/>
                <a:ext cx="12" cy="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0"/>
                  </a:cxn>
                  <a:cxn ang="0">
                    <a:pos x="23" y="6"/>
                  </a:cxn>
                  <a:cxn ang="0">
                    <a:pos x="1" y="13"/>
                  </a:cxn>
                </a:cxnLst>
                <a:rect l="0" t="0" r="r" b="b"/>
                <a:pathLst>
                  <a:path w="23" h="13">
                    <a:moveTo>
                      <a:pt x="1" y="13"/>
                    </a:moveTo>
                    <a:lnTo>
                      <a:pt x="0" y="0"/>
                    </a:lnTo>
                    <a:lnTo>
                      <a:pt x="23" y="6"/>
                    </a:lnTo>
                    <a:lnTo>
                      <a:pt x="1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2" name="Freeform 310"/>
              <p:cNvSpPr>
                <a:spLocks noChangeAspect="1"/>
              </p:cNvSpPr>
              <p:nvPr/>
            </p:nvSpPr>
            <p:spPr bwMode="auto">
              <a:xfrm>
                <a:off x="4321" y="1973"/>
                <a:ext cx="13" cy="5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0" y="9"/>
                  </a:cxn>
                  <a:cxn ang="0">
                    <a:pos x="24" y="0"/>
                  </a:cxn>
                  <a:cxn ang="0">
                    <a:pos x="25" y="9"/>
                  </a:cxn>
                </a:cxnLst>
                <a:rect l="0" t="0" r="r" b="b"/>
                <a:pathLst>
                  <a:path w="25" h="9">
                    <a:moveTo>
                      <a:pt x="25" y="9"/>
                    </a:moveTo>
                    <a:lnTo>
                      <a:pt x="0" y="9"/>
                    </a:lnTo>
                    <a:lnTo>
                      <a:pt x="24" y="0"/>
                    </a:lnTo>
                    <a:lnTo>
                      <a:pt x="25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3" name="Freeform 311"/>
              <p:cNvSpPr>
                <a:spLocks noChangeAspect="1"/>
              </p:cNvSpPr>
              <p:nvPr/>
            </p:nvSpPr>
            <p:spPr bwMode="auto">
              <a:xfrm>
                <a:off x="4321" y="1977"/>
                <a:ext cx="15" cy="4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9" y="8"/>
                  </a:cxn>
                </a:cxnLst>
                <a:rect l="0" t="0" r="r" b="b"/>
                <a:pathLst>
                  <a:path w="29" h="8">
                    <a:moveTo>
                      <a:pt x="29" y="8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4" name="Freeform 312"/>
              <p:cNvSpPr>
                <a:spLocks noChangeAspect="1"/>
              </p:cNvSpPr>
              <p:nvPr/>
            </p:nvSpPr>
            <p:spPr bwMode="auto">
              <a:xfrm>
                <a:off x="4321" y="1977"/>
                <a:ext cx="15" cy="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0"/>
                  </a:cxn>
                  <a:cxn ang="0">
                    <a:pos x="29" y="8"/>
                  </a:cxn>
                  <a:cxn ang="0">
                    <a:pos x="6" y="12"/>
                  </a:cxn>
                </a:cxnLst>
                <a:rect l="0" t="0" r="r" b="b"/>
                <a:pathLst>
                  <a:path w="29" h="12">
                    <a:moveTo>
                      <a:pt x="6" y="12"/>
                    </a:moveTo>
                    <a:lnTo>
                      <a:pt x="0" y="0"/>
                    </a:lnTo>
                    <a:lnTo>
                      <a:pt x="29" y="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5" name="Freeform 313"/>
              <p:cNvSpPr>
                <a:spLocks noChangeAspect="1"/>
              </p:cNvSpPr>
              <p:nvPr/>
            </p:nvSpPr>
            <p:spPr bwMode="auto">
              <a:xfrm>
                <a:off x="4324" y="1981"/>
                <a:ext cx="15" cy="2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6" name="Freeform 314"/>
              <p:cNvSpPr>
                <a:spLocks noChangeAspect="1"/>
              </p:cNvSpPr>
              <p:nvPr/>
            </p:nvSpPr>
            <p:spPr bwMode="auto">
              <a:xfrm>
                <a:off x="4324" y="1982"/>
                <a:ext cx="16" cy="3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33" y="6"/>
                  </a:cxn>
                </a:cxnLst>
                <a:rect l="0" t="0" r="r" b="b"/>
                <a:pathLst>
                  <a:path w="33" h="6">
                    <a:moveTo>
                      <a:pt x="33" y="6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3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7" name="Freeform 315"/>
              <p:cNvSpPr>
                <a:spLocks noChangeAspect="1"/>
              </p:cNvSpPr>
              <p:nvPr/>
            </p:nvSpPr>
            <p:spPr bwMode="auto">
              <a:xfrm>
                <a:off x="4357" y="1984"/>
                <a:ext cx="9" cy="1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9" y="2"/>
                  </a:cxn>
                </a:cxnLst>
                <a:rect l="0" t="0" r="r" b="b"/>
                <a:pathLst>
                  <a:path w="19" h="2">
                    <a:moveTo>
                      <a:pt x="19" y="2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8" name="Freeform 316"/>
              <p:cNvSpPr>
                <a:spLocks noChangeAspect="1"/>
              </p:cNvSpPr>
              <p:nvPr/>
            </p:nvSpPr>
            <p:spPr bwMode="auto">
              <a:xfrm>
                <a:off x="4360" y="1981"/>
                <a:ext cx="6" cy="4"/>
              </a:xfrm>
              <a:custGeom>
                <a:avLst/>
                <a:gdLst/>
                <a:ahLst/>
                <a:cxnLst>
                  <a:cxn ang="0">
                    <a:pos x="14" y="1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14" y="10"/>
                  </a:cxn>
                </a:cxnLst>
                <a:rect l="0" t="0" r="r" b="b"/>
                <a:pathLst>
                  <a:path w="14" h="10">
                    <a:moveTo>
                      <a:pt x="14" y="1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9" name="Freeform 317"/>
              <p:cNvSpPr>
                <a:spLocks noChangeAspect="1"/>
              </p:cNvSpPr>
              <p:nvPr/>
            </p:nvSpPr>
            <p:spPr bwMode="auto">
              <a:xfrm>
                <a:off x="4363" y="1979"/>
                <a:ext cx="3" cy="6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8" y="14"/>
                  </a:cxn>
                </a:cxnLst>
                <a:rect l="0" t="0" r="r" b="b"/>
                <a:pathLst>
                  <a:path w="8" h="14">
                    <a:moveTo>
                      <a:pt x="8" y="14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0" name="Freeform 318"/>
              <p:cNvSpPr>
                <a:spLocks noChangeAspect="1"/>
              </p:cNvSpPr>
              <p:nvPr/>
            </p:nvSpPr>
            <p:spPr bwMode="auto">
              <a:xfrm>
                <a:off x="4364" y="1975"/>
                <a:ext cx="2" cy="10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0" y="7"/>
                  </a:cxn>
                  <a:cxn ang="0">
                    <a:pos x="2" y="0"/>
                  </a:cxn>
                  <a:cxn ang="0">
                    <a:pos x="4" y="21"/>
                  </a:cxn>
                </a:cxnLst>
                <a:rect l="0" t="0" r="r" b="b"/>
                <a:pathLst>
                  <a:path w="4" h="21">
                    <a:moveTo>
                      <a:pt x="4" y="21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4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1" name="Freeform 319"/>
              <p:cNvSpPr>
                <a:spLocks noChangeAspect="1"/>
              </p:cNvSpPr>
              <p:nvPr/>
            </p:nvSpPr>
            <p:spPr bwMode="auto">
              <a:xfrm>
                <a:off x="4365" y="1932"/>
                <a:ext cx="12" cy="53"/>
              </a:xfrm>
              <a:custGeom>
                <a:avLst/>
                <a:gdLst/>
                <a:ahLst/>
                <a:cxnLst>
                  <a:cxn ang="0">
                    <a:pos x="2" y="108"/>
                  </a:cxn>
                  <a:cxn ang="0">
                    <a:pos x="0" y="85"/>
                  </a:cxn>
                  <a:cxn ang="0">
                    <a:pos x="23" y="0"/>
                  </a:cxn>
                  <a:cxn ang="0">
                    <a:pos x="2" y="108"/>
                  </a:cxn>
                </a:cxnLst>
                <a:rect l="0" t="0" r="r" b="b"/>
                <a:pathLst>
                  <a:path w="23" h="108">
                    <a:moveTo>
                      <a:pt x="2" y="108"/>
                    </a:moveTo>
                    <a:lnTo>
                      <a:pt x="0" y="85"/>
                    </a:lnTo>
                    <a:lnTo>
                      <a:pt x="23" y="0"/>
                    </a:lnTo>
                    <a:lnTo>
                      <a:pt x="2" y="10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2" name="Freeform 320"/>
              <p:cNvSpPr>
                <a:spLocks noChangeAspect="1"/>
              </p:cNvSpPr>
              <p:nvPr/>
            </p:nvSpPr>
            <p:spPr bwMode="auto">
              <a:xfrm>
                <a:off x="4324" y="1982"/>
                <a:ext cx="21" cy="4"/>
              </a:xfrm>
              <a:custGeom>
                <a:avLst/>
                <a:gdLst/>
                <a:ahLst/>
                <a:cxnLst>
                  <a:cxn ang="0">
                    <a:pos x="43" y="8"/>
                  </a:cxn>
                  <a:cxn ang="0">
                    <a:pos x="0" y="0"/>
                  </a:cxn>
                  <a:cxn ang="0">
                    <a:pos x="35" y="6"/>
                  </a:cxn>
                  <a:cxn ang="0">
                    <a:pos x="43" y="8"/>
                  </a:cxn>
                </a:cxnLst>
                <a:rect l="0" t="0" r="r" b="b"/>
                <a:pathLst>
                  <a:path w="43" h="8">
                    <a:moveTo>
                      <a:pt x="43" y="8"/>
                    </a:moveTo>
                    <a:lnTo>
                      <a:pt x="0" y="0"/>
                    </a:lnTo>
                    <a:lnTo>
                      <a:pt x="35" y="6"/>
                    </a:lnTo>
                    <a:lnTo>
                      <a:pt x="4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3" name="Freeform 321"/>
              <p:cNvSpPr>
                <a:spLocks noChangeAspect="1"/>
              </p:cNvSpPr>
              <p:nvPr/>
            </p:nvSpPr>
            <p:spPr bwMode="auto">
              <a:xfrm>
                <a:off x="4353" y="1985"/>
                <a:ext cx="13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27" y="0"/>
                  </a:cxn>
                  <a:cxn ang="0">
                    <a:pos x="0" y="2"/>
                  </a:cxn>
                </a:cxnLst>
                <a:rect l="0" t="0" r="r" b="b"/>
                <a:pathLst>
                  <a:path w="27" h="2">
                    <a:moveTo>
                      <a:pt x="0" y="2"/>
                    </a:moveTo>
                    <a:lnTo>
                      <a:pt x="8" y="0"/>
                    </a:lnTo>
                    <a:lnTo>
                      <a:pt x="2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4" name="Freeform 322"/>
              <p:cNvSpPr>
                <a:spLocks noChangeAspect="1"/>
              </p:cNvSpPr>
              <p:nvPr/>
            </p:nvSpPr>
            <p:spPr bwMode="auto">
              <a:xfrm>
                <a:off x="4349" y="1985"/>
                <a:ext cx="17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2"/>
                  </a:cxn>
                  <a:cxn ang="0">
                    <a:pos x="35" y="0"/>
                  </a:cxn>
                  <a:cxn ang="0">
                    <a:pos x="0" y="2"/>
                  </a:cxn>
                </a:cxnLst>
                <a:rect l="0" t="0" r="r" b="b"/>
                <a:pathLst>
                  <a:path w="35" h="2">
                    <a:moveTo>
                      <a:pt x="0" y="2"/>
                    </a:moveTo>
                    <a:lnTo>
                      <a:pt x="8" y="2"/>
                    </a:lnTo>
                    <a:lnTo>
                      <a:pt x="35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5" name="Freeform 323"/>
              <p:cNvSpPr>
                <a:spLocks noChangeAspect="1"/>
              </p:cNvSpPr>
              <p:nvPr/>
            </p:nvSpPr>
            <p:spPr bwMode="auto">
              <a:xfrm>
                <a:off x="4327" y="1986"/>
                <a:ext cx="22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7" y="0"/>
                  </a:cxn>
                  <a:cxn ang="0">
                    <a:pos x="44" y="0"/>
                  </a:cxn>
                  <a:cxn ang="0">
                    <a:pos x="0" y="2"/>
                  </a:cxn>
                </a:cxnLst>
                <a:rect l="0" t="0" r="r" b="b"/>
                <a:pathLst>
                  <a:path w="44" h="2">
                    <a:moveTo>
                      <a:pt x="0" y="2"/>
                    </a:moveTo>
                    <a:lnTo>
                      <a:pt x="37" y="0"/>
                    </a:lnTo>
                    <a:lnTo>
                      <a:pt x="4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6" name="Freeform 324"/>
              <p:cNvSpPr>
                <a:spLocks noChangeAspect="1"/>
              </p:cNvSpPr>
              <p:nvPr/>
            </p:nvSpPr>
            <p:spPr bwMode="auto">
              <a:xfrm>
                <a:off x="4324" y="1982"/>
                <a:ext cx="21" cy="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0" y="0"/>
                  </a:cxn>
                  <a:cxn ang="0">
                    <a:pos x="43" y="8"/>
                  </a:cxn>
                  <a:cxn ang="0">
                    <a:pos x="6" y="10"/>
                  </a:cxn>
                </a:cxnLst>
                <a:rect l="0" t="0" r="r" b="b"/>
                <a:pathLst>
                  <a:path w="43" h="10">
                    <a:moveTo>
                      <a:pt x="6" y="10"/>
                    </a:moveTo>
                    <a:lnTo>
                      <a:pt x="0" y="0"/>
                    </a:lnTo>
                    <a:lnTo>
                      <a:pt x="43" y="8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7" name="Freeform 325"/>
              <p:cNvSpPr>
                <a:spLocks noChangeAspect="1"/>
              </p:cNvSpPr>
              <p:nvPr/>
            </p:nvSpPr>
            <p:spPr bwMode="auto">
              <a:xfrm>
                <a:off x="4327" y="1986"/>
                <a:ext cx="36" cy="4"/>
              </a:xfrm>
              <a:custGeom>
                <a:avLst/>
                <a:gdLst/>
                <a:ahLst/>
                <a:cxnLst>
                  <a:cxn ang="0">
                    <a:pos x="71" y="7"/>
                  </a:cxn>
                  <a:cxn ang="0">
                    <a:pos x="0" y="2"/>
                  </a:cxn>
                  <a:cxn ang="0">
                    <a:pos x="44" y="0"/>
                  </a:cxn>
                  <a:cxn ang="0">
                    <a:pos x="71" y="7"/>
                  </a:cxn>
                </a:cxnLst>
                <a:rect l="0" t="0" r="r" b="b"/>
                <a:pathLst>
                  <a:path w="71" h="7">
                    <a:moveTo>
                      <a:pt x="71" y="7"/>
                    </a:moveTo>
                    <a:lnTo>
                      <a:pt x="0" y="2"/>
                    </a:lnTo>
                    <a:lnTo>
                      <a:pt x="44" y="0"/>
                    </a:lnTo>
                    <a:lnTo>
                      <a:pt x="7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8" name="Freeform 326"/>
              <p:cNvSpPr>
                <a:spLocks noChangeAspect="1"/>
              </p:cNvSpPr>
              <p:nvPr/>
            </p:nvSpPr>
            <p:spPr bwMode="auto">
              <a:xfrm>
                <a:off x="4349" y="1985"/>
                <a:ext cx="17" cy="5"/>
              </a:xfrm>
              <a:custGeom>
                <a:avLst/>
                <a:gdLst/>
                <a:ahLst/>
                <a:cxnLst>
                  <a:cxn ang="0">
                    <a:pos x="27" y="9"/>
                  </a:cxn>
                  <a:cxn ang="0">
                    <a:pos x="0" y="4"/>
                  </a:cxn>
                  <a:cxn ang="0">
                    <a:pos x="35" y="0"/>
                  </a:cxn>
                  <a:cxn ang="0">
                    <a:pos x="27" y="9"/>
                  </a:cxn>
                </a:cxnLst>
                <a:rect l="0" t="0" r="r" b="b"/>
                <a:pathLst>
                  <a:path w="35" h="9">
                    <a:moveTo>
                      <a:pt x="27" y="9"/>
                    </a:moveTo>
                    <a:lnTo>
                      <a:pt x="0" y="4"/>
                    </a:lnTo>
                    <a:lnTo>
                      <a:pt x="35" y="0"/>
                    </a:lnTo>
                    <a:lnTo>
                      <a:pt x="27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9" name="Freeform 327"/>
              <p:cNvSpPr>
                <a:spLocks noChangeAspect="1"/>
              </p:cNvSpPr>
              <p:nvPr/>
            </p:nvSpPr>
            <p:spPr bwMode="auto">
              <a:xfrm>
                <a:off x="4327" y="1987"/>
                <a:ext cx="36" cy="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0" y="0"/>
                  </a:cxn>
                  <a:cxn ang="0">
                    <a:pos x="71" y="5"/>
                  </a:cxn>
                  <a:cxn ang="0">
                    <a:pos x="8" y="7"/>
                  </a:cxn>
                </a:cxnLst>
                <a:rect l="0" t="0" r="r" b="b"/>
                <a:pathLst>
                  <a:path w="71" h="7">
                    <a:moveTo>
                      <a:pt x="8" y="7"/>
                    </a:moveTo>
                    <a:lnTo>
                      <a:pt x="0" y="0"/>
                    </a:lnTo>
                    <a:lnTo>
                      <a:pt x="71" y="5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0" name="Freeform 328"/>
              <p:cNvSpPr>
                <a:spLocks noChangeAspect="1"/>
              </p:cNvSpPr>
              <p:nvPr/>
            </p:nvSpPr>
            <p:spPr bwMode="auto">
              <a:xfrm>
                <a:off x="4331" y="1990"/>
                <a:ext cx="32" cy="4"/>
              </a:xfrm>
              <a:custGeom>
                <a:avLst/>
                <a:gdLst/>
                <a:ahLst/>
                <a:cxnLst>
                  <a:cxn ang="0">
                    <a:pos x="53" y="8"/>
                  </a:cxn>
                  <a:cxn ang="0">
                    <a:pos x="0" y="4"/>
                  </a:cxn>
                  <a:cxn ang="0">
                    <a:pos x="63" y="0"/>
                  </a:cxn>
                  <a:cxn ang="0">
                    <a:pos x="53" y="8"/>
                  </a:cxn>
                </a:cxnLst>
                <a:rect l="0" t="0" r="r" b="b"/>
                <a:pathLst>
                  <a:path w="63" h="8">
                    <a:moveTo>
                      <a:pt x="53" y="8"/>
                    </a:moveTo>
                    <a:lnTo>
                      <a:pt x="0" y="4"/>
                    </a:lnTo>
                    <a:lnTo>
                      <a:pt x="63" y="0"/>
                    </a:lnTo>
                    <a:lnTo>
                      <a:pt x="5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1" name="Freeform 329"/>
              <p:cNvSpPr>
                <a:spLocks noChangeAspect="1"/>
              </p:cNvSpPr>
              <p:nvPr/>
            </p:nvSpPr>
            <p:spPr bwMode="auto">
              <a:xfrm>
                <a:off x="4331" y="1991"/>
                <a:ext cx="27" cy="3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0" y="0"/>
                  </a:cxn>
                  <a:cxn ang="0">
                    <a:pos x="53" y="4"/>
                  </a:cxn>
                  <a:cxn ang="0">
                    <a:pos x="9" y="6"/>
                  </a:cxn>
                </a:cxnLst>
                <a:rect l="0" t="0" r="r" b="b"/>
                <a:pathLst>
                  <a:path w="53" h="6">
                    <a:moveTo>
                      <a:pt x="9" y="6"/>
                    </a:moveTo>
                    <a:lnTo>
                      <a:pt x="0" y="0"/>
                    </a:lnTo>
                    <a:lnTo>
                      <a:pt x="53" y="4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2" name="Freeform 330"/>
              <p:cNvSpPr>
                <a:spLocks noChangeAspect="1"/>
              </p:cNvSpPr>
              <p:nvPr/>
            </p:nvSpPr>
            <p:spPr bwMode="auto">
              <a:xfrm>
                <a:off x="4336" y="1994"/>
                <a:ext cx="22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35" y="2"/>
                  </a:cxn>
                </a:cxnLst>
                <a:rect l="0" t="0" r="r" b="b"/>
                <a:pathLst>
                  <a:path w="44" h="2">
                    <a:moveTo>
                      <a:pt x="35" y="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3" name="Freeform 331"/>
              <p:cNvSpPr>
                <a:spLocks noChangeAspect="1"/>
              </p:cNvSpPr>
              <p:nvPr/>
            </p:nvSpPr>
            <p:spPr bwMode="auto">
              <a:xfrm>
                <a:off x="4336" y="1994"/>
                <a:ext cx="17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35" y="2"/>
                  </a:cxn>
                  <a:cxn ang="0">
                    <a:pos x="10" y="2"/>
                  </a:cxn>
                </a:cxnLst>
                <a:rect l="0" t="0" r="r" b="b"/>
                <a:pathLst>
                  <a:path w="35" h="2">
                    <a:moveTo>
                      <a:pt x="10" y="2"/>
                    </a:moveTo>
                    <a:lnTo>
                      <a:pt x="0" y="0"/>
                    </a:lnTo>
                    <a:lnTo>
                      <a:pt x="35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4" name="Freeform 332"/>
              <p:cNvSpPr>
                <a:spLocks noChangeAspect="1"/>
              </p:cNvSpPr>
              <p:nvPr/>
            </p:nvSpPr>
            <p:spPr bwMode="auto">
              <a:xfrm>
                <a:off x="4340" y="1995"/>
                <a:ext cx="13" cy="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3" y="2"/>
                  </a:cxn>
                </a:cxnLst>
                <a:rect l="0" t="0" r="r" b="b"/>
                <a:pathLst>
                  <a:path w="25" h="2">
                    <a:moveTo>
                      <a:pt x="13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5" name="Freeform 333"/>
              <p:cNvSpPr>
                <a:spLocks noChangeAspect="1"/>
              </p:cNvSpPr>
              <p:nvPr/>
            </p:nvSpPr>
            <p:spPr bwMode="auto">
              <a:xfrm>
                <a:off x="4366" y="1985"/>
                <a:ext cx="11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65"/>
                  </a:cxn>
                  <a:cxn ang="0">
                    <a:pos x="0" y="65"/>
                  </a:cxn>
                  <a:cxn ang="0">
                    <a:pos x="0" y="0"/>
                  </a:cxn>
                </a:cxnLst>
                <a:rect l="0" t="0" r="r" b="b"/>
                <a:pathLst>
                  <a:path w="21" h="65">
                    <a:moveTo>
                      <a:pt x="0" y="0"/>
                    </a:moveTo>
                    <a:lnTo>
                      <a:pt x="21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6" name="Freeform 334"/>
              <p:cNvSpPr>
                <a:spLocks noChangeAspect="1"/>
              </p:cNvSpPr>
              <p:nvPr/>
            </p:nvSpPr>
            <p:spPr bwMode="auto">
              <a:xfrm>
                <a:off x="4366" y="1932"/>
                <a:ext cx="11" cy="86"/>
              </a:xfrm>
              <a:custGeom>
                <a:avLst/>
                <a:gdLst/>
                <a:ahLst/>
                <a:cxnLst>
                  <a:cxn ang="0">
                    <a:pos x="21" y="173"/>
                  </a:cxn>
                  <a:cxn ang="0">
                    <a:pos x="0" y="108"/>
                  </a:cxn>
                  <a:cxn ang="0">
                    <a:pos x="21" y="0"/>
                  </a:cxn>
                  <a:cxn ang="0">
                    <a:pos x="21" y="173"/>
                  </a:cxn>
                </a:cxnLst>
                <a:rect l="0" t="0" r="r" b="b"/>
                <a:pathLst>
                  <a:path w="21" h="173">
                    <a:moveTo>
                      <a:pt x="21" y="173"/>
                    </a:moveTo>
                    <a:lnTo>
                      <a:pt x="0" y="108"/>
                    </a:lnTo>
                    <a:lnTo>
                      <a:pt x="21" y="0"/>
                    </a:lnTo>
                    <a:lnTo>
                      <a:pt x="21" y="1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7" name="Freeform 335"/>
              <p:cNvSpPr>
                <a:spLocks noChangeAspect="1"/>
              </p:cNvSpPr>
              <p:nvPr/>
            </p:nvSpPr>
            <p:spPr bwMode="auto">
              <a:xfrm>
                <a:off x="4255" y="1932"/>
                <a:ext cx="8" cy="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5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8" name="Freeform 336"/>
              <p:cNvSpPr>
                <a:spLocks noChangeAspect="1"/>
              </p:cNvSpPr>
              <p:nvPr/>
            </p:nvSpPr>
            <p:spPr bwMode="auto">
              <a:xfrm>
                <a:off x="4284" y="1932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22" y="0"/>
                  </a:cxn>
                  <a:cxn ang="0">
                    <a:pos x="0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12" y="0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9" name="Freeform 337"/>
              <p:cNvSpPr>
                <a:spLocks noChangeAspect="1"/>
              </p:cNvSpPr>
              <p:nvPr/>
            </p:nvSpPr>
            <p:spPr bwMode="auto">
              <a:xfrm>
                <a:off x="4252" y="1932"/>
                <a:ext cx="1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21" y="2"/>
                  </a:cxn>
                  <a:cxn ang="0">
                    <a:pos x="0" y="2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6" y="0"/>
                    </a:lnTo>
                    <a:lnTo>
                      <a:pt x="2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0" name="Freeform 338"/>
              <p:cNvSpPr>
                <a:spLocks noChangeAspect="1"/>
              </p:cNvSpPr>
              <p:nvPr/>
            </p:nvSpPr>
            <p:spPr bwMode="auto">
              <a:xfrm>
                <a:off x="4284" y="1932"/>
                <a:ext cx="14" cy="1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0" y="2"/>
                  </a:cxn>
                  <a:cxn ang="0">
                    <a:pos x="22" y="0"/>
                  </a:cxn>
                  <a:cxn ang="0">
                    <a:pos x="29" y="2"/>
                  </a:cxn>
                </a:cxnLst>
                <a:rect l="0" t="0" r="r" b="b"/>
                <a:pathLst>
                  <a:path w="29" h="2">
                    <a:moveTo>
                      <a:pt x="29" y="2"/>
                    </a:moveTo>
                    <a:lnTo>
                      <a:pt x="0" y="2"/>
                    </a:lnTo>
                    <a:lnTo>
                      <a:pt x="22" y="0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1" name="Freeform 339"/>
              <p:cNvSpPr>
                <a:spLocks noChangeAspect="1"/>
              </p:cNvSpPr>
              <p:nvPr/>
            </p:nvSpPr>
            <p:spPr bwMode="auto">
              <a:xfrm>
                <a:off x="4252" y="1932"/>
                <a:ext cx="13" cy="1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7" y="4"/>
                  </a:cxn>
                </a:cxnLst>
                <a:rect l="0" t="0" r="r" b="b"/>
                <a:pathLst>
                  <a:path w="27" h="4">
                    <a:moveTo>
                      <a:pt x="27" y="4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2" name="Freeform 340"/>
              <p:cNvSpPr>
                <a:spLocks noChangeAspect="1"/>
              </p:cNvSpPr>
              <p:nvPr/>
            </p:nvSpPr>
            <p:spPr bwMode="auto">
              <a:xfrm>
                <a:off x="4278" y="1932"/>
                <a:ext cx="20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0"/>
                  </a:cxn>
                  <a:cxn ang="0">
                    <a:pos x="40" y="2"/>
                  </a:cxn>
                  <a:cxn ang="0">
                    <a:pos x="0" y="4"/>
                  </a:cxn>
                </a:cxnLst>
                <a:rect l="0" t="0" r="r" b="b"/>
                <a:pathLst>
                  <a:path w="40" h="4">
                    <a:moveTo>
                      <a:pt x="0" y="4"/>
                    </a:moveTo>
                    <a:lnTo>
                      <a:pt x="11" y="0"/>
                    </a:lnTo>
                    <a:lnTo>
                      <a:pt x="4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3" name="Freeform 341"/>
              <p:cNvSpPr>
                <a:spLocks noChangeAspect="1"/>
              </p:cNvSpPr>
              <p:nvPr/>
            </p:nvSpPr>
            <p:spPr bwMode="auto">
              <a:xfrm>
                <a:off x="4278" y="1933"/>
                <a:ext cx="24" cy="1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0" y="4"/>
                  </a:cxn>
                  <a:cxn ang="0">
                    <a:pos x="40" y="0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0" y="4"/>
                    </a:lnTo>
                    <a:lnTo>
                      <a:pt x="40" y="0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4" name="Freeform 342"/>
              <p:cNvSpPr>
                <a:spLocks noChangeAspect="1"/>
              </p:cNvSpPr>
              <p:nvPr/>
            </p:nvSpPr>
            <p:spPr bwMode="auto">
              <a:xfrm>
                <a:off x="4278" y="1933"/>
                <a:ext cx="27" cy="3"/>
              </a:xfrm>
              <a:custGeom>
                <a:avLst/>
                <a:gdLst/>
                <a:ahLst/>
                <a:cxnLst>
                  <a:cxn ang="0">
                    <a:pos x="54" y="6"/>
                  </a:cxn>
                  <a:cxn ang="0">
                    <a:pos x="0" y="0"/>
                  </a:cxn>
                  <a:cxn ang="0">
                    <a:pos x="48" y="2"/>
                  </a:cxn>
                  <a:cxn ang="0">
                    <a:pos x="54" y="6"/>
                  </a:cxn>
                </a:cxnLst>
                <a:rect l="0" t="0" r="r" b="b"/>
                <a:pathLst>
                  <a:path w="54" h="6">
                    <a:moveTo>
                      <a:pt x="54" y="6"/>
                    </a:moveTo>
                    <a:lnTo>
                      <a:pt x="0" y="0"/>
                    </a:lnTo>
                    <a:lnTo>
                      <a:pt x="48" y="2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5" name="Freeform 343"/>
              <p:cNvSpPr>
                <a:spLocks noChangeAspect="1"/>
              </p:cNvSpPr>
              <p:nvPr/>
            </p:nvSpPr>
            <p:spPr bwMode="auto">
              <a:xfrm>
                <a:off x="4252" y="1932"/>
                <a:ext cx="16" cy="4"/>
              </a:xfrm>
              <a:custGeom>
                <a:avLst/>
                <a:gdLst/>
                <a:ahLst/>
                <a:cxnLst>
                  <a:cxn ang="0">
                    <a:pos x="33" y="10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33" y="10"/>
                  </a:cxn>
                </a:cxnLst>
                <a:rect l="0" t="0" r="r" b="b"/>
                <a:pathLst>
                  <a:path w="33" h="10">
                    <a:moveTo>
                      <a:pt x="33" y="10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3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6" name="Freeform 344"/>
              <p:cNvSpPr>
                <a:spLocks noChangeAspect="1"/>
              </p:cNvSpPr>
              <p:nvPr/>
            </p:nvSpPr>
            <p:spPr bwMode="auto">
              <a:xfrm>
                <a:off x="4273" y="1933"/>
                <a:ext cx="32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0"/>
                  </a:cxn>
                  <a:cxn ang="0">
                    <a:pos x="64" y="6"/>
                  </a:cxn>
                  <a:cxn ang="0">
                    <a:pos x="0" y="6"/>
                  </a:cxn>
                </a:cxnLst>
                <a:rect l="0" t="0" r="r" b="b"/>
                <a:pathLst>
                  <a:path w="64" h="6">
                    <a:moveTo>
                      <a:pt x="0" y="6"/>
                    </a:moveTo>
                    <a:lnTo>
                      <a:pt x="12" y="0"/>
                    </a:lnTo>
                    <a:lnTo>
                      <a:pt x="64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7" name="Freeform 345"/>
              <p:cNvSpPr>
                <a:spLocks noChangeAspect="1"/>
              </p:cNvSpPr>
              <p:nvPr/>
            </p:nvSpPr>
            <p:spPr bwMode="auto">
              <a:xfrm>
                <a:off x="4273" y="1936"/>
                <a:ext cx="34" cy="3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0" y="0"/>
                  </a:cxn>
                  <a:cxn ang="0">
                    <a:pos x="64" y="0"/>
                  </a:cxn>
                  <a:cxn ang="0">
                    <a:pos x="68" y="5"/>
                  </a:cxn>
                </a:cxnLst>
                <a:rect l="0" t="0" r="r" b="b"/>
                <a:pathLst>
                  <a:path w="68" h="5">
                    <a:moveTo>
                      <a:pt x="68" y="5"/>
                    </a:moveTo>
                    <a:lnTo>
                      <a:pt x="0" y="0"/>
                    </a:lnTo>
                    <a:lnTo>
                      <a:pt x="64" y="0"/>
                    </a:lnTo>
                    <a:lnTo>
                      <a:pt x="68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8" name="Freeform 346"/>
              <p:cNvSpPr>
                <a:spLocks noChangeAspect="1"/>
              </p:cNvSpPr>
              <p:nvPr/>
            </p:nvSpPr>
            <p:spPr bwMode="auto">
              <a:xfrm>
                <a:off x="4252" y="1932"/>
                <a:ext cx="16" cy="8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0"/>
                  </a:cxn>
                  <a:cxn ang="0">
                    <a:pos x="33" y="10"/>
                  </a:cxn>
                  <a:cxn ang="0">
                    <a:pos x="6" y="17"/>
                  </a:cxn>
                </a:cxnLst>
                <a:rect l="0" t="0" r="r" b="b"/>
                <a:pathLst>
                  <a:path w="33" h="17">
                    <a:moveTo>
                      <a:pt x="6" y="17"/>
                    </a:moveTo>
                    <a:lnTo>
                      <a:pt x="0" y="0"/>
                    </a:lnTo>
                    <a:lnTo>
                      <a:pt x="33" y="10"/>
                    </a:lnTo>
                    <a:lnTo>
                      <a:pt x="6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9" name="Freeform 347"/>
              <p:cNvSpPr>
                <a:spLocks noChangeAspect="1"/>
              </p:cNvSpPr>
              <p:nvPr/>
            </p:nvSpPr>
            <p:spPr bwMode="auto">
              <a:xfrm>
                <a:off x="4252" y="1932"/>
                <a:ext cx="2" cy="8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0" y="0"/>
                  </a:cxn>
                  <a:cxn ang="0">
                    <a:pos x="4" y="17"/>
                  </a:cxn>
                  <a:cxn ang="0">
                    <a:pos x="4" y="17"/>
                  </a:cxn>
                </a:cxnLst>
                <a:rect l="0" t="0" r="r" b="b"/>
                <a:pathLst>
                  <a:path w="4" h="17">
                    <a:moveTo>
                      <a:pt x="4" y="17"/>
                    </a:moveTo>
                    <a:lnTo>
                      <a:pt x="0" y="0"/>
                    </a:lnTo>
                    <a:lnTo>
                      <a:pt x="4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0" name="Freeform 348"/>
              <p:cNvSpPr>
                <a:spLocks noChangeAspect="1"/>
              </p:cNvSpPr>
              <p:nvPr/>
            </p:nvSpPr>
            <p:spPr bwMode="auto">
              <a:xfrm>
                <a:off x="4254" y="1936"/>
                <a:ext cx="14" cy="4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0" y="7"/>
                  </a:cxn>
                  <a:cxn ang="0">
                    <a:pos x="29" y="0"/>
                  </a:cxn>
                  <a:cxn ang="0">
                    <a:pos x="6" y="7"/>
                  </a:cxn>
                </a:cxnLst>
                <a:rect l="0" t="0" r="r" b="b"/>
                <a:pathLst>
                  <a:path w="29" h="7">
                    <a:moveTo>
                      <a:pt x="6" y="7"/>
                    </a:moveTo>
                    <a:lnTo>
                      <a:pt x="0" y="7"/>
                    </a:lnTo>
                    <a:lnTo>
                      <a:pt x="29" y="0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1" name="Freeform 349"/>
              <p:cNvSpPr>
                <a:spLocks noChangeAspect="1"/>
              </p:cNvSpPr>
              <p:nvPr/>
            </p:nvSpPr>
            <p:spPr bwMode="auto">
              <a:xfrm>
                <a:off x="4252" y="1932"/>
                <a:ext cx="2" cy="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4" y="15"/>
                  </a:cxn>
                  <a:cxn ang="0">
                    <a:pos x="0" y="17"/>
                  </a:cxn>
                </a:cxnLst>
                <a:rect l="0" t="0" r="r" b="b"/>
                <a:pathLst>
                  <a:path w="4" h="17">
                    <a:moveTo>
                      <a:pt x="0" y="17"/>
                    </a:moveTo>
                    <a:lnTo>
                      <a:pt x="0" y="0"/>
                    </a:lnTo>
                    <a:lnTo>
                      <a:pt x="4" y="15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2" name="Freeform 350"/>
              <p:cNvSpPr>
                <a:spLocks noChangeAspect="1"/>
              </p:cNvSpPr>
              <p:nvPr/>
            </p:nvSpPr>
            <p:spPr bwMode="auto">
              <a:xfrm>
                <a:off x="4256" y="1936"/>
                <a:ext cx="12" cy="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0" y="7"/>
                  </a:cxn>
                  <a:cxn ang="0">
                    <a:pos x="23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7">
                    <a:moveTo>
                      <a:pt x="25" y="7"/>
                    </a:moveTo>
                    <a:lnTo>
                      <a:pt x="0" y="7"/>
                    </a:lnTo>
                    <a:lnTo>
                      <a:pt x="23" y="0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3" name="Freeform 351"/>
              <p:cNvSpPr>
                <a:spLocks noChangeAspect="1"/>
              </p:cNvSpPr>
              <p:nvPr/>
            </p:nvSpPr>
            <p:spPr bwMode="auto">
              <a:xfrm>
                <a:off x="4268" y="1936"/>
                <a:ext cx="39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0"/>
                  </a:cxn>
                  <a:cxn ang="0">
                    <a:pos x="77" y="5"/>
                  </a:cxn>
                  <a:cxn ang="0">
                    <a:pos x="0" y="9"/>
                  </a:cxn>
                </a:cxnLst>
                <a:rect l="0" t="0" r="r" b="b"/>
                <a:pathLst>
                  <a:path w="77" h="9">
                    <a:moveTo>
                      <a:pt x="0" y="9"/>
                    </a:moveTo>
                    <a:lnTo>
                      <a:pt x="9" y="0"/>
                    </a:lnTo>
                    <a:lnTo>
                      <a:pt x="77" y="5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4" name="Freeform 352"/>
              <p:cNvSpPr>
                <a:spLocks noChangeAspect="1"/>
              </p:cNvSpPr>
              <p:nvPr/>
            </p:nvSpPr>
            <p:spPr bwMode="auto">
              <a:xfrm>
                <a:off x="4256" y="1940"/>
                <a:ext cx="12" cy="1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5" name="Freeform 353"/>
              <p:cNvSpPr>
                <a:spLocks noChangeAspect="1"/>
              </p:cNvSpPr>
              <p:nvPr/>
            </p:nvSpPr>
            <p:spPr bwMode="auto">
              <a:xfrm>
                <a:off x="4268" y="1939"/>
                <a:ext cx="39" cy="2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0" y="4"/>
                  </a:cxn>
                  <a:cxn ang="0">
                    <a:pos x="77" y="0"/>
                  </a:cxn>
                  <a:cxn ang="0">
                    <a:pos x="40" y="4"/>
                  </a:cxn>
                </a:cxnLst>
                <a:rect l="0" t="0" r="r" b="b"/>
                <a:pathLst>
                  <a:path w="77" h="4">
                    <a:moveTo>
                      <a:pt x="40" y="4"/>
                    </a:moveTo>
                    <a:lnTo>
                      <a:pt x="0" y="4"/>
                    </a:lnTo>
                    <a:lnTo>
                      <a:pt x="77" y="0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6" name="Freeform 354"/>
              <p:cNvSpPr>
                <a:spLocks noChangeAspect="1"/>
              </p:cNvSpPr>
              <p:nvPr/>
            </p:nvSpPr>
            <p:spPr bwMode="auto">
              <a:xfrm>
                <a:off x="4268" y="1941"/>
                <a:ext cx="20" cy="1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0" y="0"/>
                  </a:cxn>
                </a:cxnLst>
                <a:rect l="0" t="0" r="r" b="b"/>
                <a:pathLst>
                  <a:path w="38">
                    <a:moveTo>
                      <a:pt x="30" y="0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7" name="Freeform 355"/>
              <p:cNvSpPr>
                <a:spLocks noChangeAspect="1"/>
              </p:cNvSpPr>
              <p:nvPr/>
            </p:nvSpPr>
            <p:spPr bwMode="auto">
              <a:xfrm>
                <a:off x="4258" y="1941"/>
                <a:ext cx="2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51" y="0"/>
                  </a:cxn>
                  <a:cxn ang="0">
                    <a:pos x="0" y="0"/>
                  </a:cxn>
                </a:cxnLst>
                <a:rect l="0" t="0" r="r" b="b"/>
                <a:pathLst>
                  <a:path w="51">
                    <a:moveTo>
                      <a:pt x="0" y="0"/>
                    </a:moveTo>
                    <a:lnTo>
                      <a:pt x="21" y="0"/>
                    </a:ln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8" name="Freeform 356"/>
              <p:cNvSpPr>
                <a:spLocks noChangeAspect="1"/>
              </p:cNvSpPr>
              <p:nvPr/>
            </p:nvSpPr>
            <p:spPr bwMode="auto">
              <a:xfrm>
                <a:off x="4256" y="1940"/>
                <a:ext cx="12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" y="2"/>
                  </a:cxn>
                </a:cxnLst>
                <a:rect l="0" t="0" r="r" b="b"/>
                <a:pathLst>
                  <a:path w="25" h="2">
                    <a:moveTo>
                      <a:pt x="2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9" name="Freeform 357"/>
              <p:cNvSpPr>
                <a:spLocks noChangeAspect="1"/>
              </p:cNvSpPr>
              <p:nvPr/>
            </p:nvSpPr>
            <p:spPr bwMode="auto">
              <a:xfrm>
                <a:off x="4288" y="1939"/>
                <a:ext cx="19" cy="2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39" y="0"/>
                  </a:cxn>
                  <a:cxn ang="0">
                    <a:pos x="10" y="4"/>
                  </a:cxn>
                </a:cxnLst>
                <a:rect l="0" t="0" r="r" b="b"/>
                <a:pathLst>
                  <a:path w="39" h="4">
                    <a:moveTo>
                      <a:pt x="10" y="4"/>
                    </a:moveTo>
                    <a:lnTo>
                      <a:pt x="0" y="4"/>
                    </a:lnTo>
                    <a:lnTo>
                      <a:pt x="39" y="0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0" name="Freeform 358"/>
              <p:cNvSpPr>
                <a:spLocks noChangeAspect="1"/>
              </p:cNvSpPr>
              <p:nvPr/>
            </p:nvSpPr>
            <p:spPr bwMode="auto">
              <a:xfrm>
                <a:off x="4258" y="1941"/>
                <a:ext cx="26" cy="1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46" y="0"/>
                  </a:cxn>
                </a:cxnLst>
                <a:rect l="0" t="0" r="r" b="b"/>
                <a:pathLst>
                  <a:path w="51">
                    <a:moveTo>
                      <a:pt x="46" y="0"/>
                    </a:moveTo>
                    <a:lnTo>
                      <a:pt x="0" y="0"/>
                    </a:lnTo>
                    <a:lnTo>
                      <a:pt x="51" y="0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1" name="Freeform 359"/>
              <p:cNvSpPr>
                <a:spLocks noChangeAspect="1"/>
              </p:cNvSpPr>
              <p:nvPr/>
            </p:nvSpPr>
            <p:spPr bwMode="auto">
              <a:xfrm>
                <a:off x="4292" y="1939"/>
                <a:ext cx="17" cy="3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0" y="4"/>
                  </a:cxn>
                  <a:cxn ang="0">
                    <a:pos x="29" y="0"/>
                  </a:cxn>
                  <a:cxn ang="0">
                    <a:pos x="32" y="6"/>
                  </a:cxn>
                </a:cxnLst>
                <a:rect l="0" t="0" r="r" b="b"/>
                <a:pathLst>
                  <a:path w="32" h="6">
                    <a:moveTo>
                      <a:pt x="32" y="6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3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2" name="Freeform 360"/>
              <p:cNvSpPr>
                <a:spLocks noChangeAspect="1"/>
              </p:cNvSpPr>
              <p:nvPr/>
            </p:nvSpPr>
            <p:spPr bwMode="auto">
              <a:xfrm>
                <a:off x="4258" y="1941"/>
                <a:ext cx="23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46" y="2"/>
                  </a:cxn>
                  <a:cxn ang="0">
                    <a:pos x="0" y="4"/>
                  </a:cxn>
                </a:cxnLst>
                <a:rect l="0" t="0" r="r" b="b"/>
                <a:pathLst>
                  <a:path w="46" h="4">
                    <a:moveTo>
                      <a:pt x="0" y="4"/>
                    </a:moveTo>
                    <a:lnTo>
                      <a:pt x="0" y="0"/>
                    </a:lnTo>
                    <a:lnTo>
                      <a:pt x="46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3" name="Freeform 361"/>
              <p:cNvSpPr>
                <a:spLocks noChangeAspect="1"/>
              </p:cNvSpPr>
              <p:nvPr/>
            </p:nvSpPr>
            <p:spPr bwMode="auto">
              <a:xfrm>
                <a:off x="4258" y="1941"/>
                <a:ext cx="23" cy="2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0" y="4"/>
                  </a:cxn>
                  <a:cxn ang="0">
                    <a:pos x="46" y="0"/>
                  </a:cxn>
                  <a:cxn ang="0">
                    <a:pos x="40" y="4"/>
                  </a:cxn>
                </a:cxnLst>
                <a:rect l="0" t="0" r="r" b="b"/>
                <a:pathLst>
                  <a:path w="46" h="4">
                    <a:moveTo>
                      <a:pt x="40" y="4"/>
                    </a:moveTo>
                    <a:lnTo>
                      <a:pt x="0" y="4"/>
                    </a:lnTo>
                    <a:lnTo>
                      <a:pt x="46" y="0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4" name="Freeform 362"/>
              <p:cNvSpPr>
                <a:spLocks noChangeAspect="1"/>
              </p:cNvSpPr>
              <p:nvPr/>
            </p:nvSpPr>
            <p:spPr bwMode="auto">
              <a:xfrm>
                <a:off x="4292" y="1941"/>
                <a:ext cx="17" cy="2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7" y="4"/>
                  </a:cxn>
                </a:cxnLst>
                <a:rect l="0" t="0" r="r" b="b"/>
                <a:pathLst>
                  <a:path w="32" h="4">
                    <a:moveTo>
                      <a:pt x="7" y="4"/>
                    </a:moveTo>
                    <a:lnTo>
                      <a:pt x="0" y="0"/>
                    </a:lnTo>
                    <a:lnTo>
                      <a:pt x="32" y="2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5" name="Freeform 363"/>
              <p:cNvSpPr>
                <a:spLocks noChangeAspect="1"/>
              </p:cNvSpPr>
              <p:nvPr/>
            </p:nvSpPr>
            <p:spPr bwMode="auto">
              <a:xfrm>
                <a:off x="4258" y="1943"/>
                <a:ext cx="20" cy="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32" y="4"/>
                  </a:cxn>
                </a:cxnLst>
                <a:rect l="0" t="0" r="r" b="b"/>
                <a:pathLst>
                  <a:path w="40" h="4">
                    <a:moveTo>
                      <a:pt x="32" y="4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6" name="Freeform 364"/>
              <p:cNvSpPr>
                <a:spLocks noChangeAspect="1"/>
              </p:cNvSpPr>
              <p:nvPr/>
            </p:nvSpPr>
            <p:spPr bwMode="auto">
              <a:xfrm>
                <a:off x="4296" y="1942"/>
                <a:ext cx="14" cy="4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7" y="8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7" name="Freeform 365"/>
              <p:cNvSpPr>
                <a:spLocks noChangeAspect="1"/>
              </p:cNvSpPr>
              <p:nvPr/>
            </p:nvSpPr>
            <p:spPr bwMode="auto">
              <a:xfrm>
                <a:off x="4296" y="1943"/>
                <a:ext cx="14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0"/>
                  </a:cxn>
                  <a:cxn ang="0">
                    <a:pos x="27" y="6"/>
                  </a:cxn>
                  <a:cxn ang="0">
                    <a:pos x="4" y="6"/>
                  </a:cxn>
                </a:cxnLst>
                <a:rect l="0" t="0" r="r" b="b"/>
                <a:pathLst>
                  <a:path w="27" h="6">
                    <a:moveTo>
                      <a:pt x="4" y="6"/>
                    </a:moveTo>
                    <a:lnTo>
                      <a:pt x="0" y="0"/>
                    </a:lnTo>
                    <a:lnTo>
                      <a:pt x="27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8" name="Freeform 366"/>
              <p:cNvSpPr>
                <a:spLocks noChangeAspect="1"/>
              </p:cNvSpPr>
              <p:nvPr/>
            </p:nvSpPr>
            <p:spPr bwMode="auto">
              <a:xfrm>
                <a:off x="4258" y="1943"/>
                <a:ext cx="16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32" y="4"/>
                  </a:cxn>
                  <a:cxn ang="0">
                    <a:pos x="0" y="6"/>
                  </a:cxn>
                </a:cxnLst>
                <a:rect l="0" t="0" r="r" b="b"/>
                <a:pathLst>
                  <a:path w="32" h="6">
                    <a:moveTo>
                      <a:pt x="0" y="6"/>
                    </a:moveTo>
                    <a:lnTo>
                      <a:pt x="0" y="0"/>
                    </a:lnTo>
                    <a:lnTo>
                      <a:pt x="32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9" name="Freeform 367"/>
              <p:cNvSpPr>
                <a:spLocks noChangeAspect="1"/>
              </p:cNvSpPr>
              <p:nvPr/>
            </p:nvSpPr>
            <p:spPr bwMode="auto">
              <a:xfrm>
                <a:off x="4259" y="1945"/>
                <a:ext cx="15" cy="2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0" y="4"/>
                  </a:cxn>
                  <a:cxn ang="0">
                    <a:pos x="30" y="0"/>
                  </a:cxn>
                  <a:cxn ang="0">
                    <a:pos x="26" y="4"/>
                  </a:cxn>
                </a:cxnLst>
                <a:rect l="0" t="0" r="r" b="b"/>
                <a:pathLst>
                  <a:path w="30" h="4">
                    <a:moveTo>
                      <a:pt x="26" y="4"/>
                    </a:moveTo>
                    <a:lnTo>
                      <a:pt x="0" y="4"/>
                    </a:lnTo>
                    <a:lnTo>
                      <a:pt x="3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0" name="Freeform 368"/>
              <p:cNvSpPr>
                <a:spLocks noChangeAspect="1"/>
              </p:cNvSpPr>
              <p:nvPr/>
            </p:nvSpPr>
            <p:spPr bwMode="auto">
              <a:xfrm>
                <a:off x="4259" y="1946"/>
                <a:ext cx="13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3" y="8"/>
                  </a:cxn>
                </a:cxnLst>
                <a:rect l="0" t="0" r="r" b="b"/>
                <a:pathLst>
                  <a:path w="26" h="8">
                    <a:moveTo>
                      <a:pt x="23" y="8"/>
                    </a:moveTo>
                    <a:lnTo>
                      <a:pt x="0" y="0"/>
                    </a:lnTo>
                    <a:lnTo>
                      <a:pt x="26" y="2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1" name="Freeform 369"/>
              <p:cNvSpPr>
                <a:spLocks noChangeAspect="1"/>
              </p:cNvSpPr>
              <p:nvPr/>
            </p:nvSpPr>
            <p:spPr bwMode="auto">
              <a:xfrm>
                <a:off x="4298" y="1946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2" name="Freeform 370"/>
              <p:cNvSpPr>
                <a:spLocks noChangeAspect="1"/>
              </p:cNvSpPr>
              <p:nvPr/>
            </p:nvSpPr>
            <p:spPr bwMode="auto">
              <a:xfrm>
                <a:off x="4298" y="1946"/>
                <a:ext cx="12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3" y="8"/>
                  </a:cxn>
                  <a:cxn ang="0">
                    <a:pos x="2" y="8"/>
                  </a:cxn>
                </a:cxnLst>
                <a:rect l="0" t="0" r="r" b="b"/>
                <a:pathLst>
                  <a:path w="23" h="8">
                    <a:moveTo>
                      <a:pt x="2" y="8"/>
                    </a:moveTo>
                    <a:lnTo>
                      <a:pt x="0" y="0"/>
                    </a:lnTo>
                    <a:lnTo>
                      <a:pt x="23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3" name="Freeform 371"/>
              <p:cNvSpPr>
                <a:spLocks noChangeAspect="1"/>
              </p:cNvSpPr>
              <p:nvPr/>
            </p:nvSpPr>
            <p:spPr bwMode="auto">
              <a:xfrm>
                <a:off x="4259" y="1946"/>
                <a:ext cx="11" cy="6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0" y="0"/>
                  </a:cxn>
                  <a:cxn ang="0">
                    <a:pos x="23" y="8"/>
                  </a:cxn>
                  <a:cxn ang="0">
                    <a:pos x="21" y="11"/>
                  </a:cxn>
                </a:cxnLst>
                <a:rect l="0" t="0" r="r" b="b"/>
                <a:pathLst>
                  <a:path w="23" h="11">
                    <a:moveTo>
                      <a:pt x="21" y="11"/>
                    </a:moveTo>
                    <a:lnTo>
                      <a:pt x="0" y="0"/>
                    </a:lnTo>
                    <a:lnTo>
                      <a:pt x="23" y="8"/>
                    </a:lnTo>
                    <a:lnTo>
                      <a:pt x="21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4" name="Freeform 372"/>
              <p:cNvSpPr>
                <a:spLocks noChangeAspect="1"/>
              </p:cNvSpPr>
              <p:nvPr/>
            </p:nvSpPr>
            <p:spPr bwMode="auto">
              <a:xfrm>
                <a:off x="4299" y="1950"/>
                <a:ext cx="11" cy="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7"/>
                  </a:cxn>
                </a:cxnLst>
                <a:rect l="0" t="0" r="r" b="b"/>
                <a:pathLst>
                  <a:path w="21" h="7">
                    <a:moveTo>
                      <a:pt x="21" y="7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5" name="Freeform 373"/>
              <p:cNvSpPr>
                <a:spLocks noChangeAspect="1"/>
              </p:cNvSpPr>
              <p:nvPr/>
            </p:nvSpPr>
            <p:spPr bwMode="auto">
              <a:xfrm>
                <a:off x="4298" y="1950"/>
                <a:ext cx="12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0"/>
                  </a:cxn>
                  <a:cxn ang="0">
                    <a:pos x="23" y="7"/>
                  </a:cxn>
                  <a:cxn ang="0">
                    <a:pos x="0" y="7"/>
                  </a:cxn>
                </a:cxnLst>
                <a:rect l="0" t="0" r="r" b="b"/>
                <a:pathLst>
                  <a:path w="23" h="7">
                    <a:moveTo>
                      <a:pt x="0" y="7"/>
                    </a:moveTo>
                    <a:lnTo>
                      <a:pt x="2" y="0"/>
                    </a:lnTo>
                    <a:lnTo>
                      <a:pt x="23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6" name="Freeform 374"/>
              <p:cNvSpPr>
                <a:spLocks noChangeAspect="1"/>
              </p:cNvSpPr>
              <p:nvPr/>
            </p:nvSpPr>
            <p:spPr bwMode="auto">
              <a:xfrm>
                <a:off x="4259" y="1946"/>
                <a:ext cx="10" cy="10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0" y="0"/>
                  </a:cxn>
                  <a:cxn ang="0">
                    <a:pos x="21" y="13"/>
                  </a:cxn>
                  <a:cxn ang="0">
                    <a:pos x="21" y="19"/>
                  </a:cxn>
                </a:cxnLst>
                <a:rect l="0" t="0" r="r" b="b"/>
                <a:pathLst>
                  <a:path w="21" h="19">
                    <a:moveTo>
                      <a:pt x="21" y="19"/>
                    </a:moveTo>
                    <a:lnTo>
                      <a:pt x="0" y="0"/>
                    </a:lnTo>
                    <a:lnTo>
                      <a:pt x="21" y="13"/>
                    </a:lnTo>
                    <a:lnTo>
                      <a:pt x="21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7" name="Freeform 375"/>
              <p:cNvSpPr>
                <a:spLocks noChangeAspect="1"/>
              </p:cNvSpPr>
              <p:nvPr/>
            </p:nvSpPr>
            <p:spPr bwMode="auto">
              <a:xfrm>
                <a:off x="4297" y="1954"/>
                <a:ext cx="13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25" y="0"/>
                  </a:cxn>
                  <a:cxn ang="0">
                    <a:pos x="0" y="6"/>
                  </a:cxn>
                </a:cxnLst>
                <a:rect l="0" t="0" r="r" b="b"/>
                <a:pathLst>
                  <a:path w="25" h="6">
                    <a:moveTo>
                      <a:pt x="0" y="6"/>
                    </a:moveTo>
                    <a:lnTo>
                      <a:pt x="4" y="0"/>
                    </a:lnTo>
                    <a:lnTo>
                      <a:pt x="2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8" name="Freeform 376"/>
              <p:cNvSpPr>
                <a:spLocks noChangeAspect="1"/>
              </p:cNvSpPr>
              <p:nvPr/>
            </p:nvSpPr>
            <p:spPr bwMode="auto">
              <a:xfrm>
                <a:off x="4297" y="1954"/>
                <a:ext cx="13" cy="3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3" y="8"/>
                  </a:cxn>
                </a:cxnLst>
                <a:rect l="0" t="0" r="r" b="b"/>
                <a:pathLst>
                  <a:path w="25" h="8">
                    <a:moveTo>
                      <a:pt x="23" y="8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9" name="Freeform 377"/>
              <p:cNvSpPr>
                <a:spLocks noChangeAspect="1"/>
              </p:cNvSpPr>
              <p:nvPr/>
            </p:nvSpPr>
            <p:spPr bwMode="auto">
              <a:xfrm>
                <a:off x="4293" y="1957"/>
                <a:ext cx="16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0"/>
                  </a:cxn>
                  <a:cxn ang="0">
                    <a:pos x="30" y="2"/>
                  </a:cxn>
                  <a:cxn ang="0">
                    <a:pos x="0" y="4"/>
                  </a:cxn>
                </a:cxnLst>
                <a:rect l="0" t="0" r="r" b="b"/>
                <a:pathLst>
                  <a:path w="30" h="4">
                    <a:moveTo>
                      <a:pt x="0" y="4"/>
                    </a:moveTo>
                    <a:lnTo>
                      <a:pt x="5" y="0"/>
                    </a:lnTo>
                    <a:lnTo>
                      <a:pt x="3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0" name="Freeform 378"/>
              <p:cNvSpPr>
                <a:spLocks noChangeAspect="1"/>
              </p:cNvSpPr>
              <p:nvPr/>
            </p:nvSpPr>
            <p:spPr bwMode="auto">
              <a:xfrm>
                <a:off x="4289" y="1957"/>
                <a:ext cx="2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2"/>
                  </a:cxn>
                  <a:cxn ang="0">
                    <a:pos x="40" y="0"/>
                  </a:cxn>
                  <a:cxn ang="0">
                    <a:pos x="0" y="6"/>
                  </a:cxn>
                </a:cxnLst>
                <a:rect l="0" t="0" r="r" b="b"/>
                <a:pathLst>
                  <a:path w="40" h="6">
                    <a:moveTo>
                      <a:pt x="0" y="6"/>
                    </a:moveTo>
                    <a:lnTo>
                      <a:pt x="10" y="2"/>
                    </a:lnTo>
                    <a:lnTo>
                      <a:pt x="4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1" name="Freeform 379"/>
              <p:cNvSpPr>
                <a:spLocks noChangeAspect="1"/>
              </p:cNvSpPr>
              <p:nvPr/>
            </p:nvSpPr>
            <p:spPr bwMode="auto">
              <a:xfrm>
                <a:off x="4289" y="1957"/>
                <a:ext cx="20" cy="3"/>
              </a:xfrm>
              <a:custGeom>
                <a:avLst/>
                <a:gdLst/>
                <a:ahLst/>
                <a:cxnLst>
                  <a:cxn ang="0">
                    <a:pos x="37" y="6"/>
                  </a:cxn>
                  <a:cxn ang="0">
                    <a:pos x="0" y="6"/>
                  </a:cxn>
                  <a:cxn ang="0">
                    <a:pos x="40" y="0"/>
                  </a:cxn>
                  <a:cxn ang="0">
                    <a:pos x="37" y="6"/>
                  </a:cxn>
                </a:cxnLst>
                <a:rect l="0" t="0" r="r" b="b"/>
                <a:pathLst>
                  <a:path w="40" h="6">
                    <a:moveTo>
                      <a:pt x="37" y="6"/>
                    </a:moveTo>
                    <a:lnTo>
                      <a:pt x="0" y="6"/>
                    </a:lnTo>
                    <a:lnTo>
                      <a:pt x="40" y="0"/>
                    </a:lnTo>
                    <a:lnTo>
                      <a:pt x="3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2" name="Freeform 380"/>
              <p:cNvSpPr>
                <a:spLocks noChangeAspect="1"/>
              </p:cNvSpPr>
              <p:nvPr/>
            </p:nvSpPr>
            <p:spPr bwMode="auto">
              <a:xfrm>
                <a:off x="4283" y="1960"/>
                <a:ext cx="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48" y="0"/>
                  </a:cxn>
                  <a:cxn ang="0">
                    <a:pos x="0" y="0"/>
                  </a:cxn>
                </a:cxnLst>
                <a:rect l="0" t="0" r="r" b="b"/>
                <a:pathLst>
                  <a:path w="48">
                    <a:moveTo>
                      <a:pt x="0" y="0"/>
                    </a:moveTo>
                    <a:lnTo>
                      <a:pt x="11" y="0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3" name="Freeform 381"/>
              <p:cNvSpPr>
                <a:spLocks noChangeAspect="1"/>
              </p:cNvSpPr>
              <p:nvPr/>
            </p:nvSpPr>
            <p:spPr bwMode="auto">
              <a:xfrm>
                <a:off x="4275" y="1960"/>
                <a:ext cx="32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7" y="2"/>
                  </a:cxn>
                  <a:cxn ang="0">
                    <a:pos x="64" y="0"/>
                  </a:cxn>
                  <a:cxn ang="0">
                    <a:pos x="0" y="4"/>
                  </a:cxn>
                </a:cxnLst>
                <a:rect l="0" t="0" r="r" b="b"/>
                <a:pathLst>
                  <a:path w="64" h="4">
                    <a:moveTo>
                      <a:pt x="0" y="4"/>
                    </a:moveTo>
                    <a:lnTo>
                      <a:pt x="17" y="2"/>
                    </a:lnTo>
                    <a:lnTo>
                      <a:pt x="6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4" name="Freeform 382"/>
              <p:cNvSpPr>
                <a:spLocks noChangeAspect="1"/>
              </p:cNvSpPr>
              <p:nvPr/>
            </p:nvSpPr>
            <p:spPr bwMode="auto">
              <a:xfrm>
                <a:off x="4275" y="1960"/>
                <a:ext cx="32" cy="3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0" y="4"/>
                  </a:cxn>
                  <a:cxn ang="0">
                    <a:pos x="64" y="0"/>
                  </a:cxn>
                  <a:cxn ang="0">
                    <a:pos x="60" y="6"/>
                  </a:cxn>
                </a:cxnLst>
                <a:rect l="0" t="0" r="r" b="b"/>
                <a:pathLst>
                  <a:path w="64" h="6">
                    <a:moveTo>
                      <a:pt x="60" y="6"/>
                    </a:moveTo>
                    <a:lnTo>
                      <a:pt x="0" y="4"/>
                    </a:lnTo>
                    <a:lnTo>
                      <a:pt x="64" y="0"/>
                    </a:lnTo>
                    <a:lnTo>
                      <a:pt x="6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5" name="Freeform 383"/>
              <p:cNvSpPr>
                <a:spLocks noChangeAspect="1"/>
              </p:cNvSpPr>
              <p:nvPr/>
            </p:nvSpPr>
            <p:spPr bwMode="auto">
              <a:xfrm>
                <a:off x="4269" y="1962"/>
                <a:ext cx="36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0"/>
                  </a:cxn>
                  <a:cxn ang="0">
                    <a:pos x="71" y="2"/>
                  </a:cxn>
                  <a:cxn ang="0">
                    <a:pos x="0" y="5"/>
                  </a:cxn>
                </a:cxnLst>
                <a:rect l="0" t="0" r="r" b="b"/>
                <a:pathLst>
                  <a:path w="71" h="5">
                    <a:moveTo>
                      <a:pt x="0" y="5"/>
                    </a:moveTo>
                    <a:lnTo>
                      <a:pt x="11" y="0"/>
                    </a:lnTo>
                    <a:lnTo>
                      <a:pt x="71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6" name="Freeform 384"/>
              <p:cNvSpPr>
                <a:spLocks noChangeAspect="1"/>
              </p:cNvSpPr>
              <p:nvPr/>
            </p:nvSpPr>
            <p:spPr bwMode="auto">
              <a:xfrm>
                <a:off x="4259" y="1946"/>
                <a:ext cx="10" cy="19"/>
              </a:xfrm>
              <a:custGeom>
                <a:avLst/>
                <a:gdLst/>
                <a:ahLst/>
                <a:cxnLst>
                  <a:cxn ang="0">
                    <a:pos x="21" y="38"/>
                  </a:cxn>
                  <a:cxn ang="0">
                    <a:pos x="0" y="0"/>
                  </a:cxn>
                  <a:cxn ang="0">
                    <a:pos x="21" y="19"/>
                  </a:cxn>
                  <a:cxn ang="0">
                    <a:pos x="21" y="38"/>
                  </a:cxn>
                </a:cxnLst>
                <a:rect l="0" t="0" r="r" b="b"/>
                <a:pathLst>
                  <a:path w="21" h="38">
                    <a:moveTo>
                      <a:pt x="21" y="38"/>
                    </a:moveTo>
                    <a:lnTo>
                      <a:pt x="0" y="0"/>
                    </a:lnTo>
                    <a:lnTo>
                      <a:pt x="21" y="19"/>
                    </a:lnTo>
                    <a:lnTo>
                      <a:pt x="21" y="3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7" name="Freeform 385"/>
              <p:cNvSpPr>
                <a:spLocks noChangeAspect="1"/>
              </p:cNvSpPr>
              <p:nvPr/>
            </p:nvSpPr>
            <p:spPr bwMode="auto">
              <a:xfrm>
                <a:off x="4269" y="1963"/>
                <a:ext cx="36" cy="2"/>
              </a:xfrm>
              <a:custGeom>
                <a:avLst/>
                <a:gdLst/>
                <a:ahLst/>
                <a:cxnLst>
                  <a:cxn ang="0">
                    <a:pos x="65" y="3"/>
                  </a:cxn>
                  <a:cxn ang="0">
                    <a:pos x="0" y="3"/>
                  </a:cxn>
                  <a:cxn ang="0">
                    <a:pos x="71" y="0"/>
                  </a:cxn>
                  <a:cxn ang="0">
                    <a:pos x="65" y="3"/>
                  </a:cxn>
                </a:cxnLst>
                <a:rect l="0" t="0" r="r" b="b"/>
                <a:pathLst>
                  <a:path w="71" h="3">
                    <a:moveTo>
                      <a:pt x="65" y="3"/>
                    </a:moveTo>
                    <a:lnTo>
                      <a:pt x="0" y="3"/>
                    </a:lnTo>
                    <a:lnTo>
                      <a:pt x="71" y="0"/>
                    </a:lnTo>
                    <a:lnTo>
                      <a:pt x="65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8" name="Freeform 386"/>
              <p:cNvSpPr>
                <a:spLocks noChangeAspect="1"/>
              </p:cNvSpPr>
              <p:nvPr/>
            </p:nvSpPr>
            <p:spPr bwMode="auto">
              <a:xfrm>
                <a:off x="4269" y="1965"/>
                <a:ext cx="33" cy="2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0"/>
                  </a:cxn>
                  <a:cxn ang="0">
                    <a:pos x="65" y="0"/>
                  </a:cxn>
                  <a:cxn ang="0">
                    <a:pos x="57" y="4"/>
                  </a:cxn>
                </a:cxnLst>
                <a:rect l="0" t="0" r="r" b="b"/>
                <a:pathLst>
                  <a:path w="65" h="4">
                    <a:moveTo>
                      <a:pt x="57" y="4"/>
                    </a:moveTo>
                    <a:lnTo>
                      <a:pt x="0" y="0"/>
                    </a:lnTo>
                    <a:lnTo>
                      <a:pt x="65" y="0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9" name="Freeform 387"/>
              <p:cNvSpPr>
                <a:spLocks noChangeAspect="1"/>
              </p:cNvSpPr>
              <p:nvPr/>
            </p:nvSpPr>
            <p:spPr bwMode="auto">
              <a:xfrm>
                <a:off x="4269" y="1965"/>
                <a:ext cx="29" cy="4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0" y="0"/>
                  </a:cxn>
                  <a:cxn ang="0">
                    <a:pos x="57" y="4"/>
                  </a:cxn>
                  <a:cxn ang="0">
                    <a:pos x="50" y="8"/>
                  </a:cxn>
                </a:cxnLst>
                <a:rect l="0" t="0" r="r" b="b"/>
                <a:pathLst>
                  <a:path w="57" h="8">
                    <a:moveTo>
                      <a:pt x="50" y="8"/>
                    </a:moveTo>
                    <a:lnTo>
                      <a:pt x="0" y="0"/>
                    </a:lnTo>
                    <a:lnTo>
                      <a:pt x="57" y="4"/>
                    </a:lnTo>
                    <a:lnTo>
                      <a:pt x="5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0" name="Freeform 388"/>
              <p:cNvSpPr>
                <a:spLocks noChangeAspect="1"/>
              </p:cNvSpPr>
              <p:nvPr/>
            </p:nvSpPr>
            <p:spPr bwMode="auto">
              <a:xfrm>
                <a:off x="4269" y="1965"/>
                <a:ext cx="24" cy="5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0" y="0"/>
                  </a:cxn>
                  <a:cxn ang="0">
                    <a:pos x="48" y="8"/>
                  </a:cxn>
                  <a:cxn ang="0">
                    <a:pos x="38" y="10"/>
                  </a:cxn>
                </a:cxnLst>
                <a:rect l="0" t="0" r="r" b="b"/>
                <a:pathLst>
                  <a:path w="48" h="10">
                    <a:moveTo>
                      <a:pt x="38" y="10"/>
                    </a:moveTo>
                    <a:lnTo>
                      <a:pt x="0" y="0"/>
                    </a:lnTo>
                    <a:lnTo>
                      <a:pt x="48" y="8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1" name="Freeform 389"/>
              <p:cNvSpPr>
                <a:spLocks noChangeAspect="1"/>
              </p:cNvSpPr>
              <p:nvPr/>
            </p:nvSpPr>
            <p:spPr bwMode="auto">
              <a:xfrm>
                <a:off x="4269" y="1965"/>
                <a:ext cx="20" cy="5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0" y="0"/>
                  </a:cxn>
                  <a:cxn ang="0">
                    <a:pos x="38" y="10"/>
                  </a:cxn>
                  <a:cxn ang="0">
                    <a:pos x="25" y="10"/>
                  </a:cxn>
                </a:cxnLst>
                <a:rect l="0" t="0" r="r" b="b"/>
                <a:pathLst>
                  <a:path w="38" h="10">
                    <a:moveTo>
                      <a:pt x="25" y="10"/>
                    </a:moveTo>
                    <a:lnTo>
                      <a:pt x="0" y="0"/>
                    </a:lnTo>
                    <a:lnTo>
                      <a:pt x="38" y="10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2" name="Freeform 390"/>
              <p:cNvSpPr>
                <a:spLocks noChangeAspect="1"/>
              </p:cNvSpPr>
              <p:nvPr/>
            </p:nvSpPr>
            <p:spPr bwMode="auto">
              <a:xfrm>
                <a:off x="4269" y="1965"/>
                <a:ext cx="13" cy="6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0"/>
                  </a:cxn>
                  <a:cxn ang="0">
                    <a:pos x="25" y="10"/>
                  </a:cxn>
                  <a:cxn ang="0">
                    <a:pos x="5" y="12"/>
                  </a:cxn>
                </a:cxnLst>
                <a:rect l="0" t="0" r="r" b="b"/>
                <a:pathLst>
                  <a:path w="25" h="12">
                    <a:moveTo>
                      <a:pt x="5" y="12"/>
                    </a:moveTo>
                    <a:lnTo>
                      <a:pt x="0" y="0"/>
                    </a:lnTo>
                    <a:lnTo>
                      <a:pt x="25" y="10"/>
                    </a:lnTo>
                    <a:lnTo>
                      <a:pt x="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3" name="Freeform 391"/>
              <p:cNvSpPr>
                <a:spLocks noChangeAspect="1"/>
              </p:cNvSpPr>
              <p:nvPr/>
            </p:nvSpPr>
            <p:spPr bwMode="auto">
              <a:xfrm>
                <a:off x="4259" y="1946"/>
                <a:ext cx="13" cy="25"/>
              </a:xfrm>
              <a:custGeom>
                <a:avLst/>
                <a:gdLst/>
                <a:ahLst/>
                <a:cxnLst>
                  <a:cxn ang="0">
                    <a:pos x="26" y="50"/>
                  </a:cxn>
                  <a:cxn ang="0">
                    <a:pos x="0" y="0"/>
                  </a:cxn>
                  <a:cxn ang="0">
                    <a:pos x="21" y="36"/>
                  </a:cxn>
                  <a:cxn ang="0">
                    <a:pos x="26" y="50"/>
                  </a:cxn>
                </a:cxnLst>
                <a:rect l="0" t="0" r="r" b="b"/>
                <a:pathLst>
                  <a:path w="26" h="50">
                    <a:moveTo>
                      <a:pt x="26" y="50"/>
                    </a:moveTo>
                    <a:lnTo>
                      <a:pt x="0" y="0"/>
                    </a:lnTo>
                    <a:lnTo>
                      <a:pt x="21" y="36"/>
                    </a:lnTo>
                    <a:lnTo>
                      <a:pt x="26" y="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4" name="Freeform 392"/>
              <p:cNvSpPr>
                <a:spLocks noChangeAspect="1"/>
              </p:cNvSpPr>
              <p:nvPr/>
            </p:nvSpPr>
            <p:spPr bwMode="auto">
              <a:xfrm>
                <a:off x="4259" y="1946"/>
                <a:ext cx="13" cy="26"/>
              </a:xfrm>
              <a:custGeom>
                <a:avLst/>
                <a:gdLst/>
                <a:ahLst/>
                <a:cxnLst>
                  <a:cxn ang="0">
                    <a:pos x="23" y="52"/>
                  </a:cxn>
                  <a:cxn ang="0">
                    <a:pos x="0" y="0"/>
                  </a:cxn>
                  <a:cxn ang="0">
                    <a:pos x="26" y="52"/>
                  </a:cxn>
                  <a:cxn ang="0">
                    <a:pos x="23" y="52"/>
                  </a:cxn>
                </a:cxnLst>
                <a:rect l="0" t="0" r="r" b="b"/>
                <a:pathLst>
                  <a:path w="26" h="52">
                    <a:moveTo>
                      <a:pt x="23" y="52"/>
                    </a:moveTo>
                    <a:lnTo>
                      <a:pt x="0" y="0"/>
                    </a:lnTo>
                    <a:lnTo>
                      <a:pt x="26" y="52"/>
                    </a:lnTo>
                    <a:lnTo>
                      <a:pt x="23" y="5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5" name="Freeform 393"/>
              <p:cNvSpPr>
                <a:spLocks noChangeAspect="1"/>
              </p:cNvSpPr>
              <p:nvPr/>
            </p:nvSpPr>
            <p:spPr bwMode="auto">
              <a:xfrm>
                <a:off x="4259" y="1946"/>
                <a:ext cx="11" cy="28"/>
              </a:xfrm>
              <a:custGeom>
                <a:avLst/>
                <a:gdLst/>
                <a:ahLst/>
                <a:cxnLst>
                  <a:cxn ang="0">
                    <a:pos x="21" y="56"/>
                  </a:cxn>
                  <a:cxn ang="0">
                    <a:pos x="0" y="0"/>
                  </a:cxn>
                  <a:cxn ang="0">
                    <a:pos x="23" y="54"/>
                  </a:cxn>
                  <a:cxn ang="0">
                    <a:pos x="21" y="56"/>
                  </a:cxn>
                </a:cxnLst>
                <a:rect l="0" t="0" r="r" b="b"/>
                <a:pathLst>
                  <a:path w="23" h="56">
                    <a:moveTo>
                      <a:pt x="21" y="56"/>
                    </a:moveTo>
                    <a:lnTo>
                      <a:pt x="0" y="0"/>
                    </a:lnTo>
                    <a:lnTo>
                      <a:pt x="23" y="54"/>
                    </a:lnTo>
                    <a:lnTo>
                      <a:pt x="21" y="5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6" name="Freeform 394"/>
              <p:cNvSpPr>
                <a:spLocks noChangeAspect="1"/>
              </p:cNvSpPr>
              <p:nvPr/>
            </p:nvSpPr>
            <p:spPr bwMode="auto">
              <a:xfrm>
                <a:off x="4297" y="1976"/>
                <a:ext cx="10" cy="1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0" y="0"/>
                  </a:cxn>
                  <a:cxn ang="0">
                    <a:pos x="20" y="0"/>
                  </a:cxn>
                  <a:cxn ang="0">
                    <a:pos x="20" y="1"/>
                  </a:cxn>
                </a:cxnLst>
                <a:rect l="0" t="0" r="r" b="b"/>
                <a:pathLst>
                  <a:path w="20" h="1">
                    <a:moveTo>
                      <a:pt x="20" y="1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7" name="Freeform 395"/>
              <p:cNvSpPr>
                <a:spLocks noChangeAspect="1"/>
              </p:cNvSpPr>
              <p:nvPr/>
            </p:nvSpPr>
            <p:spPr bwMode="auto">
              <a:xfrm>
                <a:off x="4259" y="1946"/>
                <a:ext cx="10" cy="32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21" y="56"/>
                  </a:cxn>
                  <a:cxn ang="0">
                    <a:pos x="0" y="63"/>
                  </a:cxn>
                </a:cxnLst>
                <a:rect l="0" t="0" r="r" b="b"/>
                <a:pathLst>
                  <a:path w="21" h="63">
                    <a:moveTo>
                      <a:pt x="0" y="63"/>
                    </a:moveTo>
                    <a:lnTo>
                      <a:pt x="0" y="0"/>
                    </a:lnTo>
                    <a:lnTo>
                      <a:pt x="21" y="56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8" name="Freeform 396"/>
              <p:cNvSpPr>
                <a:spLocks noChangeAspect="1"/>
              </p:cNvSpPr>
              <p:nvPr/>
            </p:nvSpPr>
            <p:spPr bwMode="auto">
              <a:xfrm>
                <a:off x="4259" y="1974"/>
                <a:ext cx="10" cy="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0" y="5"/>
                  </a:cxn>
                  <a:cxn ang="0">
                    <a:pos x="21" y="0"/>
                  </a:cxn>
                  <a:cxn ang="0">
                    <a:pos x="21" y="7"/>
                  </a:cxn>
                </a:cxnLst>
                <a:rect l="0" t="0" r="r" b="b"/>
                <a:pathLst>
                  <a:path w="21" h="7">
                    <a:moveTo>
                      <a:pt x="21" y="7"/>
                    </a:moveTo>
                    <a:lnTo>
                      <a:pt x="0" y="5"/>
                    </a:lnTo>
                    <a:lnTo>
                      <a:pt x="21" y="0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9" name="Freeform 397"/>
              <p:cNvSpPr>
                <a:spLocks noChangeAspect="1"/>
              </p:cNvSpPr>
              <p:nvPr/>
            </p:nvSpPr>
            <p:spPr bwMode="auto">
              <a:xfrm>
                <a:off x="4297" y="1976"/>
                <a:ext cx="10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20" y="1"/>
                  </a:cxn>
                  <a:cxn ang="0">
                    <a:pos x="0" y="5"/>
                  </a:cxn>
                </a:cxnLst>
                <a:rect l="0" t="0" r="r" b="b"/>
                <a:pathLst>
                  <a:path w="20" h="5">
                    <a:moveTo>
                      <a:pt x="0" y="5"/>
                    </a:moveTo>
                    <a:lnTo>
                      <a:pt x="0" y="0"/>
                    </a:lnTo>
                    <a:lnTo>
                      <a:pt x="20" y="1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0" name="Freeform 398"/>
              <p:cNvSpPr>
                <a:spLocks noChangeAspect="1"/>
              </p:cNvSpPr>
              <p:nvPr/>
            </p:nvSpPr>
            <p:spPr bwMode="auto">
              <a:xfrm>
                <a:off x="4259" y="1978"/>
                <a:ext cx="10" cy="2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0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1" name="Freeform 399"/>
              <p:cNvSpPr>
                <a:spLocks noChangeAspect="1"/>
              </p:cNvSpPr>
              <p:nvPr/>
            </p:nvSpPr>
            <p:spPr bwMode="auto">
              <a:xfrm>
                <a:off x="4297" y="1976"/>
                <a:ext cx="10" cy="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0" y="5"/>
                  </a:cxn>
                  <a:cxn ang="0">
                    <a:pos x="20" y="0"/>
                  </a:cxn>
                  <a:cxn ang="0">
                    <a:pos x="20" y="9"/>
                  </a:cxn>
                </a:cxnLst>
                <a:rect l="0" t="0" r="r" b="b"/>
                <a:pathLst>
                  <a:path w="20" h="9">
                    <a:moveTo>
                      <a:pt x="20" y="9"/>
                    </a:moveTo>
                    <a:lnTo>
                      <a:pt x="0" y="5"/>
                    </a:lnTo>
                    <a:lnTo>
                      <a:pt x="20" y="0"/>
                    </a:lnTo>
                    <a:lnTo>
                      <a:pt x="2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2" name="Freeform 400"/>
              <p:cNvSpPr>
                <a:spLocks noChangeAspect="1"/>
              </p:cNvSpPr>
              <p:nvPr/>
            </p:nvSpPr>
            <p:spPr bwMode="auto">
              <a:xfrm>
                <a:off x="4296" y="1979"/>
                <a:ext cx="1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22" y="4"/>
                  </a:cxn>
                  <a:cxn ang="0">
                    <a:pos x="0" y="4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0" y="0"/>
                    </a:lnTo>
                    <a:lnTo>
                      <a:pt x="2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3" name="Freeform 401"/>
              <p:cNvSpPr>
                <a:spLocks noChangeAspect="1"/>
              </p:cNvSpPr>
              <p:nvPr/>
            </p:nvSpPr>
            <p:spPr bwMode="auto">
              <a:xfrm>
                <a:off x="4259" y="1978"/>
                <a:ext cx="10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21" y="6"/>
                  </a:cxn>
                  <a:cxn ang="0">
                    <a:pos x="0" y="8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lnTo>
                      <a:pt x="0" y="0"/>
                    </a:lnTo>
                    <a:lnTo>
                      <a:pt x="21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4" name="Freeform 402"/>
              <p:cNvSpPr>
                <a:spLocks noChangeAspect="1"/>
              </p:cNvSpPr>
              <p:nvPr/>
            </p:nvSpPr>
            <p:spPr bwMode="auto">
              <a:xfrm>
                <a:off x="4259" y="1980"/>
                <a:ext cx="11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5" name="Freeform 403"/>
              <p:cNvSpPr>
                <a:spLocks noChangeAspect="1"/>
              </p:cNvSpPr>
              <p:nvPr/>
            </p:nvSpPr>
            <p:spPr bwMode="auto">
              <a:xfrm>
                <a:off x="4295" y="1981"/>
                <a:ext cx="12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23" y="0"/>
                  </a:cxn>
                  <a:cxn ang="0">
                    <a:pos x="0" y="4"/>
                  </a:cxn>
                </a:cxnLst>
                <a:rect l="0" t="0" r="r" b="b"/>
                <a:pathLst>
                  <a:path w="23" h="4">
                    <a:moveTo>
                      <a:pt x="0" y="4"/>
                    </a:moveTo>
                    <a:lnTo>
                      <a:pt x="1" y="0"/>
                    </a:lnTo>
                    <a:lnTo>
                      <a:pt x="23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6" name="Freeform 404"/>
              <p:cNvSpPr>
                <a:spLocks noChangeAspect="1"/>
              </p:cNvSpPr>
              <p:nvPr/>
            </p:nvSpPr>
            <p:spPr bwMode="auto">
              <a:xfrm>
                <a:off x="4259" y="1982"/>
                <a:ext cx="12" cy="1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5" y="4"/>
                  </a:cxn>
                </a:cxnLst>
                <a:rect l="0" t="0" r="r" b="b"/>
                <a:pathLst>
                  <a:path w="25" h="4">
                    <a:moveTo>
                      <a:pt x="25" y="4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7" name="Freeform 405"/>
              <p:cNvSpPr>
                <a:spLocks noChangeAspect="1"/>
              </p:cNvSpPr>
              <p:nvPr/>
            </p:nvSpPr>
            <p:spPr bwMode="auto">
              <a:xfrm>
                <a:off x="4293" y="1981"/>
                <a:ext cx="14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4"/>
                  </a:cxn>
                  <a:cxn ang="0">
                    <a:pos x="27" y="0"/>
                  </a:cxn>
                  <a:cxn ang="0">
                    <a:pos x="0" y="8"/>
                  </a:cxn>
                </a:cxnLst>
                <a:rect l="0" t="0" r="r" b="b"/>
                <a:pathLst>
                  <a:path w="27" h="8">
                    <a:moveTo>
                      <a:pt x="0" y="8"/>
                    </a:moveTo>
                    <a:lnTo>
                      <a:pt x="4" y="4"/>
                    </a:lnTo>
                    <a:lnTo>
                      <a:pt x="27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8" name="Freeform 406"/>
              <p:cNvSpPr>
                <a:spLocks noChangeAspect="1"/>
              </p:cNvSpPr>
              <p:nvPr/>
            </p:nvSpPr>
            <p:spPr bwMode="auto">
              <a:xfrm>
                <a:off x="4293" y="1981"/>
                <a:ext cx="14" cy="3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8"/>
                  </a:cxn>
                  <a:cxn ang="0">
                    <a:pos x="27" y="0"/>
                  </a:cxn>
                  <a:cxn ang="0">
                    <a:pos x="25" y="8"/>
                  </a:cxn>
                </a:cxnLst>
                <a:rect l="0" t="0" r="r" b="b"/>
                <a:pathLst>
                  <a:path w="27" h="8">
                    <a:moveTo>
                      <a:pt x="25" y="8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9" name="Freeform 407"/>
              <p:cNvSpPr>
                <a:spLocks noChangeAspect="1"/>
              </p:cNvSpPr>
              <p:nvPr/>
            </p:nvSpPr>
            <p:spPr bwMode="auto">
              <a:xfrm>
                <a:off x="4259" y="1982"/>
                <a:ext cx="14" cy="2"/>
              </a:xfrm>
              <a:custGeom>
                <a:avLst/>
                <a:gdLst/>
                <a:ahLst/>
                <a:cxnLst>
                  <a:cxn ang="0">
                    <a:pos x="28" y="6"/>
                  </a:cxn>
                  <a:cxn ang="0">
                    <a:pos x="0" y="0"/>
                  </a:cxn>
                  <a:cxn ang="0">
                    <a:pos x="25" y="4"/>
                  </a:cxn>
                  <a:cxn ang="0">
                    <a:pos x="28" y="6"/>
                  </a:cxn>
                </a:cxnLst>
                <a:rect l="0" t="0" r="r" b="b"/>
                <a:pathLst>
                  <a:path w="28" h="6">
                    <a:moveTo>
                      <a:pt x="28" y="6"/>
                    </a:moveTo>
                    <a:lnTo>
                      <a:pt x="0" y="0"/>
                    </a:lnTo>
                    <a:lnTo>
                      <a:pt x="25" y="4"/>
                    </a:lnTo>
                    <a:lnTo>
                      <a:pt x="2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0" name="Freeform 408"/>
              <p:cNvSpPr>
                <a:spLocks noChangeAspect="1"/>
              </p:cNvSpPr>
              <p:nvPr/>
            </p:nvSpPr>
            <p:spPr bwMode="auto">
              <a:xfrm>
                <a:off x="4259" y="1982"/>
                <a:ext cx="14" cy="3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0" y="0"/>
                  </a:cxn>
                  <a:cxn ang="0">
                    <a:pos x="28" y="6"/>
                  </a:cxn>
                  <a:cxn ang="0">
                    <a:pos x="1" y="8"/>
                  </a:cxn>
                </a:cxnLst>
                <a:rect l="0" t="0" r="r" b="b"/>
                <a:pathLst>
                  <a:path w="28" h="8">
                    <a:moveTo>
                      <a:pt x="1" y="8"/>
                    </a:moveTo>
                    <a:lnTo>
                      <a:pt x="0" y="0"/>
                    </a:lnTo>
                    <a:lnTo>
                      <a:pt x="28" y="6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1" name="Freeform 409"/>
              <p:cNvSpPr>
                <a:spLocks noChangeAspect="1"/>
              </p:cNvSpPr>
              <p:nvPr/>
            </p:nvSpPr>
            <p:spPr bwMode="auto">
              <a:xfrm>
                <a:off x="4289" y="1984"/>
                <a:ext cx="17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0"/>
                  </a:cxn>
                  <a:cxn ang="0">
                    <a:pos x="35" y="0"/>
                  </a:cxn>
                  <a:cxn ang="0">
                    <a:pos x="0" y="4"/>
                  </a:cxn>
                </a:cxnLst>
                <a:rect l="0" t="0" r="r" b="b"/>
                <a:pathLst>
                  <a:path w="35" h="4">
                    <a:moveTo>
                      <a:pt x="0" y="4"/>
                    </a:moveTo>
                    <a:lnTo>
                      <a:pt x="10" y="0"/>
                    </a:lnTo>
                    <a:lnTo>
                      <a:pt x="3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2" name="Freeform 410"/>
              <p:cNvSpPr>
                <a:spLocks noChangeAspect="1"/>
              </p:cNvSpPr>
              <p:nvPr/>
            </p:nvSpPr>
            <p:spPr bwMode="auto">
              <a:xfrm>
                <a:off x="4260" y="1984"/>
                <a:ext cx="17" cy="2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0" y="4"/>
                  </a:cxn>
                  <a:cxn ang="0">
                    <a:pos x="27" y="0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0" y="4"/>
                    </a:lnTo>
                    <a:lnTo>
                      <a:pt x="27" y="0"/>
                    </a:lnTo>
                    <a:lnTo>
                      <a:pt x="3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3" name="Freeform 411"/>
              <p:cNvSpPr>
                <a:spLocks noChangeAspect="1"/>
              </p:cNvSpPr>
              <p:nvPr/>
            </p:nvSpPr>
            <p:spPr bwMode="auto">
              <a:xfrm>
                <a:off x="4283" y="1984"/>
                <a:ext cx="23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3" y="4"/>
                  </a:cxn>
                  <a:cxn ang="0">
                    <a:pos x="46" y="0"/>
                  </a:cxn>
                  <a:cxn ang="0">
                    <a:pos x="0" y="4"/>
                  </a:cxn>
                </a:cxnLst>
                <a:rect l="0" t="0" r="r" b="b"/>
                <a:pathLst>
                  <a:path w="46" h="4">
                    <a:moveTo>
                      <a:pt x="0" y="4"/>
                    </a:moveTo>
                    <a:lnTo>
                      <a:pt x="13" y="4"/>
                    </a:lnTo>
                    <a:lnTo>
                      <a:pt x="4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4" name="Freeform 412"/>
              <p:cNvSpPr>
                <a:spLocks noChangeAspect="1"/>
              </p:cNvSpPr>
              <p:nvPr/>
            </p:nvSpPr>
            <p:spPr bwMode="auto">
              <a:xfrm>
                <a:off x="4260" y="1985"/>
                <a:ext cx="23" cy="1"/>
              </a:xfrm>
              <a:custGeom>
                <a:avLst/>
                <a:gdLst/>
                <a:ahLst/>
                <a:cxnLst>
                  <a:cxn ang="0">
                    <a:pos x="47" y="2"/>
                  </a:cxn>
                  <a:cxn ang="0">
                    <a:pos x="0" y="0"/>
                  </a:cxn>
                  <a:cxn ang="0">
                    <a:pos x="35" y="2"/>
                  </a:cxn>
                  <a:cxn ang="0">
                    <a:pos x="47" y="2"/>
                  </a:cxn>
                </a:cxnLst>
                <a:rect l="0" t="0" r="r" b="b"/>
                <a:pathLst>
                  <a:path w="47" h="2">
                    <a:moveTo>
                      <a:pt x="47" y="2"/>
                    </a:moveTo>
                    <a:lnTo>
                      <a:pt x="0" y="0"/>
                    </a:lnTo>
                    <a:lnTo>
                      <a:pt x="35" y="2"/>
                    </a:lnTo>
                    <a:lnTo>
                      <a:pt x="4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5" name="Freeform 413"/>
              <p:cNvSpPr>
                <a:spLocks noChangeAspect="1"/>
              </p:cNvSpPr>
              <p:nvPr/>
            </p:nvSpPr>
            <p:spPr bwMode="auto">
              <a:xfrm>
                <a:off x="4283" y="1984"/>
                <a:ext cx="23" cy="4"/>
              </a:xfrm>
              <a:custGeom>
                <a:avLst/>
                <a:gdLst/>
                <a:ahLst/>
                <a:cxnLst>
                  <a:cxn ang="0">
                    <a:pos x="42" y="8"/>
                  </a:cxn>
                  <a:cxn ang="0">
                    <a:pos x="0" y="6"/>
                  </a:cxn>
                  <a:cxn ang="0">
                    <a:pos x="46" y="0"/>
                  </a:cxn>
                  <a:cxn ang="0">
                    <a:pos x="42" y="8"/>
                  </a:cxn>
                </a:cxnLst>
                <a:rect l="0" t="0" r="r" b="b"/>
                <a:pathLst>
                  <a:path w="46" h="8">
                    <a:moveTo>
                      <a:pt x="42" y="8"/>
                    </a:moveTo>
                    <a:lnTo>
                      <a:pt x="0" y="6"/>
                    </a:lnTo>
                    <a:lnTo>
                      <a:pt x="46" y="0"/>
                    </a:lnTo>
                    <a:lnTo>
                      <a:pt x="4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6" name="Freeform 414"/>
              <p:cNvSpPr>
                <a:spLocks noChangeAspect="1"/>
              </p:cNvSpPr>
              <p:nvPr/>
            </p:nvSpPr>
            <p:spPr bwMode="auto">
              <a:xfrm>
                <a:off x="4262" y="1986"/>
                <a:ext cx="41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3" y="0"/>
                  </a:cxn>
                  <a:cxn ang="0">
                    <a:pos x="83" y="2"/>
                  </a:cxn>
                  <a:cxn ang="0">
                    <a:pos x="0" y="5"/>
                  </a:cxn>
                </a:cxnLst>
                <a:rect l="0" t="0" r="r" b="b"/>
                <a:pathLst>
                  <a:path w="83" h="5">
                    <a:moveTo>
                      <a:pt x="0" y="5"/>
                    </a:moveTo>
                    <a:lnTo>
                      <a:pt x="43" y="0"/>
                    </a:lnTo>
                    <a:lnTo>
                      <a:pt x="83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7" name="Freeform 415"/>
              <p:cNvSpPr>
                <a:spLocks noChangeAspect="1"/>
              </p:cNvSpPr>
              <p:nvPr/>
            </p:nvSpPr>
            <p:spPr bwMode="auto">
              <a:xfrm>
                <a:off x="4260" y="1985"/>
                <a:ext cx="23" cy="4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0" y="0"/>
                  </a:cxn>
                  <a:cxn ang="0">
                    <a:pos x="47" y="2"/>
                  </a:cxn>
                  <a:cxn ang="0">
                    <a:pos x="4" y="7"/>
                  </a:cxn>
                </a:cxnLst>
                <a:rect l="0" t="0" r="r" b="b"/>
                <a:pathLst>
                  <a:path w="47" h="7">
                    <a:moveTo>
                      <a:pt x="4" y="7"/>
                    </a:moveTo>
                    <a:lnTo>
                      <a:pt x="0" y="0"/>
                    </a:lnTo>
                    <a:lnTo>
                      <a:pt x="47" y="2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8" name="Freeform 416"/>
              <p:cNvSpPr>
                <a:spLocks noChangeAspect="1"/>
              </p:cNvSpPr>
              <p:nvPr/>
            </p:nvSpPr>
            <p:spPr bwMode="auto">
              <a:xfrm>
                <a:off x="4262" y="1988"/>
                <a:ext cx="41" cy="2"/>
              </a:xfrm>
              <a:custGeom>
                <a:avLst/>
                <a:gdLst/>
                <a:ahLst/>
                <a:cxnLst>
                  <a:cxn ang="0">
                    <a:pos x="77" y="3"/>
                  </a:cxn>
                  <a:cxn ang="0">
                    <a:pos x="0" y="1"/>
                  </a:cxn>
                  <a:cxn ang="0">
                    <a:pos x="83" y="0"/>
                  </a:cxn>
                  <a:cxn ang="0">
                    <a:pos x="77" y="3"/>
                  </a:cxn>
                </a:cxnLst>
                <a:rect l="0" t="0" r="r" b="b"/>
                <a:pathLst>
                  <a:path w="83" h="3">
                    <a:moveTo>
                      <a:pt x="77" y="3"/>
                    </a:moveTo>
                    <a:lnTo>
                      <a:pt x="0" y="1"/>
                    </a:lnTo>
                    <a:lnTo>
                      <a:pt x="83" y="0"/>
                    </a:lnTo>
                    <a:lnTo>
                      <a:pt x="77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9" name="Freeform 417"/>
              <p:cNvSpPr>
                <a:spLocks noChangeAspect="1"/>
              </p:cNvSpPr>
              <p:nvPr/>
            </p:nvSpPr>
            <p:spPr bwMode="auto">
              <a:xfrm>
                <a:off x="4262" y="1989"/>
                <a:ext cx="39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0"/>
                  </a:cxn>
                  <a:cxn ang="0">
                    <a:pos x="79" y="2"/>
                  </a:cxn>
                  <a:cxn ang="0">
                    <a:pos x="6" y="4"/>
                  </a:cxn>
                </a:cxnLst>
                <a:rect l="0" t="0" r="r" b="b"/>
                <a:pathLst>
                  <a:path w="79" h="4">
                    <a:moveTo>
                      <a:pt x="6" y="4"/>
                    </a:moveTo>
                    <a:lnTo>
                      <a:pt x="0" y="0"/>
                    </a:lnTo>
                    <a:lnTo>
                      <a:pt x="79" y="2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0" name="Freeform 418"/>
              <p:cNvSpPr>
                <a:spLocks noChangeAspect="1"/>
              </p:cNvSpPr>
              <p:nvPr/>
            </p:nvSpPr>
            <p:spPr bwMode="auto">
              <a:xfrm>
                <a:off x="4264" y="1990"/>
                <a:ext cx="37" cy="3"/>
              </a:xfrm>
              <a:custGeom>
                <a:avLst/>
                <a:gdLst/>
                <a:ahLst/>
                <a:cxnLst>
                  <a:cxn ang="0">
                    <a:pos x="67" y="6"/>
                  </a:cxn>
                  <a:cxn ang="0">
                    <a:pos x="0" y="2"/>
                  </a:cxn>
                  <a:cxn ang="0">
                    <a:pos x="75" y="0"/>
                  </a:cxn>
                  <a:cxn ang="0">
                    <a:pos x="67" y="6"/>
                  </a:cxn>
                </a:cxnLst>
                <a:rect l="0" t="0" r="r" b="b"/>
                <a:pathLst>
                  <a:path w="75" h="6">
                    <a:moveTo>
                      <a:pt x="67" y="6"/>
                    </a:moveTo>
                    <a:lnTo>
                      <a:pt x="0" y="2"/>
                    </a:lnTo>
                    <a:lnTo>
                      <a:pt x="75" y="0"/>
                    </a:lnTo>
                    <a:lnTo>
                      <a:pt x="6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1" name="Freeform 419"/>
              <p:cNvSpPr>
                <a:spLocks noChangeAspect="1"/>
              </p:cNvSpPr>
              <p:nvPr/>
            </p:nvSpPr>
            <p:spPr bwMode="auto">
              <a:xfrm>
                <a:off x="4264" y="1991"/>
                <a:ext cx="33" cy="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0"/>
                  </a:cxn>
                  <a:cxn ang="0">
                    <a:pos x="67" y="4"/>
                  </a:cxn>
                  <a:cxn ang="0">
                    <a:pos x="8" y="6"/>
                  </a:cxn>
                </a:cxnLst>
                <a:rect l="0" t="0" r="r" b="b"/>
                <a:pathLst>
                  <a:path w="67" h="6">
                    <a:moveTo>
                      <a:pt x="8" y="6"/>
                    </a:moveTo>
                    <a:lnTo>
                      <a:pt x="0" y="0"/>
                    </a:lnTo>
                    <a:lnTo>
                      <a:pt x="67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2" name="Freeform 420"/>
              <p:cNvSpPr>
                <a:spLocks noChangeAspect="1"/>
              </p:cNvSpPr>
              <p:nvPr/>
            </p:nvSpPr>
            <p:spPr bwMode="auto">
              <a:xfrm>
                <a:off x="4267" y="1993"/>
                <a:ext cx="30" cy="1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0" y="0"/>
                  </a:cxn>
                  <a:cxn ang="0">
                    <a:pos x="59" y="0"/>
                  </a:cxn>
                  <a:cxn ang="0">
                    <a:pos x="50" y="2"/>
                  </a:cxn>
                </a:cxnLst>
                <a:rect l="0" t="0" r="r" b="b"/>
                <a:pathLst>
                  <a:path w="59" h="2">
                    <a:moveTo>
                      <a:pt x="50" y="2"/>
                    </a:moveTo>
                    <a:lnTo>
                      <a:pt x="0" y="0"/>
                    </a:lnTo>
                    <a:lnTo>
                      <a:pt x="59" y="0"/>
                    </a:lnTo>
                    <a:lnTo>
                      <a:pt x="5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3" name="Freeform 421"/>
              <p:cNvSpPr>
                <a:spLocks noChangeAspect="1"/>
              </p:cNvSpPr>
              <p:nvPr/>
            </p:nvSpPr>
            <p:spPr bwMode="auto">
              <a:xfrm>
                <a:off x="4267" y="1994"/>
                <a:ext cx="25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8" y="2"/>
                  </a:cxn>
                </a:cxnLst>
                <a:rect l="0" t="0" r="r" b="b"/>
                <a:pathLst>
                  <a:path w="50" h="2">
                    <a:moveTo>
                      <a:pt x="8" y="2"/>
                    </a:moveTo>
                    <a:lnTo>
                      <a:pt x="0" y="0"/>
                    </a:lnTo>
                    <a:lnTo>
                      <a:pt x="50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4" name="Freeform 422"/>
              <p:cNvSpPr>
                <a:spLocks noChangeAspect="1"/>
              </p:cNvSpPr>
              <p:nvPr/>
            </p:nvSpPr>
            <p:spPr bwMode="auto">
              <a:xfrm>
                <a:off x="4272" y="1994"/>
                <a:ext cx="20" cy="2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0" y="2"/>
                  </a:cxn>
                  <a:cxn ang="0">
                    <a:pos x="41" y="0"/>
                  </a:cxn>
                  <a:cxn ang="0">
                    <a:pos x="31" y="4"/>
                  </a:cxn>
                </a:cxnLst>
                <a:rect l="0" t="0" r="r" b="b"/>
                <a:pathLst>
                  <a:path w="41" h="4">
                    <a:moveTo>
                      <a:pt x="31" y="4"/>
                    </a:moveTo>
                    <a:lnTo>
                      <a:pt x="0" y="2"/>
                    </a:lnTo>
                    <a:lnTo>
                      <a:pt x="41" y="0"/>
                    </a:lnTo>
                    <a:lnTo>
                      <a:pt x="3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5" name="Freeform 423"/>
              <p:cNvSpPr>
                <a:spLocks noChangeAspect="1"/>
              </p:cNvSpPr>
              <p:nvPr/>
            </p:nvSpPr>
            <p:spPr bwMode="auto">
              <a:xfrm>
                <a:off x="4272" y="1995"/>
                <a:ext cx="16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31" y="2"/>
                  </a:cxn>
                  <a:cxn ang="0">
                    <a:pos x="10" y="2"/>
                  </a:cxn>
                </a:cxnLst>
                <a:rect l="0" t="0" r="r" b="b"/>
                <a:pathLst>
                  <a:path w="31" h="2">
                    <a:moveTo>
                      <a:pt x="10" y="2"/>
                    </a:moveTo>
                    <a:lnTo>
                      <a:pt x="0" y="0"/>
                    </a:lnTo>
                    <a:lnTo>
                      <a:pt x="31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6" name="Freeform 424"/>
              <p:cNvSpPr>
                <a:spLocks noChangeAspect="1"/>
              </p:cNvSpPr>
              <p:nvPr/>
            </p:nvSpPr>
            <p:spPr bwMode="auto">
              <a:xfrm>
                <a:off x="4277" y="1996"/>
                <a:ext cx="11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12" y="2"/>
                  </a:cxn>
                </a:cxnLst>
                <a:rect l="0" t="0" r="r" b="b"/>
                <a:pathLst>
                  <a:path w="21" h="2">
                    <a:moveTo>
                      <a:pt x="12" y="2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7" name="Freeform 425"/>
              <p:cNvSpPr>
                <a:spLocks noChangeAspect="1"/>
              </p:cNvSpPr>
              <p:nvPr/>
            </p:nvSpPr>
            <p:spPr bwMode="auto">
              <a:xfrm>
                <a:off x="4213" y="1932"/>
                <a:ext cx="11" cy="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23" y="0"/>
                  </a:cxn>
                </a:cxnLst>
                <a:rect l="0" t="0" r="r" b="b"/>
                <a:pathLst>
                  <a:path w="23">
                    <a:moveTo>
                      <a:pt x="23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8" name="Freeform 426"/>
              <p:cNvSpPr>
                <a:spLocks noChangeAspect="1"/>
              </p:cNvSpPr>
              <p:nvPr/>
            </p:nvSpPr>
            <p:spPr bwMode="auto">
              <a:xfrm>
                <a:off x="4207" y="1932"/>
                <a:ext cx="17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0"/>
                  </a:cxn>
                  <a:cxn ang="0">
                    <a:pos x="34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2">
                    <a:moveTo>
                      <a:pt x="0" y="2"/>
                    </a:moveTo>
                    <a:lnTo>
                      <a:pt x="11" y="0"/>
                    </a:lnTo>
                    <a:lnTo>
                      <a:pt x="3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9" name="Freeform 427"/>
              <p:cNvSpPr>
                <a:spLocks noChangeAspect="1"/>
              </p:cNvSpPr>
              <p:nvPr/>
            </p:nvSpPr>
            <p:spPr bwMode="auto">
              <a:xfrm>
                <a:off x="4207" y="1932"/>
                <a:ext cx="23" cy="1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0" y="4"/>
                  </a:cxn>
                  <a:cxn ang="0">
                    <a:pos x="34" y="0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0" y="4"/>
                    </a:lnTo>
                    <a:lnTo>
                      <a:pt x="34" y="0"/>
                    </a:lnTo>
                    <a:lnTo>
                      <a:pt x="4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0" name="Freeform 428"/>
              <p:cNvSpPr>
                <a:spLocks noChangeAspect="1"/>
              </p:cNvSpPr>
              <p:nvPr/>
            </p:nvSpPr>
            <p:spPr bwMode="auto">
              <a:xfrm>
                <a:off x="4203" y="1933"/>
                <a:ext cx="27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0"/>
                  </a:cxn>
                  <a:cxn ang="0">
                    <a:pos x="54" y="2"/>
                  </a:cxn>
                  <a:cxn ang="0">
                    <a:pos x="0" y="6"/>
                  </a:cxn>
                </a:cxnLst>
                <a:rect l="0" t="0" r="r" b="b"/>
                <a:pathLst>
                  <a:path w="54" h="6">
                    <a:moveTo>
                      <a:pt x="0" y="6"/>
                    </a:moveTo>
                    <a:lnTo>
                      <a:pt x="10" y="0"/>
                    </a:lnTo>
                    <a:lnTo>
                      <a:pt x="54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1" name="Freeform 429"/>
              <p:cNvSpPr>
                <a:spLocks noChangeAspect="1"/>
              </p:cNvSpPr>
              <p:nvPr/>
            </p:nvSpPr>
            <p:spPr bwMode="auto">
              <a:xfrm>
                <a:off x="4203" y="1933"/>
                <a:ext cx="32" cy="3"/>
              </a:xfrm>
              <a:custGeom>
                <a:avLst/>
                <a:gdLst/>
                <a:ahLst/>
                <a:cxnLst>
                  <a:cxn ang="0">
                    <a:pos x="63" y="6"/>
                  </a:cxn>
                  <a:cxn ang="0">
                    <a:pos x="0" y="2"/>
                  </a:cxn>
                  <a:cxn ang="0">
                    <a:pos x="54" y="0"/>
                  </a:cxn>
                  <a:cxn ang="0">
                    <a:pos x="63" y="6"/>
                  </a:cxn>
                </a:cxnLst>
                <a:rect l="0" t="0" r="r" b="b"/>
                <a:pathLst>
                  <a:path w="63" h="6">
                    <a:moveTo>
                      <a:pt x="63" y="6"/>
                    </a:moveTo>
                    <a:lnTo>
                      <a:pt x="0" y="2"/>
                    </a:lnTo>
                    <a:lnTo>
                      <a:pt x="54" y="0"/>
                    </a:lnTo>
                    <a:lnTo>
                      <a:pt x="6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2" name="Freeform 430"/>
              <p:cNvSpPr>
                <a:spLocks noChangeAspect="1"/>
              </p:cNvSpPr>
              <p:nvPr/>
            </p:nvSpPr>
            <p:spPr bwMode="auto">
              <a:xfrm>
                <a:off x="4199" y="1935"/>
                <a:ext cx="36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71" y="2"/>
                  </a:cxn>
                  <a:cxn ang="0">
                    <a:pos x="0" y="4"/>
                  </a:cxn>
                </a:cxnLst>
                <a:rect l="0" t="0" r="r" b="b"/>
                <a:pathLst>
                  <a:path w="71" h="4">
                    <a:moveTo>
                      <a:pt x="0" y="4"/>
                    </a:moveTo>
                    <a:lnTo>
                      <a:pt x="8" y="0"/>
                    </a:lnTo>
                    <a:lnTo>
                      <a:pt x="71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3" name="Freeform 431"/>
              <p:cNvSpPr>
                <a:spLocks noChangeAspect="1"/>
              </p:cNvSpPr>
              <p:nvPr/>
            </p:nvSpPr>
            <p:spPr bwMode="auto">
              <a:xfrm>
                <a:off x="4199" y="1936"/>
                <a:ext cx="40" cy="4"/>
              </a:xfrm>
              <a:custGeom>
                <a:avLst/>
                <a:gdLst/>
                <a:ahLst/>
                <a:cxnLst>
                  <a:cxn ang="0">
                    <a:pos x="79" y="7"/>
                  </a:cxn>
                  <a:cxn ang="0">
                    <a:pos x="0" y="2"/>
                  </a:cxn>
                  <a:cxn ang="0">
                    <a:pos x="71" y="0"/>
                  </a:cxn>
                  <a:cxn ang="0">
                    <a:pos x="79" y="7"/>
                  </a:cxn>
                </a:cxnLst>
                <a:rect l="0" t="0" r="r" b="b"/>
                <a:pathLst>
                  <a:path w="79" h="7">
                    <a:moveTo>
                      <a:pt x="79" y="7"/>
                    </a:moveTo>
                    <a:lnTo>
                      <a:pt x="0" y="2"/>
                    </a:lnTo>
                    <a:lnTo>
                      <a:pt x="71" y="0"/>
                    </a:lnTo>
                    <a:lnTo>
                      <a:pt x="79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4" name="Freeform 432"/>
              <p:cNvSpPr>
                <a:spLocks noChangeAspect="1"/>
              </p:cNvSpPr>
              <p:nvPr/>
            </p:nvSpPr>
            <p:spPr bwMode="auto">
              <a:xfrm>
                <a:off x="4199" y="1937"/>
                <a:ext cx="40" cy="4"/>
              </a:xfrm>
              <a:custGeom>
                <a:avLst/>
                <a:gdLst/>
                <a:ahLst/>
                <a:cxnLst>
                  <a:cxn ang="0">
                    <a:pos x="39" y="7"/>
                  </a:cxn>
                  <a:cxn ang="0">
                    <a:pos x="0" y="0"/>
                  </a:cxn>
                  <a:cxn ang="0">
                    <a:pos x="79" y="5"/>
                  </a:cxn>
                  <a:cxn ang="0">
                    <a:pos x="39" y="7"/>
                  </a:cxn>
                </a:cxnLst>
                <a:rect l="0" t="0" r="r" b="b"/>
                <a:pathLst>
                  <a:path w="79" h="7">
                    <a:moveTo>
                      <a:pt x="39" y="7"/>
                    </a:moveTo>
                    <a:lnTo>
                      <a:pt x="0" y="0"/>
                    </a:lnTo>
                    <a:lnTo>
                      <a:pt x="79" y="5"/>
                    </a:lnTo>
                    <a:lnTo>
                      <a:pt x="39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5" name="Freeform 433"/>
              <p:cNvSpPr>
                <a:spLocks noChangeAspect="1"/>
              </p:cNvSpPr>
              <p:nvPr/>
            </p:nvSpPr>
            <p:spPr bwMode="auto">
              <a:xfrm>
                <a:off x="4199" y="1937"/>
                <a:ext cx="18" cy="4"/>
              </a:xfrm>
              <a:custGeom>
                <a:avLst/>
                <a:gdLst/>
                <a:ahLst/>
                <a:cxnLst>
                  <a:cxn ang="0">
                    <a:pos x="31" y="7"/>
                  </a:cxn>
                  <a:cxn ang="0">
                    <a:pos x="0" y="0"/>
                  </a:cxn>
                  <a:cxn ang="0">
                    <a:pos x="37" y="5"/>
                  </a:cxn>
                  <a:cxn ang="0">
                    <a:pos x="31" y="7"/>
                  </a:cxn>
                </a:cxnLst>
                <a:rect l="0" t="0" r="r" b="b"/>
                <a:pathLst>
                  <a:path w="37" h="7">
                    <a:moveTo>
                      <a:pt x="31" y="7"/>
                    </a:moveTo>
                    <a:lnTo>
                      <a:pt x="0" y="0"/>
                    </a:lnTo>
                    <a:lnTo>
                      <a:pt x="37" y="5"/>
                    </a:lnTo>
                    <a:lnTo>
                      <a:pt x="3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6" name="Freeform 434"/>
              <p:cNvSpPr>
                <a:spLocks noChangeAspect="1"/>
              </p:cNvSpPr>
              <p:nvPr/>
            </p:nvSpPr>
            <p:spPr bwMode="auto">
              <a:xfrm>
                <a:off x="4196" y="1937"/>
                <a:ext cx="19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0"/>
                  </a:cxn>
                  <a:cxn ang="0">
                    <a:pos x="36" y="7"/>
                  </a:cxn>
                  <a:cxn ang="0">
                    <a:pos x="0" y="7"/>
                  </a:cxn>
                </a:cxnLst>
                <a:rect l="0" t="0" r="r" b="b"/>
                <a:pathLst>
                  <a:path w="36" h="7">
                    <a:moveTo>
                      <a:pt x="0" y="7"/>
                    </a:moveTo>
                    <a:lnTo>
                      <a:pt x="5" y="0"/>
                    </a:lnTo>
                    <a:lnTo>
                      <a:pt x="36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7" name="Freeform 435"/>
              <p:cNvSpPr>
                <a:spLocks noChangeAspect="1"/>
              </p:cNvSpPr>
              <p:nvPr/>
            </p:nvSpPr>
            <p:spPr bwMode="auto">
              <a:xfrm>
                <a:off x="4217" y="1940"/>
                <a:ext cx="22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8" y="2"/>
                  </a:cxn>
                </a:cxnLst>
                <a:rect l="0" t="0" r="r" b="b"/>
                <a:pathLst>
                  <a:path w="42" h="2">
                    <a:moveTo>
                      <a:pt x="8" y="2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8" name="Freeform 436"/>
              <p:cNvSpPr>
                <a:spLocks noChangeAspect="1"/>
              </p:cNvSpPr>
              <p:nvPr/>
            </p:nvSpPr>
            <p:spPr bwMode="auto">
              <a:xfrm>
                <a:off x="4196" y="1941"/>
                <a:ext cx="19" cy="1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0" y="0"/>
                  </a:cxn>
                </a:cxnLst>
                <a:rect l="0" t="0" r="r" b="b"/>
                <a:pathLst>
                  <a:path w="36">
                    <a:moveTo>
                      <a:pt x="30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9" name="Freeform 437"/>
              <p:cNvSpPr>
                <a:spLocks noChangeAspect="1"/>
              </p:cNvSpPr>
              <p:nvPr/>
            </p:nvSpPr>
            <p:spPr bwMode="auto">
              <a:xfrm>
                <a:off x="4221" y="1940"/>
                <a:ext cx="18" cy="2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0" y="2"/>
                  </a:cxn>
                  <a:cxn ang="0">
                    <a:pos x="34" y="0"/>
                  </a:cxn>
                  <a:cxn ang="0">
                    <a:pos x="7" y="4"/>
                  </a:cxn>
                </a:cxnLst>
                <a:rect l="0" t="0" r="r" b="b"/>
                <a:pathLst>
                  <a:path w="34" h="4">
                    <a:moveTo>
                      <a:pt x="7" y="4"/>
                    </a:moveTo>
                    <a:lnTo>
                      <a:pt x="0" y="2"/>
                    </a:lnTo>
                    <a:lnTo>
                      <a:pt x="34" y="0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0" name="Freeform 438"/>
              <p:cNvSpPr>
                <a:spLocks noChangeAspect="1"/>
              </p:cNvSpPr>
              <p:nvPr/>
            </p:nvSpPr>
            <p:spPr bwMode="auto">
              <a:xfrm>
                <a:off x="4196" y="1941"/>
                <a:ext cx="15" cy="1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5" y="2"/>
                  </a:cxn>
                </a:cxnLst>
                <a:rect l="0" t="0" r="r" b="b"/>
                <a:pathLst>
                  <a:path w="28" h="2">
                    <a:moveTo>
                      <a:pt x="25" y="2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1" name="Freeform 439"/>
              <p:cNvSpPr>
                <a:spLocks noChangeAspect="1"/>
              </p:cNvSpPr>
              <p:nvPr/>
            </p:nvSpPr>
            <p:spPr bwMode="auto">
              <a:xfrm>
                <a:off x="4225" y="1940"/>
                <a:ext cx="14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4"/>
                  </a:cxn>
                  <a:cxn ang="0">
                    <a:pos x="27" y="0"/>
                  </a:cxn>
                  <a:cxn ang="0">
                    <a:pos x="4" y="8"/>
                  </a:cxn>
                </a:cxnLst>
                <a:rect l="0" t="0" r="r" b="b"/>
                <a:pathLst>
                  <a:path w="27" h="8">
                    <a:moveTo>
                      <a:pt x="4" y="8"/>
                    </a:moveTo>
                    <a:lnTo>
                      <a:pt x="0" y="4"/>
                    </a:lnTo>
                    <a:lnTo>
                      <a:pt x="27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2" name="Freeform 440"/>
              <p:cNvSpPr>
                <a:spLocks noChangeAspect="1"/>
              </p:cNvSpPr>
              <p:nvPr/>
            </p:nvSpPr>
            <p:spPr bwMode="auto">
              <a:xfrm>
                <a:off x="4196" y="1941"/>
                <a:ext cx="13" cy="3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0"/>
                  </a:cxn>
                  <a:cxn ang="0">
                    <a:pos x="25" y="4"/>
                  </a:cxn>
                  <a:cxn ang="0">
                    <a:pos x="21" y="6"/>
                  </a:cxn>
                </a:cxnLst>
                <a:rect l="0" t="0" r="r" b="b"/>
                <a:pathLst>
                  <a:path w="25" h="6">
                    <a:moveTo>
                      <a:pt x="21" y="6"/>
                    </a:moveTo>
                    <a:lnTo>
                      <a:pt x="0" y="0"/>
                    </a:lnTo>
                    <a:lnTo>
                      <a:pt x="25" y="4"/>
                    </a:lnTo>
                    <a:lnTo>
                      <a:pt x="2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3" name="Freeform 441"/>
              <p:cNvSpPr>
                <a:spLocks noChangeAspect="1"/>
              </p:cNvSpPr>
              <p:nvPr/>
            </p:nvSpPr>
            <p:spPr bwMode="auto">
              <a:xfrm>
                <a:off x="4228" y="1940"/>
                <a:ext cx="13" cy="5"/>
              </a:xfrm>
              <a:custGeom>
                <a:avLst/>
                <a:gdLst/>
                <a:ahLst/>
                <a:cxnLst>
                  <a:cxn ang="0">
                    <a:pos x="27" y="10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27" y="10"/>
                  </a:cxn>
                </a:cxnLst>
                <a:rect l="0" t="0" r="r" b="b"/>
                <a:pathLst>
                  <a:path w="27" h="10">
                    <a:moveTo>
                      <a:pt x="27" y="10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4" name="Freeform 442"/>
              <p:cNvSpPr>
                <a:spLocks noChangeAspect="1"/>
              </p:cNvSpPr>
              <p:nvPr/>
            </p:nvSpPr>
            <p:spPr bwMode="auto">
              <a:xfrm>
                <a:off x="4193" y="1941"/>
                <a:ext cx="13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0"/>
                  </a:cxn>
                  <a:cxn ang="0">
                    <a:pos x="25" y="6"/>
                  </a:cxn>
                  <a:cxn ang="0">
                    <a:pos x="0" y="8"/>
                  </a:cxn>
                </a:cxnLst>
                <a:rect l="0" t="0" r="r" b="b"/>
                <a:pathLst>
                  <a:path w="25" h="8">
                    <a:moveTo>
                      <a:pt x="0" y="8"/>
                    </a:moveTo>
                    <a:lnTo>
                      <a:pt x="6" y="0"/>
                    </a:lnTo>
                    <a:lnTo>
                      <a:pt x="25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5" name="Freeform 443"/>
              <p:cNvSpPr>
                <a:spLocks noChangeAspect="1"/>
              </p:cNvSpPr>
              <p:nvPr/>
            </p:nvSpPr>
            <p:spPr bwMode="auto">
              <a:xfrm>
                <a:off x="4193" y="1944"/>
                <a:ext cx="13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3" y="4"/>
                  </a:cxn>
                </a:cxnLst>
                <a:rect l="0" t="0" r="r" b="b"/>
                <a:pathLst>
                  <a:path w="25" h="4">
                    <a:moveTo>
                      <a:pt x="23" y="4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6" name="Freeform 444"/>
              <p:cNvSpPr>
                <a:spLocks noChangeAspect="1"/>
              </p:cNvSpPr>
              <p:nvPr/>
            </p:nvSpPr>
            <p:spPr bwMode="auto">
              <a:xfrm>
                <a:off x="4228" y="1944"/>
                <a:ext cx="13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6" y="4"/>
                  </a:cxn>
                </a:cxnLst>
                <a:rect l="0" t="0" r="r" b="b"/>
                <a:pathLst>
                  <a:path w="27" h="4">
                    <a:moveTo>
                      <a:pt x="6" y="4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7" name="Freeform 445"/>
              <p:cNvSpPr>
                <a:spLocks noChangeAspect="1"/>
              </p:cNvSpPr>
              <p:nvPr/>
            </p:nvSpPr>
            <p:spPr bwMode="auto">
              <a:xfrm>
                <a:off x="4193" y="1945"/>
                <a:ext cx="12" cy="4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19" y="8"/>
                  </a:cxn>
                </a:cxnLst>
                <a:rect l="0" t="0" r="r" b="b"/>
                <a:pathLst>
                  <a:path w="23" h="8">
                    <a:moveTo>
                      <a:pt x="19" y="8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8" name="Freeform 446"/>
              <p:cNvSpPr>
                <a:spLocks noChangeAspect="1"/>
              </p:cNvSpPr>
              <p:nvPr/>
            </p:nvSpPr>
            <p:spPr bwMode="auto">
              <a:xfrm>
                <a:off x="4191" y="1945"/>
                <a:ext cx="12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0"/>
                  </a:cxn>
                  <a:cxn ang="0">
                    <a:pos x="23" y="8"/>
                  </a:cxn>
                  <a:cxn ang="0">
                    <a:pos x="0" y="10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lnTo>
                      <a:pt x="4" y="0"/>
                    </a:lnTo>
                    <a:lnTo>
                      <a:pt x="23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9" name="Freeform 447"/>
              <p:cNvSpPr>
                <a:spLocks noChangeAspect="1"/>
              </p:cNvSpPr>
              <p:nvPr/>
            </p:nvSpPr>
            <p:spPr bwMode="auto">
              <a:xfrm>
                <a:off x="4230" y="1945"/>
                <a:ext cx="11" cy="5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4" y="10"/>
                  </a:cxn>
                </a:cxnLst>
                <a:rect l="0" t="0" r="r" b="b"/>
                <a:pathLst>
                  <a:path w="23" h="10">
                    <a:moveTo>
                      <a:pt x="4" y="10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0" name="Freeform 448"/>
              <p:cNvSpPr>
                <a:spLocks noChangeAspect="1"/>
              </p:cNvSpPr>
              <p:nvPr/>
            </p:nvSpPr>
            <p:spPr bwMode="auto">
              <a:xfrm>
                <a:off x="4232" y="1945"/>
                <a:ext cx="12" cy="6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0" y="10"/>
                  </a:cxn>
                  <a:cxn ang="0">
                    <a:pos x="19" y="0"/>
                  </a:cxn>
                  <a:cxn ang="0">
                    <a:pos x="25" y="12"/>
                  </a:cxn>
                </a:cxnLst>
                <a:rect l="0" t="0" r="r" b="b"/>
                <a:pathLst>
                  <a:path w="25" h="12">
                    <a:moveTo>
                      <a:pt x="25" y="12"/>
                    </a:moveTo>
                    <a:lnTo>
                      <a:pt x="0" y="10"/>
                    </a:lnTo>
                    <a:lnTo>
                      <a:pt x="19" y="0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1" name="Freeform 449"/>
              <p:cNvSpPr>
                <a:spLocks noChangeAspect="1"/>
              </p:cNvSpPr>
              <p:nvPr/>
            </p:nvSpPr>
            <p:spPr bwMode="auto">
              <a:xfrm>
                <a:off x="4191" y="1949"/>
                <a:ext cx="12" cy="2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21" y="4"/>
                  </a:cxn>
                </a:cxnLst>
                <a:rect l="0" t="0" r="r" b="b"/>
                <a:pathLst>
                  <a:path w="23" h="4">
                    <a:moveTo>
                      <a:pt x="21" y="4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2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2" name="Freeform 450"/>
              <p:cNvSpPr>
                <a:spLocks noChangeAspect="1"/>
              </p:cNvSpPr>
              <p:nvPr/>
            </p:nvSpPr>
            <p:spPr bwMode="auto">
              <a:xfrm>
                <a:off x="4232" y="1950"/>
                <a:ext cx="12" cy="4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" y="7"/>
                  </a:cxn>
                </a:cxnLst>
                <a:rect l="0" t="0" r="r" b="b"/>
                <a:pathLst>
                  <a:path w="25" h="7">
                    <a:moveTo>
                      <a:pt x="2" y="7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3" name="Freeform 451"/>
              <p:cNvSpPr>
                <a:spLocks noChangeAspect="1"/>
              </p:cNvSpPr>
              <p:nvPr/>
            </p:nvSpPr>
            <p:spPr bwMode="auto">
              <a:xfrm>
                <a:off x="4191" y="1951"/>
                <a:ext cx="10" cy="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7"/>
                  </a:cxn>
                  <a:cxn ang="0">
                    <a:pos x="0" y="7"/>
                  </a:cxn>
                  <a:cxn ang="0">
                    <a:pos x="19" y="0"/>
                  </a:cxn>
                </a:cxnLst>
                <a:rect l="0" t="0" r="r" b="b"/>
                <a:pathLst>
                  <a:path w="19" h="7">
                    <a:moveTo>
                      <a:pt x="19" y="0"/>
                    </a:moveTo>
                    <a:lnTo>
                      <a:pt x="19" y="7"/>
                    </a:lnTo>
                    <a:lnTo>
                      <a:pt x="0" y="7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4" name="Freeform 452"/>
              <p:cNvSpPr>
                <a:spLocks noChangeAspect="1"/>
              </p:cNvSpPr>
              <p:nvPr/>
            </p:nvSpPr>
            <p:spPr bwMode="auto">
              <a:xfrm>
                <a:off x="4191" y="1950"/>
                <a:ext cx="10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0"/>
                  </a:cxn>
                  <a:cxn ang="0">
                    <a:pos x="19" y="3"/>
                  </a:cxn>
                  <a:cxn ang="0">
                    <a:pos x="0" y="9"/>
                  </a:cxn>
                </a:cxnLst>
                <a:rect l="0" t="0" r="r" b="b"/>
                <a:pathLst>
                  <a:path w="19" h="9">
                    <a:moveTo>
                      <a:pt x="0" y="9"/>
                    </a:moveTo>
                    <a:lnTo>
                      <a:pt x="2" y="0"/>
                    </a:lnTo>
                    <a:lnTo>
                      <a:pt x="19" y="3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5" name="Freeform 453"/>
              <p:cNvSpPr>
                <a:spLocks noChangeAspect="1"/>
              </p:cNvSpPr>
              <p:nvPr/>
            </p:nvSpPr>
            <p:spPr bwMode="auto">
              <a:xfrm>
                <a:off x="4234" y="1951"/>
                <a:ext cx="10" cy="6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0" y="7"/>
                  </a:cxn>
                  <a:cxn ang="0">
                    <a:pos x="19" y="0"/>
                  </a:cxn>
                  <a:cxn ang="0">
                    <a:pos x="21" y="11"/>
                  </a:cxn>
                </a:cxnLst>
                <a:rect l="0" t="0" r="r" b="b"/>
                <a:pathLst>
                  <a:path w="21" h="11">
                    <a:moveTo>
                      <a:pt x="21" y="11"/>
                    </a:moveTo>
                    <a:lnTo>
                      <a:pt x="0" y="7"/>
                    </a:lnTo>
                    <a:lnTo>
                      <a:pt x="19" y="0"/>
                    </a:lnTo>
                    <a:lnTo>
                      <a:pt x="21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6" name="Freeform 454"/>
              <p:cNvSpPr>
                <a:spLocks noChangeAspect="1"/>
              </p:cNvSpPr>
              <p:nvPr/>
            </p:nvSpPr>
            <p:spPr bwMode="auto">
              <a:xfrm>
                <a:off x="4234" y="1954"/>
                <a:ext cx="10" cy="4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0"/>
                  </a:cxn>
                  <a:cxn ang="0">
                    <a:pos x="21" y="6"/>
                  </a:cxn>
                  <a:cxn ang="0">
                    <a:pos x="1" y="10"/>
                  </a:cxn>
                </a:cxnLst>
                <a:rect l="0" t="0" r="r" b="b"/>
                <a:pathLst>
                  <a:path w="21" h="10">
                    <a:moveTo>
                      <a:pt x="1" y="10"/>
                    </a:moveTo>
                    <a:lnTo>
                      <a:pt x="0" y="0"/>
                    </a:lnTo>
                    <a:lnTo>
                      <a:pt x="21" y="6"/>
                    </a:lnTo>
                    <a:lnTo>
                      <a:pt x="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7" name="Freeform 455"/>
              <p:cNvSpPr>
                <a:spLocks noChangeAspect="1"/>
              </p:cNvSpPr>
              <p:nvPr/>
            </p:nvSpPr>
            <p:spPr bwMode="auto">
              <a:xfrm>
                <a:off x="4235" y="1957"/>
                <a:ext cx="10" cy="6"/>
              </a:xfrm>
              <a:custGeom>
                <a:avLst/>
                <a:gdLst/>
                <a:ahLst/>
                <a:cxnLst>
                  <a:cxn ang="0">
                    <a:pos x="22" y="14"/>
                  </a:cxn>
                  <a:cxn ang="0">
                    <a:pos x="0" y="4"/>
                  </a:cxn>
                  <a:cxn ang="0">
                    <a:pos x="22" y="0"/>
                  </a:cxn>
                  <a:cxn ang="0">
                    <a:pos x="22" y="14"/>
                  </a:cxn>
                </a:cxnLst>
                <a:rect l="0" t="0" r="r" b="b"/>
                <a:pathLst>
                  <a:path w="22" h="14">
                    <a:moveTo>
                      <a:pt x="22" y="14"/>
                    </a:moveTo>
                    <a:lnTo>
                      <a:pt x="0" y="4"/>
                    </a:lnTo>
                    <a:lnTo>
                      <a:pt x="22" y="0"/>
                    </a:lnTo>
                    <a:lnTo>
                      <a:pt x="22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8" name="Freeform 456"/>
              <p:cNvSpPr>
                <a:spLocks noChangeAspect="1"/>
              </p:cNvSpPr>
              <p:nvPr/>
            </p:nvSpPr>
            <p:spPr bwMode="auto">
              <a:xfrm>
                <a:off x="4235" y="1958"/>
                <a:ext cx="10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0"/>
                  </a:cxn>
                  <a:cxn ang="0">
                    <a:pos x="22" y="10"/>
                  </a:cxn>
                  <a:cxn ang="0">
                    <a:pos x="0" y="11"/>
                  </a:cxn>
                </a:cxnLst>
                <a:rect l="0" t="0" r="r" b="b"/>
                <a:pathLst>
                  <a:path w="22" h="11">
                    <a:moveTo>
                      <a:pt x="0" y="11"/>
                    </a:moveTo>
                    <a:lnTo>
                      <a:pt x="0" y="0"/>
                    </a:lnTo>
                    <a:lnTo>
                      <a:pt x="22" y="1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9" name="Freeform 457"/>
              <p:cNvSpPr>
                <a:spLocks noChangeAspect="1"/>
              </p:cNvSpPr>
              <p:nvPr/>
            </p:nvSpPr>
            <p:spPr bwMode="auto">
              <a:xfrm>
                <a:off x="4235" y="1963"/>
                <a:ext cx="10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"/>
                  </a:cxn>
                  <a:cxn ang="0">
                    <a:pos x="22" y="0"/>
                  </a:cxn>
                  <a:cxn ang="0">
                    <a:pos x="0" y="11"/>
                  </a:cxn>
                </a:cxnLst>
                <a:rect l="0" t="0" r="r" b="b"/>
                <a:pathLst>
                  <a:path w="22" h="11">
                    <a:moveTo>
                      <a:pt x="0" y="11"/>
                    </a:moveTo>
                    <a:lnTo>
                      <a:pt x="0" y="1"/>
                    </a:lnTo>
                    <a:lnTo>
                      <a:pt x="22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0" name="Freeform 458"/>
              <p:cNvSpPr>
                <a:spLocks noChangeAspect="1"/>
              </p:cNvSpPr>
              <p:nvPr/>
            </p:nvSpPr>
            <p:spPr bwMode="auto">
              <a:xfrm>
                <a:off x="4235" y="1963"/>
                <a:ext cx="10" cy="7"/>
              </a:xfrm>
              <a:custGeom>
                <a:avLst/>
                <a:gdLst/>
                <a:ahLst/>
                <a:cxnLst>
                  <a:cxn ang="0">
                    <a:pos x="22" y="13"/>
                  </a:cxn>
                  <a:cxn ang="0">
                    <a:pos x="0" y="11"/>
                  </a:cxn>
                  <a:cxn ang="0">
                    <a:pos x="22" y="0"/>
                  </a:cxn>
                  <a:cxn ang="0">
                    <a:pos x="22" y="13"/>
                  </a:cxn>
                </a:cxnLst>
                <a:rect l="0" t="0" r="r" b="b"/>
                <a:pathLst>
                  <a:path w="22" h="13">
                    <a:moveTo>
                      <a:pt x="22" y="13"/>
                    </a:moveTo>
                    <a:lnTo>
                      <a:pt x="0" y="11"/>
                    </a:lnTo>
                    <a:lnTo>
                      <a:pt x="22" y="0"/>
                    </a:lnTo>
                    <a:lnTo>
                      <a:pt x="22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1" name="Freeform 459"/>
              <p:cNvSpPr>
                <a:spLocks noChangeAspect="1"/>
              </p:cNvSpPr>
              <p:nvPr/>
            </p:nvSpPr>
            <p:spPr bwMode="auto">
              <a:xfrm>
                <a:off x="4234" y="1969"/>
                <a:ext cx="10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0"/>
                  </a:cxn>
                  <a:cxn ang="0">
                    <a:pos x="21" y="4"/>
                  </a:cxn>
                  <a:cxn ang="0">
                    <a:pos x="0" y="10"/>
                  </a:cxn>
                </a:cxnLst>
                <a:rect l="0" t="0" r="r" b="b"/>
                <a:pathLst>
                  <a:path w="21" h="10">
                    <a:moveTo>
                      <a:pt x="0" y="10"/>
                    </a:moveTo>
                    <a:lnTo>
                      <a:pt x="1" y="0"/>
                    </a:lnTo>
                    <a:lnTo>
                      <a:pt x="21" y="4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2" name="Freeform 460"/>
              <p:cNvSpPr>
                <a:spLocks noChangeAspect="1"/>
              </p:cNvSpPr>
              <p:nvPr/>
            </p:nvSpPr>
            <p:spPr bwMode="auto">
              <a:xfrm>
                <a:off x="4191" y="1973"/>
                <a:ext cx="10" cy="3"/>
              </a:xfrm>
              <a:custGeom>
                <a:avLst/>
                <a:gdLst/>
                <a:ahLst/>
                <a:cxnLst>
                  <a:cxn ang="0">
                    <a:pos x="19" y="6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6"/>
                  </a:cxn>
                </a:cxnLst>
                <a:rect l="0" t="0" r="r" b="b"/>
                <a:pathLst>
                  <a:path w="19" h="6">
                    <a:moveTo>
                      <a:pt x="19" y="6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3" name="Freeform 461"/>
              <p:cNvSpPr>
                <a:spLocks noChangeAspect="1"/>
              </p:cNvSpPr>
              <p:nvPr/>
            </p:nvSpPr>
            <p:spPr bwMode="auto">
              <a:xfrm>
                <a:off x="4234" y="1970"/>
                <a:ext cx="10" cy="8"/>
              </a:xfrm>
              <a:custGeom>
                <a:avLst/>
                <a:gdLst/>
                <a:ahLst/>
                <a:cxnLst>
                  <a:cxn ang="0">
                    <a:pos x="19" y="15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19" y="15"/>
                  </a:cxn>
                </a:cxnLst>
                <a:rect l="0" t="0" r="r" b="b"/>
                <a:pathLst>
                  <a:path w="21" h="15">
                    <a:moveTo>
                      <a:pt x="19" y="15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19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4" name="Freeform 462"/>
              <p:cNvSpPr>
                <a:spLocks noChangeAspect="1"/>
              </p:cNvSpPr>
              <p:nvPr/>
            </p:nvSpPr>
            <p:spPr bwMode="auto">
              <a:xfrm>
                <a:off x="4232" y="1974"/>
                <a:ext cx="12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0"/>
                  </a:cxn>
                  <a:cxn ang="0">
                    <a:pos x="25" y="7"/>
                  </a:cxn>
                  <a:cxn ang="0">
                    <a:pos x="0" y="7"/>
                  </a:cxn>
                </a:cxnLst>
                <a:rect l="0" t="0" r="r" b="b"/>
                <a:pathLst>
                  <a:path w="25" h="7">
                    <a:moveTo>
                      <a:pt x="0" y="7"/>
                    </a:moveTo>
                    <a:lnTo>
                      <a:pt x="4" y="0"/>
                    </a:lnTo>
                    <a:lnTo>
                      <a:pt x="25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5" name="Freeform 463"/>
              <p:cNvSpPr>
                <a:spLocks noChangeAspect="1"/>
              </p:cNvSpPr>
              <p:nvPr/>
            </p:nvSpPr>
            <p:spPr bwMode="auto">
              <a:xfrm>
                <a:off x="4191" y="1973"/>
                <a:ext cx="10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0"/>
                  </a:cxn>
                  <a:cxn ang="0">
                    <a:pos x="19" y="7"/>
                  </a:cxn>
                  <a:cxn ang="0">
                    <a:pos x="0" y="11"/>
                  </a:cxn>
                </a:cxnLst>
                <a:rect l="0" t="0" r="r" b="b"/>
                <a:pathLst>
                  <a:path w="19" h="11">
                    <a:moveTo>
                      <a:pt x="0" y="11"/>
                    </a:moveTo>
                    <a:lnTo>
                      <a:pt x="0" y="0"/>
                    </a:lnTo>
                    <a:lnTo>
                      <a:pt x="19" y="7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6" name="Freeform 464"/>
              <p:cNvSpPr>
                <a:spLocks noChangeAspect="1"/>
              </p:cNvSpPr>
              <p:nvPr/>
            </p:nvSpPr>
            <p:spPr bwMode="auto">
              <a:xfrm>
                <a:off x="4191" y="1976"/>
                <a:ext cx="11" cy="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0" y="5"/>
                  </a:cxn>
                  <a:cxn ang="0">
                    <a:pos x="19" y="0"/>
                  </a:cxn>
                  <a:cxn ang="0">
                    <a:pos x="21" y="7"/>
                  </a:cxn>
                </a:cxnLst>
                <a:rect l="0" t="0" r="r" b="b"/>
                <a:pathLst>
                  <a:path w="21" h="7">
                    <a:moveTo>
                      <a:pt x="21" y="7"/>
                    </a:moveTo>
                    <a:lnTo>
                      <a:pt x="0" y="5"/>
                    </a:lnTo>
                    <a:lnTo>
                      <a:pt x="19" y="0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7" name="Freeform 465"/>
              <p:cNvSpPr>
                <a:spLocks noChangeAspect="1"/>
              </p:cNvSpPr>
              <p:nvPr/>
            </p:nvSpPr>
            <p:spPr bwMode="auto">
              <a:xfrm>
                <a:off x="4230" y="1978"/>
                <a:ext cx="14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29" y="0"/>
                  </a:cxn>
                  <a:cxn ang="0">
                    <a:pos x="0" y="6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4" y="0"/>
                    </a:lnTo>
                    <a:lnTo>
                      <a:pt x="29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8" name="Freeform 466"/>
              <p:cNvSpPr>
                <a:spLocks noChangeAspect="1"/>
              </p:cNvSpPr>
              <p:nvPr/>
            </p:nvSpPr>
            <p:spPr bwMode="auto">
              <a:xfrm>
                <a:off x="4191" y="1979"/>
                <a:ext cx="13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5" y="4"/>
                  </a:cxn>
                </a:cxnLst>
                <a:rect l="0" t="0" r="r" b="b"/>
                <a:pathLst>
                  <a:path w="25" h="4">
                    <a:moveTo>
                      <a:pt x="25" y="4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9" name="Freeform 467"/>
              <p:cNvSpPr>
                <a:spLocks noChangeAspect="1"/>
              </p:cNvSpPr>
              <p:nvPr/>
            </p:nvSpPr>
            <p:spPr bwMode="auto">
              <a:xfrm>
                <a:off x="4191" y="1979"/>
                <a:ext cx="13" cy="3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4" y="8"/>
                  </a:cxn>
                </a:cxnLst>
                <a:rect l="0" t="0" r="r" b="b"/>
                <a:pathLst>
                  <a:path w="25" h="8">
                    <a:moveTo>
                      <a:pt x="4" y="8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0" name="Freeform 468"/>
              <p:cNvSpPr>
                <a:spLocks noChangeAspect="1"/>
              </p:cNvSpPr>
              <p:nvPr/>
            </p:nvSpPr>
            <p:spPr bwMode="auto">
              <a:xfrm>
                <a:off x="4230" y="1978"/>
                <a:ext cx="14" cy="4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8"/>
                  </a:cxn>
                  <a:cxn ang="0">
                    <a:pos x="29" y="0"/>
                  </a:cxn>
                  <a:cxn ang="0">
                    <a:pos x="23" y="10"/>
                  </a:cxn>
                </a:cxnLst>
                <a:rect l="0" t="0" r="r" b="b"/>
                <a:pathLst>
                  <a:path w="29" h="10">
                    <a:moveTo>
                      <a:pt x="23" y="10"/>
                    </a:moveTo>
                    <a:lnTo>
                      <a:pt x="0" y="8"/>
                    </a:lnTo>
                    <a:lnTo>
                      <a:pt x="29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1" name="Freeform 469"/>
              <p:cNvSpPr>
                <a:spLocks noChangeAspect="1"/>
              </p:cNvSpPr>
              <p:nvPr/>
            </p:nvSpPr>
            <p:spPr bwMode="auto">
              <a:xfrm>
                <a:off x="4192" y="1981"/>
                <a:ext cx="14" cy="2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2" name="Freeform 470"/>
              <p:cNvSpPr>
                <a:spLocks noChangeAspect="1"/>
              </p:cNvSpPr>
              <p:nvPr/>
            </p:nvSpPr>
            <p:spPr bwMode="auto">
              <a:xfrm>
                <a:off x="4227" y="1981"/>
                <a:ext cx="14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29" y="4"/>
                  </a:cxn>
                  <a:cxn ang="0">
                    <a:pos x="0" y="6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6" y="0"/>
                    </a:lnTo>
                    <a:lnTo>
                      <a:pt x="29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3" name="Freeform 471"/>
              <p:cNvSpPr>
                <a:spLocks noChangeAspect="1"/>
              </p:cNvSpPr>
              <p:nvPr/>
            </p:nvSpPr>
            <p:spPr bwMode="auto">
              <a:xfrm>
                <a:off x="4192" y="1982"/>
                <a:ext cx="16" cy="2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31" y="4"/>
                  </a:cxn>
                </a:cxnLst>
                <a:rect l="0" t="0" r="r" b="b"/>
                <a:pathLst>
                  <a:path w="31" h="4">
                    <a:moveTo>
                      <a:pt x="31" y="4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3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4" name="Freeform 472"/>
              <p:cNvSpPr>
                <a:spLocks noChangeAspect="1"/>
              </p:cNvSpPr>
              <p:nvPr/>
            </p:nvSpPr>
            <p:spPr bwMode="auto">
              <a:xfrm>
                <a:off x="4224" y="1982"/>
                <a:ext cx="17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2"/>
                  </a:cxn>
                  <a:cxn ang="0">
                    <a:pos x="35" y="0"/>
                  </a:cxn>
                  <a:cxn ang="0">
                    <a:pos x="0" y="6"/>
                  </a:cxn>
                </a:cxnLst>
                <a:rect l="0" t="0" r="r" b="b"/>
                <a:pathLst>
                  <a:path w="35" h="6">
                    <a:moveTo>
                      <a:pt x="0" y="6"/>
                    </a:moveTo>
                    <a:lnTo>
                      <a:pt x="6" y="2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5" name="Freeform 473"/>
              <p:cNvSpPr>
                <a:spLocks noChangeAspect="1"/>
              </p:cNvSpPr>
              <p:nvPr/>
            </p:nvSpPr>
            <p:spPr bwMode="auto">
              <a:xfrm>
                <a:off x="4192" y="1982"/>
                <a:ext cx="19" cy="3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0" y="0"/>
                  </a:cxn>
                  <a:cxn ang="0">
                    <a:pos x="31" y="4"/>
                  </a:cxn>
                  <a:cxn ang="0">
                    <a:pos x="36" y="6"/>
                  </a:cxn>
                </a:cxnLst>
                <a:rect l="0" t="0" r="r" b="b"/>
                <a:pathLst>
                  <a:path w="36" h="6">
                    <a:moveTo>
                      <a:pt x="36" y="6"/>
                    </a:moveTo>
                    <a:lnTo>
                      <a:pt x="0" y="0"/>
                    </a:lnTo>
                    <a:lnTo>
                      <a:pt x="31" y="4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6" name="Freeform 474"/>
              <p:cNvSpPr>
                <a:spLocks noChangeAspect="1"/>
              </p:cNvSpPr>
              <p:nvPr/>
            </p:nvSpPr>
            <p:spPr bwMode="auto">
              <a:xfrm>
                <a:off x="4192" y="1982"/>
                <a:ext cx="19" cy="4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36" y="8"/>
                  </a:cxn>
                  <a:cxn ang="0">
                    <a:pos x="6" y="8"/>
                  </a:cxn>
                </a:cxnLst>
                <a:rect l="0" t="0" r="r" b="b"/>
                <a:pathLst>
                  <a:path w="36" h="8">
                    <a:moveTo>
                      <a:pt x="6" y="8"/>
                    </a:moveTo>
                    <a:lnTo>
                      <a:pt x="0" y="0"/>
                    </a:lnTo>
                    <a:lnTo>
                      <a:pt x="36" y="8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7" name="Freeform 475"/>
              <p:cNvSpPr>
                <a:spLocks noChangeAspect="1"/>
              </p:cNvSpPr>
              <p:nvPr/>
            </p:nvSpPr>
            <p:spPr bwMode="auto">
              <a:xfrm>
                <a:off x="4220" y="1982"/>
                <a:ext cx="21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6"/>
                  </a:cxn>
                  <a:cxn ang="0">
                    <a:pos x="42" y="0"/>
                  </a:cxn>
                  <a:cxn ang="0">
                    <a:pos x="0" y="8"/>
                  </a:cxn>
                </a:cxnLst>
                <a:rect l="0" t="0" r="r" b="b"/>
                <a:pathLst>
                  <a:path w="42" h="8">
                    <a:moveTo>
                      <a:pt x="0" y="8"/>
                    </a:moveTo>
                    <a:lnTo>
                      <a:pt x="7" y="6"/>
                    </a:lnTo>
                    <a:lnTo>
                      <a:pt x="4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8" name="Freeform 476"/>
              <p:cNvSpPr>
                <a:spLocks noChangeAspect="1"/>
              </p:cNvSpPr>
              <p:nvPr/>
            </p:nvSpPr>
            <p:spPr bwMode="auto">
              <a:xfrm>
                <a:off x="4195" y="1985"/>
                <a:ext cx="19" cy="1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0" y="2"/>
                  </a:cxn>
                  <a:cxn ang="0">
                    <a:pos x="30" y="0"/>
                  </a:cxn>
                  <a:cxn ang="0">
                    <a:pos x="36" y="2"/>
                  </a:cxn>
                </a:cxnLst>
                <a:rect l="0" t="0" r="r" b="b"/>
                <a:pathLst>
                  <a:path w="36" h="2">
                    <a:moveTo>
                      <a:pt x="36" y="2"/>
                    </a:moveTo>
                    <a:lnTo>
                      <a:pt x="0" y="2"/>
                    </a:lnTo>
                    <a:lnTo>
                      <a:pt x="30" y="0"/>
                    </a:lnTo>
                    <a:lnTo>
                      <a:pt x="3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9" name="Freeform 477"/>
              <p:cNvSpPr>
                <a:spLocks noChangeAspect="1"/>
              </p:cNvSpPr>
              <p:nvPr/>
            </p:nvSpPr>
            <p:spPr bwMode="auto">
              <a:xfrm>
                <a:off x="4195" y="1986"/>
                <a:ext cx="21" cy="1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42" y="2"/>
                  </a:cxn>
                </a:cxnLst>
                <a:rect l="0" t="0" r="r" b="b"/>
                <a:pathLst>
                  <a:path w="42" h="2">
                    <a:moveTo>
                      <a:pt x="42" y="2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0" name="Freeform 478"/>
              <p:cNvSpPr>
                <a:spLocks noChangeAspect="1"/>
              </p:cNvSpPr>
              <p:nvPr/>
            </p:nvSpPr>
            <p:spPr bwMode="auto">
              <a:xfrm>
                <a:off x="4216" y="1986"/>
                <a:ext cx="23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44" y="2"/>
                  </a:cxn>
                </a:cxnLst>
                <a:rect l="0" t="0" r="r" b="b"/>
                <a:pathLst>
                  <a:path w="44" h="2">
                    <a:moveTo>
                      <a:pt x="44" y="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1" name="Freeform 479"/>
              <p:cNvSpPr>
                <a:spLocks noChangeAspect="1"/>
              </p:cNvSpPr>
              <p:nvPr/>
            </p:nvSpPr>
            <p:spPr bwMode="auto">
              <a:xfrm>
                <a:off x="4220" y="1982"/>
                <a:ext cx="21" cy="5"/>
              </a:xfrm>
              <a:custGeom>
                <a:avLst/>
                <a:gdLst/>
                <a:ahLst/>
                <a:cxnLst>
                  <a:cxn ang="0">
                    <a:pos x="36" y="10"/>
                  </a:cxn>
                  <a:cxn ang="0">
                    <a:pos x="0" y="8"/>
                  </a:cxn>
                  <a:cxn ang="0">
                    <a:pos x="42" y="0"/>
                  </a:cxn>
                  <a:cxn ang="0">
                    <a:pos x="36" y="10"/>
                  </a:cxn>
                </a:cxnLst>
                <a:rect l="0" t="0" r="r" b="b"/>
                <a:pathLst>
                  <a:path w="42" h="10">
                    <a:moveTo>
                      <a:pt x="36" y="10"/>
                    </a:moveTo>
                    <a:lnTo>
                      <a:pt x="0" y="8"/>
                    </a:lnTo>
                    <a:lnTo>
                      <a:pt x="42" y="0"/>
                    </a:lnTo>
                    <a:lnTo>
                      <a:pt x="36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2" name="Freeform 480"/>
              <p:cNvSpPr>
                <a:spLocks noChangeAspect="1"/>
              </p:cNvSpPr>
              <p:nvPr/>
            </p:nvSpPr>
            <p:spPr bwMode="auto">
              <a:xfrm>
                <a:off x="4198" y="1986"/>
                <a:ext cx="41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9" y="0"/>
                  </a:cxn>
                  <a:cxn ang="0">
                    <a:pos x="81" y="2"/>
                  </a:cxn>
                  <a:cxn ang="0">
                    <a:pos x="0" y="5"/>
                  </a:cxn>
                </a:cxnLst>
                <a:rect l="0" t="0" r="r" b="b"/>
                <a:pathLst>
                  <a:path w="81" h="5">
                    <a:moveTo>
                      <a:pt x="0" y="5"/>
                    </a:moveTo>
                    <a:lnTo>
                      <a:pt x="39" y="0"/>
                    </a:lnTo>
                    <a:lnTo>
                      <a:pt x="81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3" name="Freeform 481"/>
              <p:cNvSpPr>
                <a:spLocks noChangeAspect="1"/>
              </p:cNvSpPr>
              <p:nvPr/>
            </p:nvSpPr>
            <p:spPr bwMode="auto">
              <a:xfrm>
                <a:off x="4195" y="1986"/>
                <a:ext cx="21" cy="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5" y="5"/>
                  </a:cxn>
                </a:cxnLst>
                <a:rect l="0" t="0" r="r" b="b"/>
                <a:pathLst>
                  <a:path w="42" h="5">
                    <a:moveTo>
                      <a:pt x="5" y="5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4" name="Freeform 482"/>
              <p:cNvSpPr>
                <a:spLocks noChangeAspect="1"/>
              </p:cNvSpPr>
              <p:nvPr/>
            </p:nvSpPr>
            <p:spPr bwMode="auto">
              <a:xfrm>
                <a:off x="4198" y="1987"/>
                <a:ext cx="41" cy="4"/>
              </a:xfrm>
              <a:custGeom>
                <a:avLst/>
                <a:gdLst/>
                <a:ahLst/>
                <a:cxnLst>
                  <a:cxn ang="0">
                    <a:pos x="72" y="7"/>
                  </a:cxn>
                  <a:cxn ang="0">
                    <a:pos x="0" y="5"/>
                  </a:cxn>
                  <a:cxn ang="0">
                    <a:pos x="81" y="0"/>
                  </a:cxn>
                  <a:cxn ang="0">
                    <a:pos x="72" y="7"/>
                  </a:cxn>
                </a:cxnLst>
                <a:rect l="0" t="0" r="r" b="b"/>
                <a:pathLst>
                  <a:path w="81" h="7">
                    <a:moveTo>
                      <a:pt x="72" y="7"/>
                    </a:moveTo>
                    <a:lnTo>
                      <a:pt x="0" y="5"/>
                    </a:lnTo>
                    <a:lnTo>
                      <a:pt x="81" y="0"/>
                    </a:lnTo>
                    <a:lnTo>
                      <a:pt x="72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5" name="Freeform 483"/>
              <p:cNvSpPr>
                <a:spLocks noChangeAspect="1"/>
              </p:cNvSpPr>
              <p:nvPr/>
            </p:nvSpPr>
            <p:spPr bwMode="auto">
              <a:xfrm>
                <a:off x="4198" y="1989"/>
                <a:ext cx="36" cy="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0"/>
                  </a:cxn>
                  <a:cxn ang="0">
                    <a:pos x="72" y="4"/>
                  </a:cxn>
                  <a:cxn ang="0">
                    <a:pos x="8" y="8"/>
                  </a:cxn>
                </a:cxnLst>
                <a:rect l="0" t="0" r="r" b="b"/>
                <a:pathLst>
                  <a:path w="72" h="8">
                    <a:moveTo>
                      <a:pt x="8" y="8"/>
                    </a:moveTo>
                    <a:lnTo>
                      <a:pt x="0" y="0"/>
                    </a:lnTo>
                    <a:lnTo>
                      <a:pt x="72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6" name="Freeform 484"/>
              <p:cNvSpPr>
                <a:spLocks noChangeAspect="1"/>
              </p:cNvSpPr>
              <p:nvPr/>
            </p:nvSpPr>
            <p:spPr bwMode="auto">
              <a:xfrm>
                <a:off x="4202" y="1991"/>
                <a:ext cx="32" cy="3"/>
              </a:xfrm>
              <a:custGeom>
                <a:avLst/>
                <a:gdLst/>
                <a:ahLst/>
                <a:cxnLst>
                  <a:cxn ang="0">
                    <a:pos x="54" y="6"/>
                  </a:cxn>
                  <a:cxn ang="0">
                    <a:pos x="0" y="4"/>
                  </a:cxn>
                  <a:cxn ang="0">
                    <a:pos x="64" y="0"/>
                  </a:cxn>
                  <a:cxn ang="0">
                    <a:pos x="54" y="6"/>
                  </a:cxn>
                </a:cxnLst>
                <a:rect l="0" t="0" r="r" b="b"/>
                <a:pathLst>
                  <a:path w="64" h="6">
                    <a:moveTo>
                      <a:pt x="54" y="6"/>
                    </a:moveTo>
                    <a:lnTo>
                      <a:pt x="0" y="4"/>
                    </a:lnTo>
                    <a:lnTo>
                      <a:pt x="64" y="0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7" name="Freeform 485"/>
              <p:cNvSpPr>
                <a:spLocks noChangeAspect="1"/>
              </p:cNvSpPr>
              <p:nvPr/>
            </p:nvSpPr>
            <p:spPr bwMode="auto">
              <a:xfrm>
                <a:off x="4202" y="1993"/>
                <a:ext cx="27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54" y="2"/>
                  </a:cxn>
                  <a:cxn ang="0">
                    <a:pos x="10" y="2"/>
                  </a:cxn>
                </a:cxnLst>
                <a:rect l="0" t="0" r="r" b="b"/>
                <a:pathLst>
                  <a:path w="54" h="2">
                    <a:moveTo>
                      <a:pt x="10" y="2"/>
                    </a:moveTo>
                    <a:lnTo>
                      <a:pt x="0" y="0"/>
                    </a:lnTo>
                    <a:lnTo>
                      <a:pt x="54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8" name="Freeform 486"/>
              <p:cNvSpPr>
                <a:spLocks noChangeAspect="1"/>
              </p:cNvSpPr>
              <p:nvPr/>
            </p:nvSpPr>
            <p:spPr bwMode="auto">
              <a:xfrm>
                <a:off x="4206" y="1994"/>
                <a:ext cx="23" cy="1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34" y="2"/>
                  </a:cxn>
                </a:cxnLst>
                <a:rect l="0" t="0" r="r" b="b"/>
                <a:pathLst>
                  <a:path w="46" h="2">
                    <a:moveTo>
                      <a:pt x="34" y="2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3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9" name="Freeform 487"/>
              <p:cNvSpPr>
                <a:spLocks noChangeAspect="1"/>
              </p:cNvSpPr>
              <p:nvPr/>
            </p:nvSpPr>
            <p:spPr bwMode="auto">
              <a:xfrm>
                <a:off x="4206" y="1994"/>
                <a:ext cx="17" cy="2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11" y="4"/>
                  </a:cxn>
                </a:cxnLst>
                <a:rect l="0" t="0" r="r" b="b"/>
                <a:pathLst>
                  <a:path w="34" h="4">
                    <a:moveTo>
                      <a:pt x="11" y="4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0" name="Freeform 488"/>
              <p:cNvSpPr>
                <a:spLocks noChangeAspect="1"/>
              </p:cNvSpPr>
              <p:nvPr/>
            </p:nvSpPr>
            <p:spPr bwMode="auto">
              <a:xfrm>
                <a:off x="4212" y="1995"/>
                <a:ext cx="11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12" y="2"/>
                  </a:cxn>
                </a:cxnLst>
                <a:rect l="0" t="0" r="r" b="b"/>
                <a:pathLst>
                  <a:path w="23" h="2">
                    <a:moveTo>
                      <a:pt x="12" y="2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1" name="Freeform 489"/>
              <p:cNvSpPr>
                <a:spLocks noChangeAspect="1"/>
              </p:cNvSpPr>
              <p:nvPr/>
            </p:nvSpPr>
            <p:spPr bwMode="auto">
              <a:xfrm>
                <a:off x="4169" y="1932"/>
                <a:ext cx="10" cy="22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44"/>
                  </a:cxn>
                </a:cxnLst>
                <a:rect l="0" t="0" r="r" b="b"/>
                <a:pathLst>
                  <a:path w="19" h="44">
                    <a:moveTo>
                      <a:pt x="0" y="4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2" name="Freeform 490"/>
              <p:cNvSpPr>
                <a:spLocks noChangeAspect="1"/>
              </p:cNvSpPr>
              <p:nvPr/>
            </p:nvSpPr>
            <p:spPr bwMode="auto">
              <a:xfrm>
                <a:off x="4128" y="1932"/>
                <a:ext cx="30" cy="33"/>
              </a:xfrm>
              <a:custGeom>
                <a:avLst/>
                <a:gdLst/>
                <a:ahLst/>
                <a:cxnLst>
                  <a:cxn ang="0">
                    <a:pos x="60" y="67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60" y="67"/>
                  </a:cxn>
                </a:cxnLst>
                <a:rect l="0" t="0" r="r" b="b"/>
                <a:pathLst>
                  <a:path w="60" h="67">
                    <a:moveTo>
                      <a:pt x="60" y="67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60" y="6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3" name="Freeform 491"/>
              <p:cNvSpPr>
                <a:spLocks noChangeAspect="1"/>
              </p:cNvSpPr>
              <p:nvPr/>
            </p:nvSpPr>
            <p:spPr bwMode="auto">
              <a:xfrm>
                <a:off x="4158" y="1954"/>
                <a:ext cx="11" cy="12"/>
              </a:xfrm>
              <a:custGeom>
                <a:avLst/>
                <a:gdLst/>
                <a:ahLst/>
                <a:cxnLst>
                  <a:cxn ang="0">
                    <a:pos x="23" y="25"/>
                  </a:cxn>
                  <a:cxn ang="0">
                    <a:pos x="0" y="21"/>
                  </a:cxn>
                  <a:cxn ang="0">
                    <a:pos x="23" y="0"/>
                  </a:cxn>
                  <a:cxn ang="0">
                    <a:pos x="23" y="25"/>
                  </a:cxn>
                </a:cxnLst>
                <a:rect l="0" t="0" r="r" b="b"/>
                <a:pathLst>
                  <a:path w="23" h="25">
                    <a:moveTo>
                      <a:pt x="23" y="25"/>
                    </a:moveTo>
                    <a:lnTo>
                      <a:pt x="0" y="21"/>
                    </a:lnTo>
                    <a:lnTo>
                      <a:pt x="23" y="0"/>
                    </a:lnTo>
                    <a:lnTo>
                      <a:pt x="23" y="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4" name="Freeform 492"/>
              <p:cNvSpPr>
                <a:spLocks noChangeAspect="1"/>
              </p:cNvSpPr>
              <p:nvPr/>
            </p:nvSpPr>
            <p:spPr bwMode="auto">
              <a:xfrm>
                <a:off x="4169" y="1932"/>
                <a:ext cx="10" cy="3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44"/>
                  </a:cxn>
                  <a:cxn ang="0">
                    <a:pos x="19" y="0"/>
                  </a:cxn>
                  <a:cxn ang="0">
                    <a:pos x="0" y="69"/>
                  </a:cxn>
                </a:cxnLst>
                <a:rect l="0" t="0" r="r" b="b"/>
                <a:pathLst>
                  <a:path w="19" h="69">
                    <a:moveTo>
                      <a:pt x="0" y="69"/>
                    </a:moveTo>
                    <a:lnTo>
                      <a:pt x="0" y="44"/>
                    </a:lnTo>
                    <a:lnTo>
                      <a:pt x="19" y="0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5" name="Freeform 493"/>
              <p:cNvSpPr>
                <a:spLocks noChangeAspect="1"/>
              </p:cNvSpPr>
              <p:nvPr/>
            </p:nvSpPr>
            <p:spPr bwMode="auto">
              <a:xfrm>
                <a:off x="4151" y="1965"/>
                <a:ext cx="18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6" y="0"/>
                  </a:cxn>
                  <a:cxn ang="0">
                    <a:pos x="37" y="2"/>
                  </a:cxn>
                  <a:cxn ang="0">
                    <a:pos x="0" y="12"/>
                  </a:cxn>
                </a:cxnLst>
                <a:rect l="0" t="0" r="r" b="b"/>
                <a:pathLst>
                  <a:path w="37" h="12">
                    <a:moveTo>
                      <a:pt x="0" y="12"/>
                    </a:moveTo>
                    <a:lnTo>
                      <a:pt x="16" y="0"/>
                    </a:lnTo>
                    <a:lnTo>
                      <a:pt x="37" y="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6" name="Freeform 494"/>
              <p:cNvSpPr>
                <a:spLocks noChangeAspect="1"/>
              </p:cNvSpPr>
              <p:nvPr/>
            </p:nvSpPr>
            <p:spPr bwMode="auto">
              <a:xfrm>
                <a:off x="4128" y="1932"/>
                <a:ext cx="30" cy="39"/>
              </a:xfrm>
              <a:custGeom>
                <a:avLst/>
                <a:gdLst/>
                <a:ahLst/>
                <a:cxnLst>
                  <a:cxn ang="0">
                    <a:pos x="46" y="79"/>
                  </a:cxn>
                  <a:cxn ang="0">
                    <a:pos x="0" y="0"/>
                  </a:cxn>
                  <a:cxn ang="0">
                    <a:pos x="60" y="65"/>
                  </a:cxn>
                  <a:cxn ang="0">
                    <a:pos x="46" y="79"/>
                  </a:cxn>
                </a:cxnLst>
                <a:rect l="0" t="0" r="r" b="b"/>
                <a:pathLst>
                  <a:path w="60" h="79">
                    <a:moveTo>
                      <a:pt x="46" y="79"/>
                    </a:moveTo>
                    <a:lnTo>
                      <a:pt x="0" y="0"/>
                    </a:lnTo>
                    <a:lnTo>
                      <a:pt x="60" y="65"/>
                    </a:lnTo>
                    <a:lnTo>
                      <a:pt x="46" y="7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7" name="Freeform 495"/>
              <p:cNvSpPr>
                <a:spLocks noChangeAspect="1"/>
              </p:cNvSpPr>
              <p:nvPr/>
            </p:nvSpPr>
            <p:spPr bwMode="auto">
              <a:xfrm>
                <a:off x="4127" y="1971"/>
                <a:ext cx="24" cy="23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7" y="46"/>
                  </a:cxn>
                  <a:cxn ang="0">
                    <a:pos x="0" y="46"/>
                  </a:cxn>
                  <a:cxn ang="0">
                    <a:pos x="48" y="0"/>
                  </a:cxn>
                </a:cxnLst>
                <a:rect l="0" t="0" r="r" b="b"/>
                <a:pathLst>
                  <a:path w="48" h="46">
                    <a:moveTo>
                      <a:pt x="48" y="0"/>
                    </a:moveTo>
                    <a:lnTo>
                      <a:pt x="27" y="46"/>
                    </a:lnTo>
                    <a:lnTo>
                      <a:pt x="0" y="4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8" name="Freeform 496"/>
              <p:cNvSpPr>
                <a:spLocks noChangeAspect="1"/>
              </p:cNvSpPr>
              <p:nvPr/>
            </p:nvSpPr>
            <p:spPr bwMode="auto">
              <a:xfrm>
                <a:off x="4141" y="1966"/>
                <a:ext cx="28" cy="28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1" y="12"/>
                  </a:cxn>
                  <a:cxn ang="0">
                    <a:pos x="58" y="0"/>
                  </a:cxn>
                  <a:cxn ang="0">
                    <a:pos x="0" y="56"/>
                  </a:cxn>
                </a:cxnLst>
                <a:rect l="0" t="0" r="r" b="b"/>
                <a:pathLst>
                  <a:path w="58" h="56">
                    <a:moveTo>
                      <a:pt x="0" y="56"/>
                    </a:moveTo>
                    <a:lnTo>
                      <a:pt x="21" y="12"/>
                    </a:lnTo>
                    <a:lnTo>
                      <a:pt x="58" y="0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9" name="Freeform 497"/>
              <p:cNvSpPr>
                <a:spLocks noChangeAspect="1"/>
              </p:cNvSpPr>
              <p:nvPr/>
            </p:nvSpPr>
            <p:spPr bwMode="auto">
              <a:xfrm>
                <a:off x="4169" y="1966"/>
                <a:ext cx="10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04"/>
                  </a:cxn>
                  <a:cxn ang="0">
                    <a:pos x="0" y="104"/>
                  </a:cxn>
                  <a:cxn ang="0">
                    <a:pos x="0" y="0"/>
                  </a:cxn>
                </a:cxnLst>
                <a:rect l="0" t="0" r="r" b="b"/>
                <a:pathLst>
                  <a:path w="19" h="104">
                    <a:moveTo>
                      <a:pt x="0" y="0"/>
                    </a:moveTo>
                    <a:lnTo>
                      <a:pt x="19" y="104"/>
                    </a:lnTo>
                    <a:lnTo>
                      <a:pt x="0" y="10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0" name="Freeform 498"/>
              <p:cNvSpPr>
                <a:spLocks noChangeAspect="1"/>
              </p:cNvSpPr>
              <p:nvPr/>
            </p:nvSpPr>
            <p:spPr bwMode="auto">
              <a:xfrm>
                <a:off x="4169" y="1932"/>
                <a:ext cx="10" cy="86"/>
              </a:xfrm>
              <a:custGeom>
                <a:avLst/>
                <a:gdLst/>
                <a:ahLst/>
                <a:cxnLst>
                  <a:cxn ang="0">
                    <a:pos x="19" y="173"/>
                  </a:cxn>
                  <a:cxn ang="0">
                    <a:pos x="0" y="69"/>
                  </a:cxn>
                  <a:cxn ang="0">
                    <a:pos x="19" y="0"/>
                  </a:cxn>
                  <a:cxn ang="0">
                    <a:pos x="19" y="173"/>
                  </a:cxn>
                </a:cxnLst>
                <a:rect l="0" t="0" r="r" b="b"/>
                <a:pathLst>
                  <a:path w="19" h="173">
                    <a:moveTo>
                      <a:pt x="19" y="173"/>
                    </a:moveTo>
                    <a:lnTo>
                      <a:pt x="0" y="69"/>
                    </a:lnTo>
                    <a:lnTo>
                      <a:pt x="19" y="0"/>
                    </a:lnTo>
                    <a:lnTo>
                      <a:pt x="19" y="1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1" name="Freeform 499"/>
              <p:cNvSpPr>
                <a:spLocks noChangeAspect="1"/>
              </p:cNvSpPr>
              <p:nvPr/>
            </p:nvSpPr>
            <p:spPr bwMode="auto">
              <a:xfrm>
                <a:off x="4052" y="1932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29">
                    <a:moveTo>
                      <a:pt x="0" y="0"/>
                    </a:moveTo>
                    <a:lnTo>
                      <a:pt x="16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2" name="Freeform 500"/>
              <p:cNvSpPr>
                <a:spLocks noChangeAspect="1"/>
              </p:cNvSpPr>
              <p:nvPr/>
            </p:nvSpPr>
            <p:spPr bwMode="auto">
              <a:xfrm>
                <a:off x="4052" y="1932"/>
                <a:ext cx="19" cy="1"/>
              </a:xfrm>
              <a:custGeom>
                <a:avLst/>
                <a:gdLst/>
                <a:ahLst/>
                <a:cxnLst>
                  <a:cxn ang="0">
                    <a:pos x="39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39" y="4"/>
                  </a:cxn>
                </a:cxnLst>
                <a:rect l="0" t="0" r="r" b="b"/>
                <a:pathLst>
                  <a:path w="39" h="4">
                    <a:moveTo>
                      <a:pt x="39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3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3" name="Freeform 501"/>
              <p:cNvSpPr>
                <a:spLocks noChangeAspect="1"/>
              </p:cNvSpPr>
              <p:nvPr/>
            </p:nvSpPr>
            <p:spPr bwMode="auto">
              <a:xfrm>
                <a:off x="4047" y="1932"/>
                <a:ext cx="24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0"/>
                  </a:cxn>
                  <a:cxn ang="0">
                    <a:pos x="48" y="4"/>
                  </a:cxn>
                  <a:cxn ang="0">
                    <a:pos x="0" y="4"/>
                  </a:cxn>
                </a:cxnLst>
                <a:rect l="0" t="0" r="r" b="b"/>
                <a:pathLst>
                  <a:path w="48" h="4">
                    <a:moveTo>
                      <a:pt x="0" y="4"/>
                    </a:moveTo>
                    <a:lnTo>
                      <a:pt x="11" y="0"/>
                    </a:lnTo>
                    <a:lnTo>
                      <a:pt x="48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4" name="Freeform 502"/>
              <p:cNvSpPr>
                <a:spLocks noChangeAspect="1"/>
              </p:cNvSpPr>
              <p:nvPr/>
            </p:nvSpPr>
            <p:spPr bwMode="auto">
              <a:xfrm>
                <a:off x="4047" y="1933"/>
                <a:ext cx="30" cy="3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9" y="6"/>
                  </a:cxn>
                </a:cxnLst>
                <a:rect l="0" t="0" r="r" b="b"/>
                <a:pathLst>
                  <a:path w="59" h="6">
                    <a:moveTo>
                      <a:pt x="59" y="6"/>
                    </a:moveTo>
                    <a:lnTo>
                      <a:pt x="0" y="0"/>
                    </a:lnTo>
                    <a:lnTo>
                      <a:pt x="50" y="0"/>
                    </a:lnTo>
                    <a:lnTo>
                      <a:pt x="5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5" name="Freeform 503"/>
              <p:cNvSpPr>
                <a:spLocks noChangeAspect="1"/>
              </p:cNvSpPr>
              <p:nvPr/>
            </p:nvSpPr>
            <p:spPr bwMode="auto">
              <a:xfrm>
                <a:off x="4043" y="1933"/>
                <a:ext cx="34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0"/>
                  </a:cxn>
                  <a:cxn ang="0">
                    <a:pos x="69" y="6"/>
                  </a:cxn>
                  <a:cxn ang="0">
                    <a:pos x="0" y="6"/>
                  </a:cxn>
                </a:cxnLst>
                <a:rect l="0" t="0" r="r" b="b"/>
                <a:pathLst>
                  <a:path w="69" h="6">
                    <a:moveTo>
                      <a:pt x="0" y="6"/>
                    </a:moveTo>
                    <a:lnTo>
                      <a:pt x="10" y="0"/>
                    </a:lnTo>
                    <a:lnTo>
                      <a:pt x="69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6" name="Freeform 504"/>
              <p:cNvSpPr>
                <a:spLocks noChangeAspect="1"/>
              </p:cNvSpPr>
              <p:nvPr/>
            </p:nvSpPr>
            <p:spPr bwMode="auto">
              <a:xfrm>
                <a:off x="4043" y="1936"/>
                <a:ext cx="38" cy="4"/>
              </a:xfrm>
              <a:custGeom>
                <a:avLst/>
                <a:gdLst/>
                <a:ahLst/>
                <a:cxnLst>
                  <a:cxn ang="0">
                    <a:pos x="77" y="7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77" y="7"/>
                  </a:cxn>
                </a:cxnLst>
                <a:rect l="0" t="0" r="r" b="b"/>
                <a:pathLst>
                  <a:path w="77" h="7">
                    <a:moveTo>
                      <a:pt x="77" y="7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77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7" name="Freeform 505"/>
              <p:cNvSpPr>
                <a:spLocks noChangeAspect="1"/>
              </p:cNvSpPr>
              <p:nvPr/>
            </p:nvSpPr>
            <p:spPr bwMode="auto">
              <a:xfrm>
                <a:off x="4038" y="1936"/>
                <a:ext cx="43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0"/>
                  </a:cxn>
                  <a:cxn ang="0">
                    <a:pos x="87" y="7"/>
                  </a:cxn>
                  <a:cxn ang="0">
                    <a:pos x="0" y="7"/>
                  </a:cxn>
                </a:cxnLst>
                <a:rect l="0" t="0" r="r" b="b"/>
                <a:pathLst>
                  <a:path w="87" h="7">
                    <a:moveTo>
                      <a:pt x="0" y="7"/>
                    </a:moveTo>
                    <a:lnTo>
                      <a:pt x="8" y="0"/>
                    </a:lnTo>
                    <a:lnTo>
                      <a:pt x="87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8" name="Freeform 506"/>
              <p:cNvSpPr>
                <a:spLocks noChangeAspect="1"/>
              </p:cNvSpPr>
              <p:nvPr/>
            </p:nvSpPr>
            <p:spPr bwMode="auto">
              <a:xfrm>
                <a:off x="4038" y="1940"/>
                <a:ext cx="43" cy="1"/>
              </a:xfrm>
              <a:custGeom>
                <a:avLst/>
                <a:gdLst/>
                <a:ahLst/>
                <a:cxnLst>
                  <a:cxn ang="0">
                    <a:pos x="43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43" y="2"/>
                  </a:cxn>
                </a:cxnLst>
                <a:rect l="0" t="0" r="r" b="b"/>
                <a:pathLst>
                  <a:path w="87" h="2">
                    <a:moveTo>
                      <a:pt x="43" y="2"/>
                    </a:moveTo>
                    <a:lnTo>
                      <a:pt x="0" y="0"/>
                    </a:lnTo>
                    <a:lnTo>
                      <a:pt x="87" y="0"/>
                    </a:lnTo>
                    <a:lnTo>
                      <a:pt x="4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9" name="Freeform 507"/>
              <p:cNvSpPr>
                <a:spLocks noChangeAspect="1"/>
              </p:cNvSpPr>
              <p:nvPr/>
            </p:nvSpPr>
            <p:spPr bwMode="auto">
              <a:xfrm>
                <a:off x="4038" y="1940"/>
                <a:ext cx="21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0"/>
                  </a:cxn>
                  <a:cxn ang="0">
                    <a:pos x="43" y="0"/>
                  </a:cxn>
                  <a:cxn ang="0">
                    <a:pos x="35" y="2"/>
                  </a:cxn>
                </a:cxnLst>
                <a:rect l="0" t="0" r="r" b="b"/>
                <a:pathLst>
                  <a:path w="43" h="2">
                    <a:moveTo>
                      <a:pt x="35" y="2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0" name="Freeform 508"/>
              <p:cNvSpPr>
                <a:spLocks noChangeAspect="1"/>
              </p:cNvSpPr>
              <p:nvPr/>
            </p:nvSpPr>
            <p:spPr bwMode="auto">
              <a:xfrm>
                <a:off x="4059" y="1940"/>
                <a:ext cx="22" cy="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9" y="2"/>
                  </a:cxn>
                </a:cxnLst>
                <a:rect l="0" t="0" r="r" b="b"/>
                <a:pathLst>
                  <a:path w="44" h="2">
                    <a:moveTo>
                      <a:pt x="9" y="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1" name="Freeform 509"/>
              <p:cNvSpPr>
                <a:spLocks noChangeAspect="1"/>
              </p:cNvSpPr>
              <p:nvPr/>
            </p:nvSpPr>
            <p:spPr bwMode="auto">
              <a:xfrm>
                <a:off x="4038" y="1940"/>
                <a:ext cx="17" cy="2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0" y="0"/>
                  </a:cxn>
                  <a:cxn ang="0">
                    <a:pos x="35" y="2"/>
                  </a:cxn>
                  <a:cxn ang="0">
                    <a:pos x="27" y="4"/>
                  </a:cxn>
                </a:cxnLst>
                <a:rect l="0" t="0" r="r" b="b"/>
                <a:pathLst>
                  <a:path w="35" h="4">
                    <a:moveTo>
                      <a:pt x="27" y="4"/>
                    </a:moveTo>
                    <a:lnTo>
                      <a:pt x="0" y="0"/>
                    </a:lnTo>
                    <a:lnTo>
                      <a:pt x="35" y="2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2" name="Freeform 510"/>
              <p:cNvSpPr>
                <a:spLocks noChangeAspect="1"/>
              </p:cNvSpPr>
              <p:nvPr/>
            </p:nvSpPr>
            <p:spPr bwMode="auto">
              <a:xfrm>
                <a:off x="4064" y="1940"/>
                <a:ext cx="17" cy="2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0" y="2"/>
                  </a:cxn>
                  <a:cxn ang="0">
                    <a:pos x="35" y="0"/>
                  </a:cxn>
                  <a:cxn ang="0">
                    <a:pos x="8" y="4"/>
                  </a:cxn>
                </a:cxnLst>
                <a:rect l="0" t="0" r="r" b="b"/>
                <a:pathLst>
                  <a:path w="35" h="4">
                    <a:moveTo>
                      <a:pt x="8" y="4"/>
                    </a:moveTo>
                    <a:lnTo>
                      <a:pt x="0" y="2"/>
                    </a:lnTo>
                    <a:lnTo>
                      <a:pt x="35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3" name="Freeform 511"/>
              <p:cNvSpPr>
                <a:spLocks noChangeAspect="1"/>
              </p:cNvSpPr>
              <p:nvPr/>
            </p:nvSpPr>
            <p:spPr bwMode="auto">
              <a:xfrm>
                <a:off x="4038" y="1940"/>
                <a:ext cx="14" cy="4"/>
              </a:xfrm>
              <a:custGeom>
                <a:avLst/>
                <a:gdLst/>
                <a:ahLst/>
                <a:cxnLst>
                  <a:cxn ang="0">
                    <a:pos x="22" y="8"/>
                  </a:cxn>
                  <a:cxn ang="0">
                    <a:pos x="0" y="0"/>
                  </a:cxn>
                  <a:cxn ang="0">
                    <a:pos x="29" y="4"/>
                  </a:cxn>
                  <a:cxn ang="0">
                    <a:pos x="22" y="8"/>
                  </a:cxn>
                </a:cxnLst>
                <a:rect l="0" t="0" r="r" b="b"/>
                <a:pathLst>
                  <a:path w="29" h="8">
                    <a:moveTo>
                      <a:pt x="22" y="8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2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4" name="Freeform 512"/>
              <p:cNvSpPr>
                <a:spLocks noChangeAspect="1"/>
              </p:cNvSpPr>
              <p:nvPr/>
            </p:nvSpPr>
            <p:spPr bwMode="auto">
              <a:xfrm>
                <a:off x="4067" y="1940"/>
                <a:ext cx="14" cy="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4"/>
                  </a:cxn>
                  <a:cxn ang="0">
                    <a:pos x="29" y="0"/>
                  </a:cxn>
                  <a:cxn ang="0">
                    <a:pos x="8" y="8"/>
                  </a:cxn>
                </a:cxnLst>
                <a:rect l="0" t="0" r="r" b="b"/>
                <a:pathLst>
                  <a:path w="29" h="8">
                    <a:moveTo>
                      <a:pt x="8" y="8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5" name="Freeform 513"/>
              <p:cNvSpPr>
                <a:spLocks noChangeAspect="1"/>
              </p:cNvSpPr>
              <p:nvPr/>
            </p:nvSpPr>
            <p:spPr bwMode="auto">
              <a:xfrm>
                <a:off x="4070" y="1940"/>
                <a:ext cx="15" cy="5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29" y="10"/>
                  </a:cxn>
                </a:cxnLst>
                <a:rect l="0" t="0" r="r" b="b"/>
                <a:pathLst>
                  <a:path w="29" h="10">
                    <a:moveTo>
                      <a:pt x="29" y="10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2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6" name="Freeform 514"/>
              <p:cNvSpPr>
                <a:spLocks noChangeAspect="1"/>
              </p:cNvSpPr>
              <p:nvPr/>
            </p:nvSpPr>
            <p:spPr bwMode="auto">
              <a:xfrm>
                <a:off x="4034" y="1940"/>
                <a:ext cx="14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7" y="0"/>
                  </a:cxn>
                  <a:cxn ang="0">
                    <a:pos x="29" y="8"/>
                  </a:cxn>
                  <a:cxn ang="0">
                    <a:pos x="0" y="10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lnTo>
                      <a:pt x="7" y="0"/>
                    </a:lnTo>
                    <a:lnTo>
                      <a:pt x="29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7" name="Freeform 515"/>
              <p:cNvSpPr>
                <a:spLocks noChangeAspect="1"/>
              </p:cNvSpPr>
              <p:nvPr/>
            </p:nvSpPr>
            <p:spPr bwMode="auto">
              <a:xfrm>
                <a:off x="4034" y="1944"/>
                <a:ext cx="14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25" y="4"/>
                  </a:cxn>
                </a:cxnLst>
                <a:rect l="0" t="0" r="r" b="b"/>
                <a:pathLst>
                  <a:path w="29" h="4">
                    <a:moveTo>
                      <a:pt x="25" y="4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8" name="Freeform 516"/>
              <p:cNvSpPr>
                <a:spLocks noChangeAspect="1"/>
              </p:cNvSpPr>
              <p:nvPr/>
            </p:nvSpPr>
            <p:spPr bwMode="auto">
              <a:xfrm>
                <a:off x="4070" y="1944"/>
                <a:ext cx="15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6" y="4"/>
                  </a:cxn>
                </a:cxnLst>
                <a:rect l="0" t="0" r="r" b="b"/>
                <a:pathLst>
                  <a:path w="29" h="4">
                    <a:moveTo>
                      <a:pt x="6" y="4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9" name="Freeform 517"/>
              <p:cNvSpPr>
                <a:spLocks noChangeAspect="1"/>
              </p:cNvSpPr>
              <p:nvPr/>
            </p:nvSpPr>
            <p:spPr bwMode="auto">
              <a:xfrm>
                <a:off x="4034" y="1945"/>
                <a:ext cx="12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0"/>
                  </a:cxn>
                  <a:cxn ang="0">
                    <a:pos x="25" y="4"/>
                  </a:cxn>
                  <a:cxn ang="0">
                    <a:pos x="21" y="10"/>
                  </a:cxn>
                </a:cxnLst>
                <a:rect l="0" t="0" r="r" b="b"/>
                <a:pathLst>
                  <a:path w="25" h="10">
                    <a:moveTo>
                      <a:pt x="21" y="10"/>
                    </a:moveTo>
                    <a:lnTo>
                      <a:pt x="0" y="0"/>
                    </a:lnTo>
                    <a:lnTo>
                      <a:pt x="25" y="4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0" name="Freeform 518"/>
              <p:cNvSpPr>
                <a:spLocks noChangeAspect="1"/>
              </p:cNvSpPr>
              <p:nvPr/>
            </p:nvSpPr>
            <p:spPr bwMode="auto">
              <a:xfrm>
                <a:off x="4073" y="1945"/>
                <a:ext cx="12" cy="5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3" y="10"/>
                  </a:cxn>
                </a:cxnLst>
                <a:rect l="0" t="0" r="r" b="b"/>
                <a:pathLst>
                  <a:path w="23" h="10">
                    <a:moveTo>
                      <a:pt x="3" y="10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1" name="Freeform 519"/>
              <p:cNvSpPr>
                <a:spLocks noChangeAspect="1"/>
              </p:cNvSpPr>
              <p:nvPr/>
            </p:nvSpPr>
            <p:spPr bwMode="auto">
              <a:xfrm>
                <a:off x="4075" y="1945"/>
                <a:ext cx="12" cy="6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0" y="10"/>
                  </a:cxn>
                  <a:cxn ang="0">
                    <a:pos x="20" y="0"/>
                  </a:cxn>
                  <a:cxn ang="0">
                    <a:pos x="23" y="12"/>
                  </a:cxn>
                </a:cxnLst>
                <a:rect l="0" t="0" r="r" b="b"/>
                <a:pathLst>
                  <a:path w="23" h="12">
                    <a:moveTo>
                      <a:pt x="23" y="12"/>
                    </a:moveTo>
                    <a:lnTo>
                      <a:pt x="0" y="10"/>
                    </a:lnTo>
                    <a:lnTo>
                      <a:pt x="20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2" name="Freeform 520"/>
              <p:cNvSpPr>
                <a:spLocks noChangeAspect="1"/>
              </p:cNvSpPr>
              <p:nvPr/>
            </p:nvSpPr>
            <p:spPr bwMode="auto">
              <a:xfrm>
                <a:off x="4032" y="1945"/>
                <a:ext cx="11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0"/>
                  </a:cxn>
                  <a:cxn ang="0">
                    <a:pos x="23" y="10"/>
                  </a:cxn>
                  <a:cxn ang="0">
                    <a:pos x="0" y="12"/>
                  </a:cxn>
                </a:cxnLst>
                <a:rect l="0" t="0" r="r" b="b"/>
                <a:pathLst>
                  <a:path w="23" h="12">
                    <a:moveTo>
                      <a:pt x="0" y="12"/>
                    </a:moveTo>
                    <a:lnTo>
                      <a:pt x="4" y="0"/>
                    </a:lnTo>
                    <a:lnTo>
                      <a:pt x="23" y="1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3" name="Freeform 521"/>
              <p:cNvSpPr>
                <a:spLocks noChangeAspect="1"/>
              </p:cNvSpPr>
              <p:nvPr/>
            </p:nvSpPr>
            <p:spPr bwMode="auto">
              <a:xfrm>
                <a:off x="4032" y="1950"/>
                <a:ext cx="11" cy="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1" y="7"/>
                  </a:cxn>
                </a:cxnLst>
                <a:rect l="0" t="0" r="r" b="b"/>
                <a:pathLst>
                  <a:path w="23" h="7">
                    <a:moveTo>
                      <a:pt x="21" y="7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4" name="Freeform 522"/>
              <p:cNvSpPr>
                <a:spLocks noChangeAspect="1"/>
              </p:cNvSpPr>
              <p:nvPr/>
            </p:nvSpPr>
            <p:spPr bwMode="auto">
              <a:xfrm>
                <a:off x="4075" y="1950"/>
                <a:ext cx="12" cy="4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" y="7"/>
                  </a:cxn>
                </a:cxnLst>
                <a:rect l="0" t="0" r="r" b="b"/>
                <a:pathLst>
                  <a:path w="23" h="7">
                    <a:moveTo>
                      <a:pt x="2" y="7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5" name="Freeform 523"/>
              <p:cNvSpPr>
                <a:spLocks noChangeAspect="1"/>
              </p:cNvSpPr>
              <p:nvPr/>
            </p:nvSpPr>
            <p:spPr bwMode="auto">
              <a:xfrm>
                <a:off x="4076" y="1951"/>
                <a:ext cx="13" cy="6"/>
              </a:xfrm>
              <a:custGeom>
                <a:avLst/>
                <a:gdLst/>
                <a:ahLst/>
                <a:cxnLst>
                  <a:cxn ang="0">
                    <a:pos x="25" y="11"/>
                  </a:cxn>
                  <a:cxn ang="0">
                    <a:pos x="0" y="7"/>
                  </a:cxn>
                  <a:cxn ang="0">
                    <a:pos x="23" y="0"/>
                  </a:cxn>
                  <a:cxn ang="0">
                    <a:pos x="25" y="11"/>
                  </a:cxn>
                </a:cxnLst>
                <a:rect l="0" t="0" r="r" b="b"/>
                <a:pathLst>
                  <a:path w="25" h="11">
                    <a:moveTo>
                      <a:pt x="25" y="11"/>
                    </a:moveTo>
                    <a:lnTo>
                      <a:pt x="0" y="7"/>
                    </a:lnTo>
                    <a:lnTo>
                      <a:pt x="23" y="0"/>
                    </a:lnTo>
                    <a:lnTo>
                      <a:pt x="25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6" name="Freeform 524"/>
              <p:cNvSpPr>
                <a:spLocks noChangeAspect="1"/>
              </p:cNvSpPr>
              <p:nvPr/>
            </p:nvSpPr>
            <p:spPr bwMode="auto">
              <a:xfrm>
                <a:off x="4030" y="1951"/>
                <a:ext cx="13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4" y="0"/>
                  </a:cxn>
                  <a:cxn ang="0">
                    <a:pos x="25" y="7"/>
                  </a:cxn>
                  <a:cxn ang="0">
                    <a:pos x="0" y="11"/>
                  </a:cxn>
                </a:cxnLst>
                <a:rect l="0" t="0" r="r" b="b"/>
                <a:pathLst>
                  <a:path w="25" h="11">
                    <a:moveTo>
                      <a:pt x="0" y="11"/>
                    </a:moveTo>
                    <a:lnTo>
                      <a:pt x="4" y="0"/>
                    </a:lnTo>
                    <a:lnTo>
                      <a:pt x="25" y="7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7" name="Freeform 525"/>
              <p:cNvSpPr>
                <a:spLocks noChangeAspect="1"/>
              </p:cNvSpPr>
              <p:nvPr/>
            </p:nvSpPr>
            <p:spPr bwMode="auto">
              <a:xfrm>
                <a:off x="4030" y="1954"/>
                <a:ext cx="13" cy="4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1" y="10"/>
                  </a:cxn>
                </a:cxnLst>
                <a:rect l="0" t="0" r="r" b="b"/>
                <a:pathLst>
                  <a:path w="25" h="10">
                    <a:moveTo>
                      <a:pt x="21" y="10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8" name="Freeform 526"/>
              <p:cNvSpPr>
                <a:spLocks noChangeAspect="1"/>
              </p:cNvSpPr>
              <p:nvPr/>
            </p:nvSpPr>
            <p:spPr bwMode="auto">
              <a:xfrm>
                <a:off x="4076" y="1954"/>
                <a:ext cx="13" cy="4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2" y="10"/>
                  </a:cxn>
                </a:cxnLst>
                <a:rect l="0" t="0" r="r" b="b"/>
                <a:pathLst>
                  <a:path w="25" h="10">
                    <a:moveTo>
                      <a:pt x="2" y="10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9" name="Freeform 527"/>
              <p:cNvSpPr>
                <a:spLocks noChangeAspect="1"/>
              </p:cNvSpPr>
              <p:nvPr/>
            </p:nvSpPr>
            <p:spPr bwMode="auto">
              <a:xfrm>
                <a:off x="4077" y="1957"/>
                <a:ext cx="13" cy="7"/>
              </a:xfrm>
              <a:custGeom>
                <a:avLst/>
                <a:gdLst/>
                <a:ahLst/>
                <a:cxnLst>
                  <a:cxn ang="0">
                    <a:pos x="25" y="15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5" y="15"/>
                  </a:cxn>
                </a:cxnLst>
                <a:rect l="0" t="0" r="r" b="b"/>
                <a:pathLst>
                  <a:path w="25" h="15">
                    <a:moveTo>
                      <a:pt x="25" y="15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5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0" name="Freeform 528"/>
              <p:cNvSpPr>
                <a:spLocks noChangeAspect="1"/>
              </p:cNvSpPr>
              <p:nvPr/>
            </p:nvSpPr>
            <p:spPr bwMode="auto">
              <a:xfrm>
                <a:off x="4030" y="1957"/>
                <a:ext cx="12" cy="7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0" y="0"/>
                  </a:cxn>
                  <a:cxn ang="0">
                    <a:pos x="23" y="4"/>
                  </a:cxn>
                  <a:cxn ang="0">
                    <a:pos x="23" y="15"/>
                  </a:cxn>
                </a:cxnLst>
                <a:rect l="0" t="0" r="r" b="b"/>
                <a:pathLst>
                  <a:path w="23" h="15">
                    <a:moveTo>
                      <a:pt x="23" y="15"/>
                    </a:moveTo>
                    <a:lnTo>
                      <a:pt x="0" y="0"/>
                    </a:lnTo>
                    <a:lnTo>
                      <a:pt x="23" y="4"/>
                    </a:lnTo>
                    <a:lnTo>
                      <a:pt x="2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1" name="Freeform 529"/>
              <p:cNvSpPr>
                <a:spLocks noChangeAspect="1"/>
              </p:cNvSpPr>
              <p:nvPr/>
            </p:nvSpPr>
            <p:spPr bwMode="auto">
              <a:xfrm>
                <a:off x="4077" y="1958"/>
                <a:ext cx="13" cy="6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0" y="0"/>
                  </a:cxn>
                  <a:cxn ang="0">
                    <a:pos x="25" y="11"/>
                  </a:cxn>
                  <a:cxn ang="0">
                    <a:pos x="2" y="11"/>
                  </a:cxn>
                </a:cxnLst>
                <a:rect l="0" t="0" r="r" b="b"/>
                <a:pathLst>
                  <a:path w="25" h="11">
                    <a:moveTo>
                      <a:pt x="2" y="11"/>
                    </a:moveTo>
                    <a:lnTo>
                      <a:pt x="0" y="0"/>
                    </a:lnTo>
                    <a:lnTo>
                      <a:pt x="25" y="11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2" name="Freeform 530"/>
              <p:cNvSpPr>
                <a:spLocks noChangeAspect="1"/>
              </p:cNvSpPr>
              <p:nvPr/>
            </p:nvSpPr>
            <p:spPr bwMode="auto">
              <a:xfrm>
                <a:off x="4030" y="1957"/>
                <a:ext cx="12" cy="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0"/>
                  </a:cxn>
                  <a:cxn ang="0">
                    <a:pos x="23" y="15"/>
                  </a:cxn>
                  <a:cxn ang="0">
                    <a:pos x="0" y="15"/>
                  </a:cxn>
                </a:cxnLst>
                <a:rect l="0" t="0" r="r" b="b"/>
                <a:pathLst>
                  <a:path w="23" h="15">
                    <a:moveTo>
                      <a:pt x="0" y="15"/>
                    </a:moveTo>
                    <a:lnTo>
                      <a:pt x="2" y="0"/>
                    </a:lnTo>
                    <a:lnTo>
                      <a:pt x="23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3" name="Freeform 531"/>
              <p:cNvSpPr>
                <a:spLocks noChangeAspect="1"/>
              </p:cNvSpPr>
              <p:nvPr/>
            </p:nvSpPr>
            <p:spPr bwMode="auto">
              <a:xfrm>
                <a:off x="4030" y="1964"/>
                <a:ext cx="12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10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4" name="Freeform 532"/>
              <p:cNvSpPr>
                <a:spLocks noChangeAspect="1"/>
              </p:cNvSpPr>
              <p:nvPr/>
            </p:nvSpPr>
            <p:spPr bwMode="auto">
              <a:xfrm>
                <a:off x="4077" y="1964"/>
                <a:ext cx="13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0"/>
                  </a:cxn>
                  <a:cxn ang="0">
                    <a:pos x="25" y="0"/>
                  </a:cxn>
                  <a:cxn ang="0">
                    <a:pos x="0" y="10"/>
                  </a:cxn>
                </a:cxnLst>
                <a:rect l="0" t="0" r="r" b="b"/>
                <a:pathLst>
                  <a:path w="25" h="10">
                    <a:moveTo>
                      <a:pt x="0" y="10"/>
                    </a:moveTo>
                    <a:lnTo>
                      <a:pt x="2" y="0"/>
                    </a:lnTo>
                    <a:lnTo>
                      <a:pt x="25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5" name="Freeform 533"/>
              <p:cNvSpPr>
                <a:spLocks noChangeAspect="1"/>
              </p:cNvSpPr>
              <p:nvPr/>
            </p:nvSpPr>
            <p:spPr bwMode="auto">
              <a:xfrm>
                <a:off x="4077" y="1964"/>
                <a:ext cx="13" cy="7"/>
              </a:xfrm>
              <a:custGeom>
                <a:avLst/>
                <a:gdLst/>
                <a:ahLst/>
                <a:cxnLst>
                  <a:cxn ang="0">
                    <a:pos x="23" y="14"/>
                  </a:cxn>
                  <a:cxn ang="0">
                    <a:pos x="0" y="12"/>
                  </a:cxn>
                  <a:cxn ang="0">
                    <a:pos x="25" y="0"/>
                  </a:cxn>
                  <a:cxn ang="0">
                    <a:pos x="23" y="14"/>
                  </a:cxn>
                </a:cxnLst>
                <a:rect l="0" t="0" r="r" b="b"/>
                <a:pathLst>
                  <a:path w="25" h="14">
                    <a:moveTo>
                      <a:pt x="23" y="14"/>
                    </a:moveTo>
                    <a:lnTo>
                      <a:pt x="0" y="12"/>
                    </a:lnTo>
                    <a:lnTo>
                      <a:pt x="25" y="0"/>
                    </a:lnTo>
                    <a:lnTo>
                      <a:pt x="23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6" name="Freeform 534"/>
              <p:cNvSpPr>
                <a:spLocks noChangeAspect="1"/>
              </p:cNvSpPr>
              <p:nvPr/>
            </p:nvSpPr>
            <p:spPr bwMode="auto">
              <a:xfrm>
                <a:off x="4030" y="1964"/>
                <a:ext cx="12" cy="7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0"/>
                  </a:cxn>
                  <a:cxn ang="0">
                    <a:pos x="23" y="12"/>
                  </a:cxn>
                  <a:cxn ang="0">
                    <a:pos x="2" y="14"/>
                  </a:cxn>
                </a:cxnLst>
                <a:rect l="0" t="0" r="r" b="b"/>
                <a:pathLst>
                  <a:path w="23" h="14">
                    <a:moveTo>
                      <a:pt x="2" y="14"/>
                    </a:moveTo>
                    <a:lnTo>
                      <a:pt x="0" y="0"/>
                    </a:lnTo>
                    <a:lnTo>
                      <a:pt x="23" y="12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7" name="Freeform 535"/>
              <p:cNvSpPr>
                <a:spLocks noChangeAspect="1"/>
              </p:cNvSpPr>
              <p:nvPr/>
            </p:nvSpPr>
            <p:spPr bwMode="auto">
              <a:xfrm>
                <a:off x="4030" y="1969"/>
                <a:ext cx="13" cy="5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5" y="10"/>
                  </a:cxn>
                </a:cxnLst>
                <a:rect l="0" t="0" r="r" b="b"/>
                <a:pathLst>
                  <a:path w="25" h="10">
                    <a:moveTo>
                      <a:pt x="25" y="10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8" name="Freeform 536"/>
              <p:cNvSpPr>
                <a:spLocks noChangeAspect="1"/>
              </p:cNvSpPr>
              <p:nvPr/>
            </p:nvSpPr>
            <p:spPr bwMode="auto">
              <a:xfrm>
                <a:off x="4076" y="1969"/>
                <a:ext cx="13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0"/>
                  </a:cxn>
                  <a:cxn ang="0">
                    <a:pos x="25" y="4"/>
                  </a:cxn>
                  <a:cxn ang="0">
                    <a:pos x="0" y="10"/>
                  </a:cxn>
                </a:cxnLst>
                <a:rect l="0" t="0" r="r" b="b"/>
                <a:pathLst>
                  <a:path w="25" h="10">
                    <a:moveTo>
                      <a:pt x="0" y="10"/>
                    </a:moveTo>
                    <a:lnTo>
                      <a:pt x="2" y="0"/>
                    </a:lnTo>
                    <a:lnTo>
                      <a:pt x="25" y="4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9" name="Freeform 537"/>
              <p:cNvSpPr>
                <a:spLocks noChangeAspect="1"/>
              </p:cNvSpPr>
              <p:nvPr/>
            </p:nvSpPr>
            <p:spPr bwMode="auto">
              <a:xfrm>
                <a:off x="4076" y="1971"/>
                <a:ext cx="13" cy="7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3" y="13"/>
                  </a:cxn>
                </a:cxnLst>
                <a:rect l="0" t="0" r="r" b="b"/>
                <a:pathLst>
                  <a:path w="25" h="13">
                    <a:moveTo>
                      <a:pt x="23" y="13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3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0" name="Freeform 538"/>
              <p:cNvSpPr>
                <a:spLocks noChangeAspect="1"/>
              </p:cNvSpPr>
              <p:nvPr/>
            </p:nvSpPr>
            <p:spPr bwMode="auto">
              <a:xfrm>
                <a:off x="4030" y="1971"/>
                <a:ext cx="13" cy="7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4" y="13"/>
                  </a:cxn>
                </a:cxnLst>
                <a:rect l="0" t="0" r="r" b="b"/>
                <a:pathLst>
                  <a:path w="25" h="13">
                    <a:moveTo>
                      <a:pt x="4" y="13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4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1" name="Freeform 539"/>
              <p:cNvSpPr>
                <a:spLocks noChangeAspect="1"/>
              </p:cNvSpPr>
              <p:nvPr/>
            </p:nvSpPr>
            <p:spPr bwMode="auto">
              <a:xfrm>
                <a:off x="4032" y="1974"/>
                <a:ext cx="11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7"/>
                  </a:cxn>
                  <a:cxn ang="0">
                    <a:pos x="21" y="0"/>
                  </a:cxn>
                  <a:cxn ang="0">
                    <a:pos x="23" y="7"/>
                  </a:cxn>
                </a:cxnLst>
                <a:rect l="0" t="0" r="r" b="b"/>
                <a:pathLst>
                  <a:path w="23" h="7">
                    <a:moveTo>
                      <a:pt x="23" y="7"/>
                    </a:moveTo>
                    <a:lnTo>
                      <a:pt x="0" y="7"/>
                    </a:lnTo>
                    <a:lnTo>
                      <a:pt x="21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2" name="Freeform 540"/>
              <p:cNvSpPr>
                <a:spLocks noChangeAspect="1"/>
              </p:cNvSpPr>
              <p:nvPr/>
            </p:nvSpPr>
            <p:spPr bwMode="auto">
              <a:xfrm>
                <a:off x="4075" y="1974"/>
                <a:ext cx="12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0"/>
                  </a:cxn>
                  <a:cxn ang="0">
                    <a:pos x="23" y="7"/>
                  </a:cxn>
                  <a:cxn ang="0">
                    <a:pos x="0" y="7"/>
                  </a:cxn>
                </a:cxnLst>
                <a:rect l="0" t="0" r="r" b="b"/>
                <a:pathLst>
                  <a:path w="23" h="7">
                    <a:moveTo>
                      <a:pt x="0" y="7"/>
                    </a:moveTo>
                    <a:lnTo>
                      <a:pt x="2" y="0"/>
                    </a:lnTo>
                    <a:lnTo>
                      <a:pt x="23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3" name="Freeform 541"/>
              <p:cNvSpPr>
                <a:spLocks noChangeAspect="1"/>
              </p:cNvSpPr>
              <p:nvPr/>
            </p:nvSpPr>
            <p:spPr bwMode="auto">
              <a:xfrm>
                <a:off x="4032" y="1978"/>
                <a:ext cx="14" cy="3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4" name="Freeform 542"/>
              <p:cNvSpPr>
                <a:spLocks noChangeAspect="1"/>
              </p:cNvSpPr>
              <p:nvPr/>
            </p:nvSpPr>
            <p:spPr bwMode="auto">
              <a:xfrm>
                <a:off x="4073" y="1978"/>
                <a:ext cx="14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0"/>
                  </a:cxn>
                  <a:cxn ang="0">
                    <a:pos x="26" y="0"/>
                  </a:cxn>
                  <a:cxn ang="0">
                    <a:pos x="0" y="6"/>
                  </a:cxn>
                </a:cxnLst>
                <a:rect l="0" t="0" r="r" b="b"/>
                <a:pathLst>
                  <a:path w="26" h="6">
                    <a:moveTo>
                      <a:pt x="0" y="6"/>
                    </a:moveTo>
                    <a:lnTo>
                      <a:pt x="3" y="0"/>
                    </a:lnTo>
                    <a:lnTo>
                      <a:pt x="2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5" name="Freeform 543"/>
              <p:cNvSpPr>
                <a:spLocks noChangeAspect="1"/>
              </p:cNvSpPr>
              <p:nvPr/>
            </p:nvSpPr>
            <p:spPr bwMode="auto">
              <a:xfrm>
                <a:off x="4073" y="1978"/>
                <a:ext cx="14" cy="5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0" y="8"/>
                  </a:cxn>
                  <a:cxn ang="0">
                    <a:pos x="26" y="0"/>
                  </a:cxn>
                  <a:cxn ang="0">
                    <a:pos x="23" y="12"/>
                  </a:cxn>
                </a:cxnLst>
                <a:rect l="0" t="0" r="r" b="b"/>
                <a:pathLst>
                  <a:path w="26" h="12">
                    <a:moveTo>
                      <a:pt x="23" y="12"/>
                    </a:moveTo>
                    <a:lnTo>
                      <a:pt x="0" y="8"/>
                    </a:lnTo>
                    <a:lnTo>
                      <a:pt x="26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6" name="Freeform 544"/>
              <p:cNvSpPr>
                <a:spLocks noChangeAspect="1"/>
              </p:cNvSpPr>
              <p:nvPr/>
            </p:nvSpPr>
            <p:spPr bwMode="auto">
              <a:xfrm>
                <a:off x="4032" y="1978"/>
                <a:ext cx="14" cy="5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0"/>
                  </a:cxn>
                  <a:cxn ang="0">
                    <a:pos x="29" y="8"/>
                  </a:cxn>
                  <a:cxn ang="0">
                    <a:pos x="4" y="12"/>
                  </a:cxn>
                </a:cxnLst>
                <a:rect l="0" t="0" r="r" b="b"/>
                <a:pathLst>
                  <a:path w="29" h="12">
                    <a:moveTo>
                      <a:pt x="4" y="12"/>
                    </a:moveTo>
                    <a:lnTo>
                      <a:pt x="0" y="0"/>
                    </a:lnTo>
                    <a:lnTo>
                      <a:pt x="29" y="8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7" name="Freeform 545"/>
              <p:cNvSpPr>
                <a:spLocks noChangeAspect="1"/>
              </p:cNvSpPr>
              <p:nvPr/>
            </p:nvSpPr>
            <p:spPr bwMode="auto">
              <a:xfrm>
                <a:off x="4034" y="1981"/>
                <a:ext cx="14" cy="2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8" name="Freeform 546"/>
              <p:cNvSpPr>
                <a:spLocks noChangeAspect="1"/>
              </p:cNvSpPr>
              <p:nvPr/>
            </p:nvSpPr>
            <p:spPr bwMode="auto">
              <a:xfrm>
                <a:off x="4070" y="1981"/>
                <a:ext cx="15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29" y="4"/>
                  </a:cxn>
                  <a:cxn ang="0">
                    <a:pos x="0" y="6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6" y="0"/>
                    </a:lnTo>
                    <a:lnTo>
                      <a:pt x="29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9" name="Freeform 547"/>
              <p:cNvSpPr>
                <a:spLocks noChangeAspect="1"/>
              </p:cNvSpPr>
              <p:nvPr/>
            </p:nvSpPr>
            <p:spPr bwMode="auto">
              <a:xfrm>
                <a:off x="4034" y="1983"/>
                <a:ext cx="18" cy="2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3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0" name="Freeform 548"/>
              <p:cNvSpPr>
                <a:spLocks noChangeAspect="1"/>
              </p:cNvSpPr>
              <p:nvPr/>
            </p:nvSpPr>
            <p:spPr bwMode="auto">
              <a:xfrm>
                <a:off x="4068" y="1983"/>
                <a:ext cx="17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35" y="0"/>
                  </a:cxn>
                  <a:cxn ang="0">
                    <a:pos x="0" y="4"/>
                  </a:cxn>
                </a:cxnLst>
                <a:rect l="0" t="0" r="r" b="b"/>
                <a:pathLst>
                  <a:path w="35" h="4">
                    <a:moveTo>
                      <a:pt x="0" y="4"/>
                    </a:moveTo>
                    <a:lnTo>
                      <a:pt x="8" y="0"/>
                    </a:lnTo>
                    <a:lnTo>
                      <a:pt x="3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1" name="Freeform 549"/>
              <p:cNvSpPr>
                <a:spLocks noChangeAspect="1"/>
              </p:cNvSpPr>
              <p:nvPr/>
            </p:nvSpPr>
            <p:spPr bwMode="auto">
              <a:xfrm>
                <a:off x="4034" y="1983"/>
                <a:ext cx="21" cy="3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42" y="6"/>
                  </a:cxn>
                </a:cxnLst>
                <a:rect l="0" t="0" r="r" b="b"/>
                <a:pathLst>
                  <a:path w="42" h="6">
                    <a:moveTo>
                      <a:pt x="42" y="6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4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2" name="Freeform 550"/>
              <p:cNvSpPr>
                <a:spLocks noChangeAspect="1"/>
              </p:cNvSpPr>
              <p:nvPr/>
            </p:nvSpPr>
            <p:spPr bwMode="auto">
              <a:xfrm>
                <a:off x="4064" y="1983"/>
                <a:ext cx="2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4"/>
                  </a:cxn>
                  <a:cxn ang="0">
                    <a:pos x="43" y="0"/>
                  </a:cxn>
                  <a:cxn ang="0">
                    <a:pos x="0" y="6"/>
                  </a:cxn>
                </a:cxnLst>
                <a:rect l="0" t="0" r="r" b="b"/>
                <a:pathLst>
                  <a:path w="43" h="6">
                    <a:moveTo>
                      <a:pt x="0" y="6"/>
                    </a:moveTo>
                    <a:lnTo>
                      <a:pt x="8" y="4"/>
                    </a:lnTo>
                    <a:lnTo>
                      <a:pt x="43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3" name="Freeform 551"/>
              <p:cNvSpPr>
                <a:spLocks noChangeAspect="1"/>
              </p:cNvSpPr>
              <p:nvPr/>
            </p:nvSpPr>
            <p:spPr bwMode="auto">
              <a:xfrm>
                <a:off x="4059" y="1986"/>
                <a:ext cx="22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44" y="2"/>
                  </a:cxn>
                </a:cxnLst>
                <a:rect l="0" t="0" r="r" b="b"/>
                <a:pathLst>
                  <a:path w="44" h="2">
                    <a:moveTo>
                      <a:pt x="44" y="2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4" name="Freeform 552"/>
              <p:cNvSpPr>
                <a:spLocks noChangeAspect="1"/>
              </p:cNvSpPr>
              <p:nvPr/>
            </p:nvSpPr>
            <p:spPr bwMode="auto">
              <a:xfrm>
                <a:off x="4064" y="1983"/>
                <a:ext cx="21" cy="4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0" y="6"/>
                  </a:cxn>
                  <a:cxn ang="0">
                    <a:pos x="43" y="0"/>
                  </a:cxn>
                  <a:cxn ang="0">
                    <a:pos x="35" y="8"/>
                  </a:cxn>
                </a:cxnLst>
                <a:rect l="0" t="0" r="r" b="b"/>
                <a:pathLst>
                  <a:path w="43" h="8">
                    <a:moveTo>
                      <a:pt x="35" y="8"/>
                    </a:moveTo>
                    <a:lnTo>
                      <a:pt x="0" y="6"/>
                    </a:lnTo>
                    <a:lnTo>
                      <a:pt x="43" y="0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5" name="Freeform 553"/>
              <p:cNvSpPr>
                <a:spLocks noChangeAspect="1"/>
              </p:cNvSpPr>
              <p:nvPr/>
            </p:nvSpPr>
            <p:spPr bwMode="auto">
              <a:xfrm>
                <a:off x="4038" y="1986"/>
                <a:ext cx="43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3" y="0"/>
                  </a:cxn>
                  <a:cxn ang="0">
                    <a:pos x="87" y="2"/>
                  </a:cxn>
                  <a:cxn ang="0">
                    <a:pos x="0" y="2"/>
                  </a:cxn>
                </a:cxnLst>
                <a:rect l="0" t="0" r="r" b="b"/>
                <a:pathLst>
                  <a:path w="87" h="2">
                    <a:moveTo>
                      <a:pt x="0" y="2"/>
                    </a:moveTo>
                    <a:lnTo>
                      <a:pt x="43" y="0"/>
                    </a:lnTo>
                    <a:lnTo>
                      <a:pt x="87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6" name="Freeform 554"/>
              <p:cNvSpPr>
                <a:spLocks noChangeAspect="1"/>
              </p:cNvSpPr>
              <p:nvPr/>
            </p:nvSpPr>
            <p:spPr bwMode="auto">
              <a:xfrm>
                <a:off x="4038" y="1986"/>
                <a:ext cx="2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5" y="0"/>
                  </a:cxn>
                  <a:cxn ang="0">
                    <a:pos x="43" y="0"/>
                  </a:cxn>
                  <a:cxn ang="0">
                    <a:pos x="0" y="2"/>
                  </a:cxn>
                </a:cxnLst>
                <a:rect l="0" t="0" r="r" b="b"/>
                <a:pathLst>
                  <a:path w="43" h="2">
                    <a:moveTo>
                      <a:pt x="0" y="2"/>
                    </a:moveTo>
                    <a:lnTo>
                      <a:pt x="35" y="0"/>
                    </a:lnTo>
                    <a:lnTo>
                      <a:pt x="4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7" name="Freeform 555"/>
              <p:cNvSpPr>
                <a:spLocks noChangeAspect="1"/>
              </p:cNvSpPr>
              <p:nvPr/>
            </p:nvSpPr>
            <p:spPr bwMode="auto">
              <a:xfrm>
                <a:off x="4034" y="1983"/>
                <a:ext cx="21" cy="4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0" y="0"/>
                  </a:cxn>
                  <a:cxn ang="0">
                    <a:pos x="42" y="6"/>
                  </a:cxn>
                  <a:cxn ang="0">
                    <a:pos x="7" y="8"/>
                  </a:cxn>
                </a:cxnLst>
                <a:rect l="0" t="0" r="r" b="b"/>
                <a:pathLst>
                  <a:path w="42" h="8">
                    <a:moveTo>
                      <a:pt x="7" y="8"/>
                    </a:moveTo>
                    <a:lnTo>
                      <a:pt x="0" y="0"/>
                    </a:lnTo>
                    <a:lnTo>
                      <a:pt x="42" y="6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8" name="Freeform 556"/>
              <p:cNvSpPr>
                <a:spLocks noChangeAspect="1"/>
              </p:cNvSpPr>
              <p:nvPr/>
            </p:nvSpPr>
            <p:spPr bwMode="auto">
              <a:xfrm>
                <a:off x="4038" y="1987"/>
                <a:ext cx="43" cy="4"/>
              </a:xfrm>
              <a:custGeom>
                <a:avLst/>
                <a:gdLst/>
                <a:ahLst/>
                <a:cxnLst>
                  <a:cxn ang="0">
                    <a:pos x="79" y="7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79" y="7"/>
                  </a:cxn>
                </a:cxnLst>
                <a:rect l="0" t="0" r="r" b="b"/>
                <a:pathLst>
                  <a:path w="87" h="7">
                    <a:moveTo>
                      <a:pt x="79" y="7"/>
                    </a:moveTo>
                    <a:lnTo>
                      <a:pt x="0" y="0"/>
                    </a:lnTo>
                    <a:lnTo>
                      <a:pt x="87" y="0"/>
                    </a:lnTo>
                    <a:lnTo>
                      <a:pt x="79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9" name="Freeform 557"/>
              <p:cNvSpPr>
                <a:spLocks noChangeAspect="1"/>
              </p:cNvSpPr>
              <p:nvPr/>
            </p:nvSpPr>
            <p:spPr bwMode="auto">
              <a:xfrm>
                <a:off x="4038" y="1987"/>
                <a:ext cx="39" cy="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0" y="0"/>
                  </a:cxn>
                  <a:cxn ang="0">
                    <a:pos x="79" y="7"/>
                  </a:cxn>
                  <a:cxn ang="0">
                    <a:pos x="8" y="7"/>
                  </a:cxn>
                </a:cxnLst>
                <a:rect l="0" t="0" r="r" b="b"/>
                <a:pathLst>
                  <a:path w="79" h="7">
                    <a:moveTo>
                      <a:pt x="8" y="7"/>
                    </a:moveTo>
                    <a:lnTo>
                      <a:pt x="0" y="0"/>
                    </a:lnTo>
                    <a:lnTo>
                      <a:pt x="79" y="7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0" name="Freeform 558"/>
              <p:cNvSpPr>
                <a:spLocks noChangeAspect="1"/>
              </p:cNvSpPr>
              <p:nvPr/>
            </p:nvSpPr>
            <p:spPr bwMode="auto">
              <a:xfrm>
                <a:off x="4043" y="1991"/>
                <a:ext cx="34" cy="3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0" y="6"/>
                  </a:cxn>
                </a:cxnLst>
                <a:rect l="0" t="0" r="r" b="b"/>
                <a:pathLst>
                  <a:path w="69" h="6">
                    <a:moveTo>
                      <a:pt x="60" y="6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1" name="Freeform 559"/>
              <p:cNvSpPr>
                <a:spLocks noChangeAspect="1"/>
              </p:cNvSpPr>
              <p:nvPr/>
            </p:nvSpPr>
            <p:spPr bwMode="auto">
              <a:xfrm>
                <a:off x="4043" y="1991"/>
                <a:ext cx="28" cy="3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0"/>
                  </a:cxn>
                  <a:cxn ang="0">
                    <a:pos x="58" y="6"/>
                  </a:cxn>
                  <a:cxn ang="0">
                    <a:pos x="10" y="6"/>
                  </a:cxn>
                </a:cxnLst>
                <a:rect l="0" t="0" r="r" b="b"/>
                <a:pathLst>
                  <a:path w="58" h="6">
                    <a:moveTo>
                      <a:pt x="10" y="6"/>
                    </a:moveTo>
                    <a:lnTo>
                      <a:pt x="0" y="0"/>
                    </a:lnTo>
                    <a:lnTo>
                      <a:pt x="58" y="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2" name="Freeform 560"/>
              <p:cNvSpPr>
                <a:spLocks noChangeAspect="1"/>
              </p:cNvSpPr>
              <p:nvPr/>
            </p:nvSpPr>
            <p:spPr bwMode="auto">
              <a:xfrm>
                <a:off x="4047" y="1994"/>
                <a:ext cx="24" cy="1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38" y="2"/>
                  </a:cxn>
                </a:cxnLst>
                <a:rect l="0" t="0" r="r" b="b"/>
                <a:pathLst>
                  <a:path w="48" h="2">
                    <a:moveTo>
                      <a:pt x="38" y="2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3" name="Freeform 561"/>
              <p:cNvSpPr>
                <a:spLocks noChangeAspect="1"/>
              </p:cNvSpPr>
              <p:nvPr/>
            </p:nvSpPr>
            <p:spPr bwMode="auto">
              <a:xfrm>
                <a:off x="4047" y="1994"/>
                <a:ext cx="20" cy="1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11" y="2"/>
                  </a:cxn>
                </a:cxnLst>
                <a:rect l="0" t="0" r="r" b="b"/>
                <a:pathLst>
                  <a:path w="38" h="2">
                    <a:moveTo>
                      <a:pt x="11" y="2"/>
                    </a:moveTo>
                    <a:lnTo>
                      <a:pt x="0" y="0"/>
                    </a:lnTo>
                    <a:lnTo>
                      <a:pt x="38" y="2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4" name="Freeform 562"/>
              <p:cNvSpPr>
                <a:spLocks noChangeAspect="1"/>
              </p:cNvSpPr>
              <p:nvPr/>
            </p:nvSpPr>
            <p:spPr bwMode="auto">
              <a:xfrm>
                <a:off x="4052" y="1995"/>
                <a:ext cx="15" cy="1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16" y="2"/>
                  </a:cxn>
                </a:cxnLst>
                <a:rect l="0" t="0" r="r" b="b"/>
                <a:pathLst>
                  <a:path w="29" h="2">
                    <a:moveTo>
                      <a:pt x="16" y="2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5" name="Freeform 563"/>
              <p:cNvSpPr>
                <a:spLocks noChangeAspect="1"/>
              </p:cNvSpPr>
              <p:nvPr/>
            </p:nvSpPr>
            <p:spPr bwMode="auto">
              <a:xfrm>
                <a:off x="4004" y="1932"/>
                <a:ext cx="10" cy="53"/>
              </a:xfrm>
              <a:custGeom>
                <a:avLst/>
                <a:gdLst/>
                <a:ahLst/>
                <a:cxnLst>
                  <a:cxn ang="0">
                    <a:pos x="19" y="108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108"/>
                  </a:cxn>
                </a:cxnLst>
                <a:rect l="0" t="0" r="r" b="b"/>
                <a:pathLst>
                  <a:path w="19" h="108">
                    <a:moveTo>
                      <a:pt x="19" y="108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10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6" name="Freeform 564"/>
              <p:cNvSpPr>
                <a:spLocks noChangeAspect="1"/>
              </p:cNvSpPr>
              <p:nvPr/>
            </p:nvSpPr>
            <p:spPr bwMode="auto">
              <a:xfrm>
                <a:off x="4004" y="1986"/>
                <a:ext cx="2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41" y="0"/>
                  </a:cxn>
                  <a:cxn ang="0">
                    <a:pos x="0" y="0"/>
                  </a:cxn>
                </a:cxnLst>
                <a:rect l="0" t="0" r="r" b="b"/>
                <a:pathLst>
                  <a:path w="41">
                    <a:moveTo>
                      <a:pt x="0" y="0"/>
                    </a:moveTo>
                    <a:lnTo>
                      <a:pt x="21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7" name="Freeform 565"/>
              <p:cNvSpPr>
                <a:spLocks noChangeAspect="1"/>
              </p:cNvSpPr>
              <p:nvPr/>
            </p:nvSpPr>
            <p:spPr bwMode="auto">
              <a:xfrm>
                <a:off x="4004" y="1932"/>
                <a:ext cx="10" cy="53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0" y="0"/>
                  </a:cxn>
                  <a:cxn ang="0">
                    <a:pos x="19" y="108"/>
                  </a:cxn>
                  <a:cxn ang="0">
                    <a:pos x="0" y="108"/>
                  </a:cxn>
                </a:cxnLst>
                <a:rect l="0" t="0" r="r" b="b"/>
                <a:pathLst>
                  <a:path w="19" h="108">
                    <a:moveTo>
                      <a:pt x="0" y="108"/>
                    </a:moveTo>
                    <a:lnTo>
                      <a:pt x="0" y="0"/>
                    </a:lnTo>
                    <a:lnTo>
                      <a:pt x="19" y="108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8" name="Freeform 566"/>
              <p:cNvSpPr>
                <a:spLocks noChangeAspect="1"/>
              </p:cNvSpPr>
              <p:nvPr/>
            </p:nvSpPr>
            <p:spPr bwMode="auto">
              <a:xfrm>
                <a:off x="3993" y="1985"/>
                <a:ext cx="31" cy="9"/>
              </a:xfrm>
              <a:custGeom>
                <a:avLst/>
                <a:gdLst/>
                <a:ahLst/>
                <a:cxnLst>
                  <a:cxn ang="0">
                    <a:pos x="62" y="17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62" y="17"/>
                  </a:cxn>
                </a:cxnLst>
                <a:rect l="0" t="0" r="r" b="b"/>
                <a:pathLst>
                  <a:path w="62" h="17">
                    <a:moveTo>
                      <a:pt x="62" y="17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62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9" name="Freeform 567"/>
              <p:cNvSpPr>
                <a:spLocks noChangeAspect="1"/>
              </p:cNvSpPr>
              <p:nvPr/>
            </p:nvSpPr>
            <p:spPr bwMode="auto">
              <a:xfrm>
                <a:off x="4004" y="1985"/>
                <a:ext cx="20" cy="9"/>
              </a:xfrm>
              <a:custGeom>
                <a:avLst/>
                <a:gdLst/>
                <a:ahLst/>
                <a:cxnLst>
                  <a:cxn ang="0">
                    <a:pos x="41" y="17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17"/>
                  </a:cxn>
                </a:cxnLst>
                <a:rect l="0" t="0" r="r" b="b"/>
                <a:pathLst>
                  <a:path w="41" h="17">
                    <a:moveTo>
                      <a:pt x="41" y="17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0" name="Freeform 568"/>
              <p:cNvSpPr>
                <a:spLocks noChangeAspect="1"/>
              </p:cNvSpPr>
              <p:nvPr/>
            </p:nvSpPr>
            <p:spPr bwMode="auto">
              <a:xfrm>
                <a:off x="3993" y="1985"/>
                <a:ext cx="3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17"/>
                  </a:cxn>
                  <a:cxn ang="0">
                    <a:pos x="42" y="17"/>
                  </a:cxn>
                  <a:cxn ang="0">
                    <a:pos x="0" y="0"/>
                  </a:cxn>
                </a:cxnLst>
                <a:rect l="0" t="0" r="r" b="b"/>
                <a:pathLst>
                  <a:path w="62" h="17">
                    <a:moveTo>
                      <a:pt x="0" y="0"/>
                    </a:moveTo>
                    <a:lnTo>
                      <a:pt x="62" y="17"/>
                    </a:lnTo>
                    <a:lnTo>
                      <a:pt x="42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1" name="Freeform 569"/>
              <p:cNvSpPr>
                <a:spLocks noChangeAspect="1"/>
              </p:cNvSpPr>
              <p:nvPr/>
            </p:nvSpPr>
            <p:spPr bwMode="auto">
              <a:xfrm>
                <a:off x="3993" y="1985"/>
                <a:ext cx="21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40" y="17"/>
                  </a:cxn>
                  <a:cxn ang="0">
                    <a:pos x="0" y="17"/>
                  </a:cxn>
                </a:cxnLst>
                <a:rect l="0" t="0" r="r" b="b"/>
                <a:pathLst>
                  <a:path w="40" h="17">
                    <a:moveTo>
                      <a:pt x="0" y="17"/>
                    </a:moveTo>
                    <a:lnTo>
                      <a:pt x="0" y="0"/>
                    </a:lnTo>
                    <a:lnTo>
                      <a:pt x="4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2" name="Freeform 570"/>
              <p:cNvSpPr>
                <a:spLocks noChangeAspect="1"/>
              </p:cNvSpPr>
              <p:nvPr/>
            </p:nvSpPr>
            <p:spPr bwMode="auto">
              <a:xfrm>
                <a:off x="3993" y="1995"/>
                <a:ext cx="21" cy="1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40" y="0"/>
                  </a:cxn>
                </a:cxnLst>
                <a:rect l="0" t="0" r="r" b="b"/>
                <a:pathLst>
                  <a:path w="40">
                    <a:moveTo>
                      <a:pt x="40" y="0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3" name="Freeform 571"/>
              <p:cNvSpPr>
                <a:spLocks noChangeAspect="1"/>
              </p:cNvSpPr>
              <p:nvPr/>
            </p:nvSpPr>
            <p:spPr bwMode="auto">
              <a:xfrm>
                <a:off x="4004" y="1994"/>
                <a:ext cx="10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12"/>
                  </a:cxn>
                </a:cxnLst>
                <a:rect l="0" t="0" r="r" b="b"/>
                <a:pathLst>
                  <a:path w="19" h="12">
                    <a:moveTo>
                      <a:pt x="0" y="12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4" name="Freeform 572"/>
              <p:cNvSpPr>
                <a:spLocks noChangeAspect="1"/>
              </p:cNvSpPr>
              <p:nvPr/>
            </p:nvSpPr>
            <p:spPr bwMode="auto">
              <a:xfrm>
                <a:off x="4004" y="1994"/>
                <a:ext cx="10" cy="10"/>
              </a:xfrm>
              <a:custGeom>
                <a:avLst/>
                <a:gdLst/>
                <a:ahLst/>
                <a:cxnLst>
                  <a:cxn ang="0">
                    <a:pos x="19" y="19"/>
                  </a:cxn>
                  <a:cxn ang="0">
                    <a:pos x="0" y="12"/>
                  </a:cxn>
                  <a:cxn ang="0">
                    <a:pos x="19" y="0"/>
                  </a:cxn>
                  <a:cxn ang="0">
                    <a:pos x="19" y="19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12"/>
                    </a:lnTo>
                    <a:lnTo>
                      <a:pt x="19" y="0"/>
                    </a:lnTo>
                    <a:lnTo>
                      <a:pt x="19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5" name="Freeform 573"/>
              <p:cNvSpPr>
                <a:spLocks noChangeAspect="1"/>
              </p:cNvSpPr>
              <p:nvPr/>
            </p:nvSpPr>
            <p:spPr bwMode="auto">
              <a:xfrm>
                <a:off x="4004" y="2000"/>
                <a:ext cx="10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0"/>
                  </a:cxn>
                  <a:cxn ang="0">
                    <a:pos x="19" y="9"/>
                  </a:cxn>
                  <a:cxn ang="0">
                    <a:pos x="0" y="9"/>
                  </a:cxn>
                </a:cxnLst>
                <a:rect l="0" t="0" r="r" b="b"/>
                <a:pathLst>
                  <a:path w="19" h="9">
                    <a:moveTo>
                      <a:pt x="0" y="9"/>
                    </a:moveTo>
                    <a:lnTo>
                      <a:pt x="0" y="0"/>
                    </a:lnTo>
                    <a:lnTo>
                      <a:pt x="19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6" name="Freeform 574"/>
              <p:cNvSpPr>
                <a:spLocks noChangeAspect="1"/>
              </p:cNvSpPr>
              <p:nvPr/>
            </p:nvSpPr>
            <p:spPr bwMode="auto">
              <a:xfrm>
                <a:off x="4004" y="2004"/>
                <a:ext cx="10" cy="3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0" y="2"/>
                  </a:cxn>
                  <a:cxn ang="0">
                    <a:pos x="19" y="0"/>
                  </a:cxn>
                  <a:cxn ang="0">
                    <a:pos x="19" y="8"/>
                  </a:cxn>
                </a:cxnLst>
                <a:rect l="0" t="0" r="r" b="b"/>
                <a:pathLst>
                  <a:path w="19" h="8">
                    <a:moveTo>
                      <a:pt x="19" y="8"/>
                    </a:moveTo>
                    <a:lnTo>
                      <a:pt x="0" y="2"/>
                    </a:lnTo>
                    <a:lnTo>
                      <a:pt x="19" y="0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7" name="Freeform 575"/>
              <p:cNvSpPr>
                <a:spLocks noChangeAspect="1"/>
              </p:cNvSpPr>
              <p:nvPr/>
            </p:nvSpPr>
            <p:spPr bwMode="auto">
              <a:xfrm>
                <a:off x="4003" y="2005"/>
                <a:ext cx="11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0"/>
                  </a:cxn>
                  <a:cxn ang="0">
                    <a:pos x="21" y="6"/>
                  </a:cxn>
                  <a:cxn ang="0">
                    <a:pos x="0" y="8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lnTo>
                      <a:pt x="2" y="0"/>
                    </a:lnTo>
                    <a:lnTo>
                      <a:pt x="21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8" name="Freeform 576"/>
              <p:cNvSpPr>
                <a:spLocks noChangeAspect="1"/>
              </p:cNvSpPr>
              <p:nvPr/>
            </p:nvSpPr>
            <p:spPr bwMode="auto">
              <a:xfrm>
                <a:off x="4000" y="2007"/>
                <a:ext cx="1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27" y="0"/>
                  </a:cxn>
                  <a:cxn ang="0">
                    <a:pos x="0" y="4"/>
                  </a:cxn>
                </a:cxnLst>
                <a:rect l="0" t="0" r="r" b="b"/>
                <a:pathLst>
                  <a:path w="27" h="4">
                    <a:moveTo>
                      <a:pt x="0" y="4"/>
                    </a:moveTo>
                    <a:lnTo>
                      <a:pt x="4" y="0"/>
                    </a:lnTo>
                    <a:lnTo>
                      <a:pt x="27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9" name="Freeform 577"/>
              <p:cNvSpPr>
                <a:spLocks noChangeAspect="1"/>
              </p:cNvSpPr>
              <p:nvPr/>
            </p:nvSpPr>
            <p:spPr bwMode="auto">
              <a:xfrm>
                <a:off x="3998" y="2007"/>
                <a:ext cx="16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4"/>
                  </a:cxn>
                  <a:cxn ang="0">
                    <a:pos x="30" y="0"/>
                  </a:cxn>
                  <a:cxn ang="0">
                    <a:pos x="0" y="6"/>
                  </a:cxn>
                </a:cxnLst>
                <a:rect l="0" t="0" r="r" b="b"/>
                <a:pathLst>
                  <a:path w="30" h="6">
                    <a:moveTo>
                      <a:pt x="0" y="6"/>
                    </a:moveTo>
                    <a:lnTo>
                      <a:pt x="5" y="4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0" name="Freeform 578"/>
              <p:cNvSpPr>
                <a:spLocks noChangeAspect="1"/>
              </p:cNvSpPr>
              <p:nvPr/>
            </p:nvSpPr>
            <p:spPr bwMode="auto">
              <a:xfrm>
                <a:off x="3998" y="2007"/>
                <a:ext cx="16" cy="3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0" y="4"/>
                  </a:cxn>
                  <a:cxn ang="0">
                    <a:pos x="30" y="0"/>
                  </a:cxn>
                  <a:cxn ang="0">
                    <a:pos x="30" y="6"/>
                  </a:cxn>
                </a:cxnLst>
                <a:rect l="0" t="0" r="r" b="b"/>
                <a:pathLst>
                  <a:path w="30" h="6">
                    <a:moveTo>
                      <a:pt x="30" y="6"/>
                    </a:moveTo>
                    <a:lnTo>
                      <a:pt x="0" y="4"/>
                    </a:lnTo>
                    <a:lnTo>
                      <a:pt x="30" y="0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1" name="Freeform 579"/>
              <p:cNvSpPr>
                <a:spLocks noChangeAspect="1"/>
              </p:cNvSpPr>
              <p:nvPr/>
            </p:nvSpPr>
            <p:spPr bwMode="auto">
              <a:xfrm>
                <a:off x="3998" y="2010"/>
                <a:ext cx="16" cy="3"/>
              </a:xfrm>
              <a:custGeom>
                <a:avLst/>
                <a:gdLst/>
                <a:ahLst/>
                <a:cxnLst>
                  <a:cxn ang="0">
                    <a:pos x="28" y="5"/>
                  </a:cxn>
                  <a:cxn ang="0">
                    <a:pos x="0" y="0"/>
                  </a:cxn>
                  <a:cxn ang="0">
                    <a:pos x="30" y="2"/>
                  </a:cxn>
                  <a:cxn ang="0">
                    <a:pos x="28" y="5"/>
                  </a:cxn>
                </a:cxnLst>
                <a:rect l="0" t="0" r="r" b="b"/>
                <a:pathLst>
                  <a:path w="30" h="5">
                    <a:moveTo>
                      <a:pt x="28" y="5"/>
                    </a:moveTo>
                    <a:lnTo>
                      <a:pt x="0" y="0"/>
                    </a:lnTo>
                    <a:lnTo>
                      <a:pt x="30" y="2"/>
                    </a:lnTo>
                    <a:lnTo>
                      <a:pt x="28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2" name="Freeform 580"/>
              <p:cNvSpPr>
                <a:spLocks noChangeAspect="1"/>
              </p:cNvSpPr>
              <p:nvPr/>
            </p:nvSpPr>
            <p:spPr bwMode="auto">
              <a:xfrm>
                <a:off x="3995" y="2009"/>
                <a:ext cx="18" cy="4"/>
              </a:xfrm>
              <a:custGeom>
                <a:avLst/>
                <a:gdLst/>
                <a:ahLst/>
                <a:cxnLst>
                  <a:cxn ang="0">
                    <a:pos x="34" y="7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34" y="7"/>
                  </a:cxn>
                </a:cxnLst>
                <a:rect l="0" t="0" r="r" b="b"/>
                <a:pathLst>
                  <a:path w="34" h="7">
                    <a:moveTo>
                      <a:pt x="34" y="7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3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3" name="Freeform 581"/>
              <p:cNvSpPr>
                <a:spLocks noChangeAspect="1"/>
              </p:cNvSpPr>
              <p:nvPr/>
            </p:nvSpPr>
            <p:spPr bwMode="auto">
              <a:xfrm>
                <a:off x="3993" y="2009"/>
                <a:ext cx="20" cy="4"/>
              </a:xfrm>
              <a:custGeom>
                <a:avLst/>
                <a:gdLst/>
                <a:ahLst/>
                <a:cxnLst>
                  <a:cxn ang="0">
                    <a:pos x="38" y="7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38" y="7"/>
                  </a:cxn>
                </a:cxnLst>
                <a:rect l="0" t="0" r="r" b="b"/>
                <a:pathLst>
                  <a:path w="38" h="7">
                    <a:moveTo>
                      <a:pt x="38" y="7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3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4" name="Freeform 582"/>
              <p:cNvSpPr>
                <a:spLocks noChangeAspect="1"/>
              </p:cNvSpPr>
              <p:nvPr/>
            </p:nvSpPr>
            <p:spPr bwMode="auto">
              <a:xfrm>
                <a:off x="3993" y="2009"/>
                <a:ext cx="20" cy="6"/>
              </a:xfrm>
              <a:custGeom>
                <a:avLst/>
                <a:gdLst/>
                <a:ahLst/>
                <a:cxnLst>
                  <a:cxn ang="0">
                    <a:pos x="35" y="11"/>
                  </a:cxn>
                  <a:cxn ang="0">
                    <a:pos x="0" y="0"/>
                  </a:cxn>
                  <a:cxn ang="0">
                    <a:pos x="38" y="7"/>
                  </a:cxn>
                  <a:cxn ang="0">
                    <a:pos x="35" y="11"/>
                  </a:cxn>
                </a:cxnLst>
                <a:rect l="0" t="0" r="r" b="b"/>
                <a:pathLst>
                  <a:path w="38" h="11">
                    <a:moveTo>
                      <a:pt x="35" y="11"/>
                    </a:moveTo>
                    <a:lnTo>
                      <a:pt x="0" y="0"/>
                    </a:lnTo>
                    <a:lnTo>
                      <a:pt x="38" y="7"/>
                    </a:lnTo>
                    <a:lnTo>
                      <a:pt x="35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5" name="Freeform 583"/>
              <p:cNvSpPr>
                <a:spLocks noChangeAspect="1"/>
              </p:cNvSpPr>
              <p:nvPr/>
            </p:nvSpPr>
            <p:spPr bwMode="auto">
              <a:xfrm>
                <a:off x="3993" y="2009"/>
                <a:ext cx="18" cy="8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0" y="0"/>
                  </a:cxn>
                  <a:cxn ang="0">
                    <a:pos x="35" y="11"/>
                  </a:cxn>
                  <a:cxn ang="0">
                    <a:pos x="31" y="15"/>
                  </a:cxn>
                </a:cxnLst>
                <a:rect l="0" t="0" r="r" b="b"/>
                <a:pathLst>
                  <a:path w="35" h="15">
                    <a:moveTo>
                      <a:pt x="31" y="15"/>
                    </a:moveTo>
                    <a:lnTo>
                      <a:pt x="0" y="0"/>
                    </a:lnTo>
                    <a:lnTo>
                      <a:pt x="35" y="11"/>
                    </a:lnTo>
                    <a:lnTo>
                      <a:pt x="31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6" name="Freeform 584"/>
              <p:cNvSpPr>
                <a:spLocks noChangeAspect="1"/>
              </p:cNvSpPr>
              <p:nvPr/>
            </p:nvSpPr>
            <p:spPr bwMode="auto">
              <a:xfrm>
                <a:off x="3993" y="2009"/>
                <a:ext cx="16" cy="9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0" y="0"/>
                  </a:cxn>
                  <a:cxn ang="0">
                    <a:pos x="31" y="15"/>
                  </a:cxn>
                  <a:cxn ang="0">
                    <a:pos x="27" y="17"/>
                  </a:cxn>
                </a:cxnLst>
                <a:rect l="0" t="0" r="r" b="b"/>
                <a:pathLst>
                  <a:path w="31" h="17">
                    <a:moveTo>
                      <a:pt x="27" y="17"/>
                    </a:moveTo>
                    <a:lnTo>
                      <a:pt x="0" y="0"/>
                    </a:lnTo>
                    <a:lnTo>
                      <a:pt x="31" y="15"/>
                    </a:lnTo>
                    <a:lnTo>
                      <a:pt x="27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7" name="Freeform 585"/>
              <p:cNvSpPr>
                <a:spLocks noChangeAspect="1"/>
              </p:cNvSpPr>
              <p:nvPr/>
            </p:nvSpPr>
            <p:spPr bwMode="auto">
              <a:xfrm>
                <a:off x="3993" y="2009"/>
                <a:ext cx="14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27" y="17"/>
                  </a:cxn>
                  <a:cxn ang="0">
                    <a:pos x="0" y="17"/>
                  </a:cxn>
                </a:cxnLst>
                <a:rect l="0" t="0" r="r" b="b"/>
                <a:pathLst>
                  <a:path w="27" h="17">
                    <a:moveTo>
                      <a:pt x="0" y="17"/>
                    </a:moveTo>
                    <a:lnTo>
                      <a:pt x="0" y="0"/>
                    </a:lnTo>
                    <a:lnTo>
                      <a:pt x="27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8" name="Freeform 586"/>
              <p:cNvSpPr>
                <a:spLocks noChangeAspect="1"/>
              </p:cNvSpPr>
              <p:nvPr/>
            </p:nvSpPr>
            <p:spPr bwMode="auto">
              <a:xfrm>
                <a:off x="3993" y="2018"/>
                <a:ext cx="14" cy="1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21" y="2"/>
                  </a:cxn>
                </a:cxnLst>
                <a:rect l="0" t="0" r="r" b="b"/>
                <a:pathLst>
                  <a:path w="27" h="2">
                    <a:moveTo>
                      <a:pt x="21" y="2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9" name="Freeform 587"/>
              <p:cNvSpPr>
                <a:spLocks noChangeAspect="1"/>
              </p:cNvSpPr>
              <p:nvPr/>
            </p:nvSpPr>
            <p:spPr bwMode="auto">
              <a:xfrm>
                <a:off x="3993" y="2018"/>
                <a:ext cx="11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10" y="2"/>
                  </a:cxn>
                </a:cxnLst>
                <a:rect l="0" t="0" r="r" b="b"/>
                <a:pathLst>
                  <a:path w="21" h="2">
                    <a:moveTo>
                      <a:pt x="10" y="2"/>
                    </a:moveTo>
                    <a:lnTo>
                      <a:pt x="0" y="0"/>
                    </a:lnTo>
                    <a:lnTo>
                      <a:pt x="21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0" name="Freeform 588"/>
              <p:cNvSpPr>
                <a:spLocks noChangeAspect="1"/>
              </p:cNvSpPr>
              <p:nvPr/>
            </p:nvSpPr>
            <p:spPr bwMode="auto">
              <a:xfrm>
                <a:off x="3998" y="2019"/>
                <a:ext cx="6" cy="1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5" y="2"/>
                  </a:cxn>
                </a:cxnLst>
                <a:rect l="0" t="0" r="r" b="b"/>
                <a:pathLst>
                  <a:path w="11" h="2">
                    <a:moveTo>
                      <a:pt x="5" y="2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1" name="Freeform 589"/>
              <p:cNvSpPr>
                <a:spLocks noChangeAspect="1"/>
              </p:cNvSpPr>
              <p:nvPr/>
            </p:nvSpPr>
            <p:spPr bwMode="auto">
              <a:xfrm>
                <a:off x="3952" y="1932"/>
                <a:ext cx="1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3"/>
                  </a:cxn>
                  <a:cxn ang="0">
                    <a:pos x="0" y="0"/>
                  </a:cxn>
                </a:cxnLst>
                <a:rect l="0" t="0" r="r" b="b"/>
                <a:pathLst>
                  <a:path h="173">
                    <a:moveTo>
                      <a:pt x="0" y="0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2" name="Freeform 590"/>
              <p:cNvSpPr>
                <a:spLocks noChangeAspect="1"/>
              </p:cNvSpPr>
              <p:nvPr/>
            </p:nvSpPr>
            <p:spPr bwMode="auto">
              <a:xfrm>
                <a:off x="3940" y="1932"/>
                <a:ext cx="11" cy="86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23" y="0"/>
                  </a:cxn>
                  <a:cxn ang="0">
                    <a:pos x="23" y="173"/>
                  </a:cxn>
                  <a:cxn ang="0">
                    <a:pos x="0" y="173"/>
                  </a:cxn>
                </a:cxnLst>
                <a:rect l="0" t="0" r="r" b="b"/>
                <a:pathLst>
                  <a:path w="23" h="173">
                    <a:moveTo>
                      <a:pt x="0" y="173"/>
                    </a:moveTo>
                    <a:lnTo>
                      <a:pt x="23" y="0"/>
                    </a:lnTo>
                    <a:lnTo>
                      <a:pt x="23" y="173"/>
                    </a:lnTo>
                    <a:lnTo>
                      <a:pt x="0" y="1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3" name="Freeform 591"/>
              <p:cNvSpPr>
                <a:spLocks noChangeAspect="1"/>
              </p:cNvSpPr>
              <p:nvPr/>
            </p:nvSpPr>
            <p:spPr bwMode="auto">
              <a:xfrm>
                <a:off x="3940" y="1932"/>
                <a:ext cx="11" cy="8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173"/>
                  </a:cxn>
                  <a:cxn ang="0">
                    <a:pos x="0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173">
                    <a:moveTo>
                      <a:pt x="23" y="0"/>
                    </a:moveTo>
                    <a:lnTo>
                      <a:pt x="0" y="173"/>
                    </a:lnTo>
                    <a:lnTo>
                      <a:pt x="0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4" name="Freeform 592"/>
              <p:cNvSpPr>
                <a:spLocks noChangeAspect="1"/>
              </p:cNvSpPr>
              <p:nvPr/>
            </p:nvSpPr>
            <p:spPr bwMode="auto">
              <a:xfrm>
                <a:off x="3912" y="1932"/>
                <a:ext cx="10" cy="36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73"/>
                  </a:cxn>
                </a:cxnLst>
                <a:rect l="0" t="0" r="r" b="b"/>
                <a:pathLst>
                  <a:path w="21" h="73">
                    <a:moveTo>
                      <a:pt x="0" y="73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5" name="Freeform 593"/>
              <p:cNvSpPr>
                <a:spLocks noChangeAspect="1"/>
              </p:cNvSpPr>
              <p:nvPr/>
            </p:nvSpPr>
            <p:spPr bwMode="auto">
              <a:xfrm>
                <a:off x="3870" y="1932"/>
                <a:ext cx="10" cy="3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77"/>
                  </a:cxn>
                </a:cxnLst>
                <a:rect l="0" t="0" r="r" b="b"/>
                <a:pathLst>
                  <a:path w="21" h="77">
                    <a:moveTo>
                      <a:pt x="0" y="77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6" name="Freeform 594"/>
              <p:cNvSpPr>
                <a:spLocks noChangeAspect="1"/>
              </p:cNvSpPr>
              <p:nvPr/>
            </p:nvSpPr>
            <p:spPr bwMode="auto">
              <a:xfrm>
                <a:off x="3870" y="1932"/>
                <a:ext cx="10" cy="38"/>
              </a:xfrm>
              <a:custGeom>
                <a:avLst/>
                <a:gdLst/>
                <a:ahLst/>
                <a:cxnLst>
                  <a:cxn ang="0">
                    <a:pos x="21" y="77"/>
                  </a:cxn>
                  <a:cxn ang="0">
                    <a:pos x="0" y="77"/>
                  </a:cxn>
                  <a:cxn ang="0">
                    <a:pos x="21" y="0"/>
                  </a:cxn>
                  <a:cxn ang="0">
                    <a:pos x="21" y="77"/>
                  </a:cxn>
                </a:cxnLst>
                <a:rect l="0" t="0" r="r" b="b"/>
                <a:pathLst>
                  <a:path w="21" h="77">
                    <a:moveTo>
                      <a:pt x="21" y="77"/>
                    </a:moveTo>
                    <a:lnTo>
                      <a:pt x="0" y="77"/>
                    </a:lnTo>
                    <a:lnTo>
                      <a:pt x="21" y="0"/>
                    </a:lnTo>
                    <a:lnTo>
                      <a:pt x="21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7" name="Freeform 595"/>
              <p:cNvSpPr>
                <a:spLocks noChangeAspect="1"/>
              </p:cNvSpPr>
              <p:nvPr/>
            </p:nvSpPr>
            <p:spPr bwMode="auto">
              <a:xfrm>
                <a:off x="3912" y="1932"/>
                <a:ext cx="10" cy="40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0" y="73"/>
                  </a:cxn>
                  <a:cxn ang="0">
                    <a:pos x="21" y="0"/>
                  </a:cxn>
                  <a:cxn ang="0">
                    <a:pos x="0" y="81"/>
                  </a:cxn>
                </a:cxnLst>
                <a:rect l="0" t="0" r="r" b="b"/>
                <a:pathLst>
                  <a:path w="21" h="81">
                    <a:moveTo>
                      <a:pt x="0" y="81"/>
                    </a:moveTo>
                    <a:lnTo>
                      <a:pt x="0" y="73"/>
                    </a:lnTo>
                    <a:lnTo>
                      <a:pt x="21" y="0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8" name="Freeform 596"/>
              <p:cNvSpPr>
                <a:spLocks noChangeAspect="1"/>
              </p:cNvSpPr>
              <p:nvPr/>
            </p:nvSpPr>
            <p:spPr bwMode="auto">
              <a:xfrm>
                <a:off x="3870" y="1970"/>
                <a:ext cx="1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0" y="6"/>
                  </a:cxn>
                </a:cxnLst>
                <a:rect l="0" t="0" r="r" b="b"/>
                <a:pathLst>
                  <a:path w="21" h="6">
                    <a:moveTo>
                      <a:pt x="0" y="6"/>
                    </a:moveTo>
                    <a:lnTo>
                      <a:pt x="0" y="0"/>
                    </a:lnTo>
                    <a:lnTo>
                      <a:pt x="21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9" name="Freeform 597"/>
              <p:cNvSpPr>
                <a:spLocks noChangeAspect="1"/>
              </p:cNvSpPr>
              <p:nvPr/>
            </p:nvSpPr>
            <p:spPr bwMode="auto">
              <a:xfrm>
                <a:off x="3870" y="1970"/>
                <a:ext cx="10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6"/>
                  </a:cxn>
                  <a:cxn ang="0">
                    <a:pos x="21" y="0"/>
                  </a:cxn>
                  <a:cxn ang="0">
                    <a:pos x="21" y="10"/>
                  </a:cxn>
                </a:cxnLst>
                <a:rect l="0" t="0" r="r" b="b"/>
                <a:pathLst>
                  <a:path w="21" h="10">
                    <a:moveTo>
                      <a:pt x="21" y="10"/>
                    </a:moveTo>
                    <a:lnTo>
                      <a:pt x="0" y="6"/>
                    </a:lnTo>
                    <a:lnTo>
                      <a:pt x="21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0" name="Freeform 598"/>
              <p:cNvSpPr>
                <a:spLocks noChangeAspect="1"/>
              </p:cNvSpPr>
              <p:nvPr/>
            </p:nvSpPr>
            <p:spPr bwMode="auto">
              <a:xfrm>
                <a:off x="3910" y="1932"/>
                <a:ext cx="12" cy="44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2" y="81"/>
                  </a:cxn>
                  <a:cxn ang="0">
                    <a:pos x="25" y="0"/>
                  </a:cxn>
                  <a:cxn ang="0">
                    <a:pos x="0" y="89"/>
                  </a:cxn>
                </a:cxnLst>
                <a:rect l="0" t="0" r="r" b="b"/>
                <a:pathLst>
                  <a:path w="25" h="89">
                    <a:moveTo>
                      <a:pt x="0" y="89"/>
                    </a:moveTo>
                    <a:lnTo>
                      <a:pt x="2" y="81"/>
                    </a:lnTo>
                    <a:lnTo>
                      <a:pt x="25" y="0"/>
                    </a:lnTo>
                    <a:lnTo>
                      <a:pt x="0" y="8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1" name="Freeform 599"/>
              <p:cNvSpPr>
                <a:spLocks noChangeAspect="1"/>
              </p:cNvSpPr>
              <p:nvPr/>
            </p:nvSpPr>
            <p:spPr bwMode="auto">
              <a:xfrm>
                <a:off x="3870" y="1973"/>
                <a:ext cx="11" cy="6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0" y="0"/>
                  </a:cxn>
                  <a:cxn ang="0">
                    <a:pos x="23" y="4"/>
                  </a:cxn>
                  <a:cxn ang="0">
                    <a:pos x="23" y="11"/>
                  </a:cxn>
                </a:cxnLst>
                <a:rect l="0" t="0" r="r" b="b"/>
                <a:pathLst>
                  <a:path w="23" h="11">
                    <a:moveTo>
                      <a:pt x="23" y="11"/>
                    </a:moveTo>
                    <a:lnTo>
                      <a:pt x="0" y="0"/>
                    </a:lnTo>
                    <a:lnTo>
                      <a:pt x="23" y="4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2" name="Freeform 600"/>
              <p:cNvSpPr>
                <a:spLocks noChangeAspect="1"/>
              </p:cNvSpPr>
              <p:nvPr/>
            </p:nvSpPr>
            <p:spPr bwMode="auto">
              <a:xfrm>
                <a:off x="3870" y="1973"/>
                <a:ext cx="12" cy="8"/>
              </a:xfrm>
              <a:custGeom>
                <a:avLst/>
                <a:gdLst/>
                <a:ahLst/>
                <a:cxnLst>
                  <a:cxn ang="0">
                    <a:pos x="25" y="15"/>
                  </a:cxn>
                  <a:cxn ang="0">
                    <a:pos x="0" y="0"/>
                  </a:cxn>
                  <a:cxn ang="0">
                    <a:pos x="23" y="11"/>
                  </a:cxn>
                  <a:cxn ang="0">
                    <a:pos x="25" y="15"/>
                  </a:cxn>
                </a:cxnLst>
                <a:rect l="0" t="0" r="r" b="b"/>
                <a:pathLst>
                  <a:path w="25" h="15">
                    <a:moveTo>
                      <a:pt x="25" y="15"/>
                    </a:moveTo>
                    <a:lnTo>
                      <a:pt x="0" y="0"/>
                    </a:lnTo>
                    <a:lnTo>
                      <a:pt x="23" y="11"/>
                    </a:lnTo>
                    <a:lnTo>
                      <a:pt x="25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3" name="Freeform 601"/>
              <p:cNvSpPr>
                <a:spLocks noChangeAspect="1"/>
              </p:cNvSpPr>
              <p:nvPr/>
            </p:nvSpPr>
            <p:spPr bwMode="auto">
              <a:xfrm>
                <a:off x="3870" y="1973"/>
                <a:ext cx="12" cy="9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0" y="0"/>
                  </a:cxn>
                  <a:cxn ang="0">
                    <a:pos x="25" y="17"/>
                  </a:cxn>
                  <a:cxn ang="0">
                    <a:pos x="2" y="19"/>
                  </a:cxn>
                </a:cxnLst>
                <a:rect l="0" t="0" r="r" b="b"/>
                <a:pathLst>
                  <a:path w="25" h="19">
                    <a:moveTo>
                      <a:pt x="2" y="19"/>
                    </a:moveTo>
                    <a:lnTo>
                      <a:pt x="0" y="0"/>
                    </a:lnTo>
                    <a:lnTo>
                      <a:pt x="25" y="17"/>
                    </a:lnTo>
                    <a:lnTo>
                      <a:pt x="2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4" name="Freeform 602"/>
              <p:cNvSpPr>
                <a:spLocks noChangeAspect="1"/>
              </p:cNvSpPr>
              <p:nvPr/>
            </p:nvSpPr>
            <p:spPr bwMode="auto">
              <a:xfrm>
                <a:off x="3870" y="1981"/>
                <a:ext cx="13" cy="2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5" name="Freeform 603"/>
              <p:cNvSpPr>
                <a:spLocks noChangeAspect="1"/>
              </p:cNvSpPr>
              <p:nvPr/>
            </p:nvSpPr>
            <p:spPr bwMode="auto">
              <a:xfrm>
                <a:off x="3870" y="1982"/>
                <a:ext cx="15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6" name="Freeform 604"/>
              <p:cNvSpPr>
                <a:spLocks noChangeAspect="1"/>
              </p:cNvSpPr>
              <p:nvPr/>
            </p:nvSpPr>
            <p:spPr bwMode="auto">
              <a:xfrm>
                <a:off x="3870" y="1982"/>
                <a:ext cx="15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9" y="4"/>
                  </a:cxn>
                  <a:cxn ang="0">
                    <a:pos x="2" y="4"/>
                  </a:cxn>
                </a:cxnLst>
                <a:rect l="0" t="0" r="r" b="b"/>
                <a:pathLst>
                  <a:path w="29" h="4">
                    <a:moveTo>
                      <a:pt x="2" y="4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7" name="Freeform 605"/>
              <p:cNvSpPr>
                <a:spLocks noChangeAspect="1"/>
              </p:cNvSpPr>
              <p:nvPr/>
            </p:nvSpPr>
            <p:spPr bwMode="auto">
              <a:xfrm>
                <a:off x="3903" y="1982"/>
                <a:ext cx="10" cy="3"/>
              </a:xfrm>
              <a:custGeom>
                <a:avLst/>
                <a:gdLst/>
                <a:ahLst/>
                <a:cxnLst>
                  <a:cxn ang="0">
                    <a:pos x="20" y="8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20" y="8"/>
                  </a:cxn>
                </a:cxnLst>
                <a:rect l="0" t="0" r="r" b="b"/>
                <a:pathLst>
                  <a:path w="20" h="8">
                    <a:moveTo>
                      <a:pt x="20" y="8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2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8" name="Freeform 606"/>
              <p:cNvSpPr>
                <a:spLocks noChangeAspect="1"/>
              </p:cNvSpPr>
              <p:nvPr/>
            </p:nvSpPr>
            <p:spPr bwMode="auto">
              <a:xfrm>
                <a:off x="3907" y="1980"/>
                <a:ext cx="6" cy="5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12" y="12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9" name="Freeform 607"/>
              <p:cNvSpPr>
                <a:spLocks noChangeAspect="1"/>
              </p:cNvSpPr>
              <p:nvPr/>
            </p:nvSpPr>
            <p:spPr bwMode="auto">
              <a:xfrm>
                <a:off x="3909" y="1976"/>
                <a:ext cx="4" cy="9"/>
              </a:xfrm>
              <a:custGeom>
                <a:avLst/>
                <a:gdLst/>
                <a:ahLst/>
                <a:cxnLst>
                  <a:cxn ang="0">
                    <a:pos x="8" y="19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8" y="19"/>
                  </a:cxn>
                </a:cxnLst>
                <a:rect l="0" t="0" r="r" b="b"/>
                <a:pathLst>
                  <a:path w="8" h="19">
                    <a:moveTo>
                      <a:pt x="8" y="19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8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0" name="Freeform 608"/>
              <p:cNvSpPr>
                <a:spLocks noChangeAspect="1"/>
              </p:cNvSpPr>
              <p:nvPr/>
            </p:nvSpPr>
            <p:spPr bwMode="auto">
              <a:xfrm>
                <a:off x="3910" y="1932"/>
                <a:ext cx="12" cy="53"/>
              </a:xfrm>
              <a:custGeom>
                <a:avLst/>
                <a:gdLst/>
                <a:ahLst/>
                <a:cxnLst>
                  <a:cxn ang="0">
                    <a:pos x="4" y="108"/>
                  </a:cxn>
                  <a:cxn ang="0">
                    <a:pos x="0" y="89"/>
                  </a:cxn>
                  <a:cxn ang="0">
                    <a:pos x="25" y="0"/>
                  </a:cxn>
                  <a:cxn ang="0">
                    <a:pos x="4" y="108"/>
                  </a:cxn>
                </a:cxnLst>
                <a:rect l="0" t="0" r="r" b="b"/>
                <a:pathLst>
                  <a:path w="25" h="108">
                    <a:moveTo>
                      <a:pt x="4" y="108"/>
                    </a:moveTo>
                    <a:lnTo>
                      <a:pt x="0" y="89"/>
                    </a:lnTo>
                    <a:lnTo>
                      <a:pt x="25" y="0"/>
                    </a:lnTo>
                    <a:lnTo>
                      <a:pt x="4" y="10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1" name="Freeform 609"/>
              <p:cNvSpPr>
                <a:spLocks noChangeAspect="1"/>
              </p:cNvSpPr>
              <p:nvPr/>
            </p:nvSpPr>
            <p:spPr bwMode="auto">
              <a:xfrm>
                <a:off x="3901" y="1984"/>
                <a:ext cx="12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24" y="2"/>
                  </a:cxn>
                  <a:cxn ang="0">
                    <a:pos x="0" y="2"/>
                  </a:cxn>
                </a:cxnLst>
                <a:rect l="0" t="0" r="r" b="b"/>
                <a:pathLst>
                  <a:path w="24" h="2">
                    <a:moveTo>
                      <a:pt x="0" y="2"/>
                    </a:moveTo>
                    <a:lnTo>
                      <a:pt x="6" y="0"/>
                    </a:lnTo>
                    <a:lnTo>
                      <a:pt x="2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2" name="Freeform 610"/>
              <p:cNvSpPr>
                <a:spLocks noChangeAspect="1"/>
              </p:cNvSpPr>
              <p:nvPr/>
            </p:nvSpPr>
            <p:spPr bwMode="auto">
              <a:xfrm>
                <a:off x="3871" y="1984"/>
                <a:ext cx="16" cy="1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31" y="2"/>
                  </a:cxn>
                </a:cxnLst>
                <a:rect l="0" t="0" r="r" b="b"/>
                <a:pathLst>
                  <a:path w="31" h="2">
                    <a:moveTo>
                      <a:pt x="31" y="2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3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3" name="Freeform 611"/>
              <p:cNvSpPr>
                <a:spLocks noChangeAspect="1"/>
              </p:cNvSpPr>
              <p:nvPr/>
            </p:nvSpPr>
            <p:spPr bwMode="auto">
              <a:xfrm>
                <a:off x="3897" y="1985"/>
                <a:ext cx="1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31" y="0"/>
                  </a:cxn>
                  <a:cxn ang="0">
                    <a:pos x="0" y="2"/>
                  </a:cxn>
                </a:cxnLst>
                <a:rect l="0" t="0" r="r" b="b"/>
                <a:pathLst>
                  <a:path w="31" h="2">
                    <a:moveTo>
                      <a:pt x="0" y="2"/>
                    </a:moveTo>
                    <a:lnTo>
                      <a:pt x="7" y="0"/>
                    </a:lnTo>
                    <a:lnTo>
                      <a:pt x="3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4" name="Freeform 612"/>
              <p:cNvSpPr>
                <a:spLocks noChangeAspect="1"/>
              </p:cNvSpPr>
              <p:nvPr/>
            </p:nvSpPr>
            <p:spPr bwMode="auto">
              <a:xfrm>
                <a:off x="3871" y="1984"/>
                <a:ext cx="18" cy="2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0" y="0"/>
                  </a:cxn>
                  <a:cxn ang="0">
                    <a:pos x="31" y="2"/>
                  </a:cxn>
                  <a:cxn ang="0">
                    <a:pos x="34" y="4"/>
                  </a:cxn>
                </a:cxnLst>
                <a:rect l="0" t="0" r="r" b="b"/>
                <a:pathLst>
                  <a:path w="34" h="4">
                    <a:moveTo>
                      <a:pt x="34" y="4"/>
                    </a:moveTo>
                    <a:lnTo>
                      <a:pt x="0" y="0"/>
                    </a:lnTo>
                    <a:lnTo>
                      <a:pt x="31" y="2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5" name="Freeform 613"/>
              <p:cNvSpPr>
                <a:spLocks noChangeAspect="1"/>
              </p:cNvSpPr>
              <p:nvPr/>
            </p:nvSpPr>
            <p:spPr bwMode="auto">
              <a:xfrm>
                <a:off x="3894" y="1985"/>
                <a:ext cx="19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2"/>
                  </a:cxn>
                  <a:cxn ang="0">
                    <a:pos x="39" y="0"/>
                  </a:cxn>
                  <a:cxn ang="0">
                    <a:pos x="0" y="2"/>
                  </a:cxn>
                </a:cxnLst>
                <a:rect l="0" t="0" r="r" b="b"/>
                <a:pathLst>
                  <a:path w="39" h="2">
                    <a:moveTo>
                      <a:pt x="0" y="2"/>
                    </a:moveTo>
                    <a:lnTo>
                      <a:pt x="8" y="2"/>
                    </a:lnTo>
                    <a:lnTo>
                      <a:pt x="3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6" name="Freeform 614"/>
              <p:cNvSpPr>
                <a:spLocks noChangeAspect="1"/>
              </p:cNvSpPr>
              <p:nvPr/>
            </p:nvSpPr>
            <p:spPr bwMode="auto">
              <a:xfrm>
                <a:off x="3872" y="1986"/>
                <a:ext cx="22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0" y="2"/>
                  </a:cxn>
                </a:cxnLst>
                <a:rect l="0" t="0" r="r" b="b"/>
                <a:pathLst>
                  <a:path w="42" h="2">
                    <a:moveTo>
                      <a:pt x="0" y="2"/>
                    </a:moveTo>
                    <a:lnTo>
                      <a:pt x="34" y="0"/>
                    </a:lnTo>
                    <a:lnTo>
                      <a:pt x="4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7" name="Freeform 615"/>
              <p:cNvSpPr>
                <a:spLocks noChangeAspect="1"/>
              </p:cNvSpPr>
              <p:nvPr/>
            </p:nvSpPr>
            <p:spPr bwMode="auto">
              <a:xfrm>
                <a:off x="3871" y="1984"/>
                <a:ext cx="18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2" y="6"/>
                  </a:cxn>
                </a:cxnLst>
                <a:rect l="0" t="0" r="r" b="b"/>
                <a:pathLst>
                  <a:path w="34" h="6">
                    <a:moveTo>
                      <a:pt x="2" y="6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8" name="Freeform 616"/>
              <p:cNvSpPr>
                <a:spLocks noChangeAspect="1"/>
              </p:cNvSpPr>
              <p:nvPr/>
            </p:nvSpPr>
            <p:spPr bwMode="auto">
              <a:xfrm>
                <a:off x="3872" y="1986"/>
                <a:ext cx="36" cy="4"/>
              </a:xfrm>
              <a:custGeom>
                <a:avLst/>
                <a:gdLst/>
                <a:ahLst/>
                <a:cxnLst>
                  <a:cxn ang="0">
                    <a:pos x="71" y="7"/>
                  </a:cxn>
                  <a:cxn ang="0">
                    <a:pos x="0" y="2"/>
                  </a:cxn>
                  <a:cxn ang="0">
                    <a:pos x="42" y="0"/>
                  </a:cxn>
                  <a:cxn ang="0">
                    <a:pos x="71" y="7"/>
                  </a:cxn>
                </a:cxnLst>
                <a:rect l="0" t="0" r="r" b="b"/>
                <a:pathLst>
                  <a:path w="71" h="7">
                    <a:moveTo>
                      <a:pt x="71" y="7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7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9" name="Freeform 617"/>
              <p:cNvSpPr>
                <a:spLocks noChangeAspect="1"/>
              </p:cNvSpPr>
              <p:nvPr/>
            </p:nvSpPr>
            <p:spPr bwMode="auto">
              <a:xfrm>
                <a:off x="3894" y="1985"/>
                <a:ext cx="19" cy="5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4"/>
                  </a:cxn>
                  <a:cxn ang="0">
                    <a:pos x="39" y="0"/>
                  </a:cxn>
                  <a:cxn ang="0">
                    <a:pos x="29" y="9"/>
                  </a:cxn>
                </a:cxnLst>
                <a:rect l="0" t="0" r="r" b="b"/>
                <a:pathLst>
                  <a:path w="39" h="9">
                    <a:moveTo>
                      <a:pt x="29" y="9"/>
                    </a:moveTo>
                    <a:lnTo>
                      <a:pt x="0" y="4"/>
                    </a:lnTo>
                    <a:lnTo>
                      <a:pt x="39" y="0"/>
                    </a:lnTo>
                    <a:lnTo>
                      <a:pt x="29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0" name="Freeform 618"/>
              <p:cNvSpPr>
                <a:spLocks noChangeAspect="1"/>
              </p:cNvSpPr>
              <p:nvPr/>
            </p:nvSpPr>
            <p:spPr bwMode="auto">
              <a:xfrm>
                <a:off x="3872" y="1987"/>
                <a:ext cx="36" cy="4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0" y="0"/>
                  </a:cxn>
                  <a:cxn ang="0">
                    <a:pos x="71" y="5"/>
                  </a:cxn>
                  <a:cxn ang="0">
                    <a:pos x="6" y="7"/>
                  </a:cxn>
                </a:cxnLst>
                <a:rect l="0" t="0" r="r" b="b"/>
                <a:pathLst>
                  <a:path w="71" h="7">
                    <a:moveTo>
                      <a:pt x="6" y="7"/>
                    </a:moveTo>
                    <a:lnTo>
                      <a:pt x="0" y="0"/>
                    </a:lnTo>
                    <a:lnTo>
                      <a:pt x="71" y="5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1" name="Freeform 619"/>
              <p:cNvSpPr>
                <a:spLocks noChangeAspect="1"/>
              </p:cNvSpPr>
              <p:nvPr/>
            </p:nvSpPr>
            <p:spPr bwMode="auto">
              <a:xfrm>
                <a:off x="3875" y="1990"/>
                <a:ext cx="33" cy="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0" y="4"/>
                  </a:cxn>
                  <a:cxn ang="0">
                    <a:pos x="65" y="0"/>
                  </a:cxn>
                  <a:cxn ang="0">
                    <a:pos x="57" y="8"/>
                  </a:cxn>
                </a:cxnLst>
                <a:rect l="0" t="0" r="r" b="b"/>
                <a:pathLst>
                  <a:path w="65" h="8">
                    <a:moveTo>
                      <a:pt x="57" y="8"/>
                    </a:moveTo>
                    <a:lnTo>
                      <a:pt x="0" y="4"/>
                    </a:lnTo>
                    <a:lnTo>
                      <a:pt x="65" y="0"/>
                    </a:lnTo>
                    <a:lnTo>
                      <a:pt x="5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2" name="Freeform 620"/>
              <p:cNvSpPr>
                <a:spLocks noChangeAspect="1"/>
              </p:cNvSpPr>
              <p:nvPr/>
            </p:nvSpPr>
            <p:spPr bwMode="auto">
              <a:xfrm>
                <a:off x="3875" y="1991"/>
                <a:ext cx="28" cy="3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0" y="0"/>
                  </a:cxn>
                  <a:cxn ang="0">
                    <a:pos x="55" y="6"/>
                  </a:cxn>
                  <a:cxn ang="0">
                    <a:pos x="9" y="6"/>
                  </a:cxn>
                </a:cxnLst>
                <a:rect l="0" t="0" r="r" b="b"/>
                <a:pathLst>
                  <a:path w="55" h="6">
                    <a:moveTo>
                      <a:pt x="9" y="6"/>
                    </a:moveTo>
                    <a:lnTo>
                      <a:pt x="0" y="0"/>
                    </a:lnTo>
                    <a:lnTo>
                      <a:pt x="55" y="6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3" name="Freeform 621"/>
              <p:cNvSpPr>
                <a:spLocks noChangeAspect="1"/>
              </p:cNvSpPr>
              <p:nvPr/>
            </p:nvSpPr>
            <p:spPr bwMode="auto">
              <a:xfrm>
                <a:off x="3913" y="1985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lnTo>
                      <a:pt x="19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4" name="Freeform 622"/>
              <p:cNvSpPr>
                <a:spLocks noChangeAspect="1"/>
              </p:cNvSpPr>
              <p:nvPr/>
            </p:nvSpPr>
            <p:spPr bwMode="auto">
              <a:xfrm>
                <a:off x="3913" y="1932"/>
                <a:ext cx="9" cy="62"/>
              </a:xfrm>
              <a:custGeom>
                <a:avLst/>
                <a:gdLst/>
                <a:ahLst/>
                <a:cxnLst>
                  <a:cxn ang="0">
                    <a:pos x="19" y="125"/>
                  </a:cxn>
                  <a:cxn ang="0">
                    <a:pos x="0" y="108"/>
                  </a:cxn>
                  <a:cxn ang="0">
                    <a:pos x="19" y="0"/>
                  </a:cxn>
                  <a:cxn ang="0">
                    <a:pos x="19" y="125"/>
                  </a:cxn>
                </a:cxnLst>
                <a:rect l="0" t="0" r="r" b="b"/>
                <a:pathLst>
                  <a:path w="19" h="125">
                    <a:moveTo>
                      <a:pt x="19" y="125"/>
                    </a:moveTo>
                    <a:lnTo>
                      <a:pt x="0" y="108"/>
                    </a:lnTo>
                    <a:lnTo>
                      <a:pt x="19" y="0"/>
                    </a:lnTo>
                    <a:lnTo>
                      <a:pt x="19" y="1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5" name="Freeform 623"/>
              <p:cNvSpPr>
                <a:spLocks noChangeAspect="1"/>
              </p:cNvSpPr>
              <p:nvPr/>
            </p:nvSpPr>
            <p:spPr bwMode="auto">
              <a:xfrm>
                <a:off x="3880" y="1994"/>
                <a:ext cx="23" cy="1"/>
              </a:xfrm>
              <a:custGeom>
                <a:avLst/>
                <a:gdLst/>
                <a:ahLst/>
                <a:cxnLst>
                  <a:cxn ang="0">
                    <a:pos x="37" y="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37" y="2"/>
                  </a:cxn>
                </a:cxnLst>
                <a:rect l="0" t="0" r="r" b="b"/>
                <a:pathLst>
                  <a:path w="46" h="2">
                    <a:moveTo>
                      <a:pt x="37" y="2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3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6" name="Freeform 624"/>
              <p:cNvSpPr>
                <a:spLocks noChangeAspect="1"/>
              </p:cNvSpPr>
              <p:nvPr/>
            </p:nvSpPr>
            <p:spPr bwMode="auto">
              <a:xfrm>
                <a:off x="3880" y="1994"/>
                <a:ext cx="18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37" y="2"/>
                  </a:cxn>
                  <a:cxn ang="0">
                    <a:pos x="12" y="2"/>
                  </a:cxn>
                </a:cxnLst>
                <a:rect l="0" t="0" r="r" b="b"/>
                <a:pathLst>
                  <a:path w="37" h="2">
                    <a:moveTo>
                      <a:pt x="12" y="2"/>
                    </a:moveTo>
                    <a:lnTo>
                      <a:pt x="0" y="0"/>
                    </a:lnTo>
                    <a:lnTo>
                      <a:pt x="37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7" name="Freeform 625"/>
              <p:cNvSpPr>
                <a:spLocks noChangeAspect="1"/>
              </p:cNvSpPr>
              <p:nvPr/>
            </p:nvSpPr>
            <p:spPr bwMode="auto">
              <a:xfrm>
                <a:off x="3886" y="1995"/>
                <a:ext cx="12" cy="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3" y="2"/>
                  </a:cxn>
                </a:cxnLst>
                <a:rect l="0" t="0" r="r" b="b"/>
                <a:pathLst>
                  <a:path w="25" h="2">
                    <a:moveTo>
                      <a:pt x="13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8" name="Freeform 626"/>
              <p:cNvSpPr>
                <a:spLocks noChangeAspect="1"/>
              </p:cNvSpPr>
              <p:nvPr/>
            </p:nvSpPr>
            <p:spPr bwMode="auto">
              <a:xfrm>
                <a:off x="3829" y="1932"/>
                <a:ext cx="12" cy="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23" y="0"/>
                  </a:cxn>
                </a:cxnLst>
                <a:rect l="0" t="0" r="r" b="b"/>
                <a:pathLst>
                  <a:path w="23">
                    <a:moveTo>
                      <a:pt x="23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9" name="Freeform 627"/>
              <p:cNvSpPr>
                <a:spLocks noChangeAspect="1"/>
              </p:cNvSpPr>
              <p:nvPr/>
            </p:nvSpPr>
            <p:spPr bwMode="auto">
              <a:xfrm>
                <a:off x="3823" y="1932"/>
                <a:ext cx="18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0"/>
                  </a:cxn>
                  <a:cxn ang="0">
                    <a:pos x="34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2">
                    <a:moveTo>
                      <a:pt x="0" y="2"/>
                    </a:moveTo>
                    <a:lnTo>
                      <a:pt x="11" y="0"/>
                    </a:lnTo>
                    <a:lnTo>
                      <a:pt x="3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0" name="Freeform 628"/>
              <p:cNvSpPr>
                <a:spLocks noChangeAspect="1"/>
              </p:cNvSpPr>
              <p:nvPr/>
            </p:nvSpPr>
            <p:spPr bwMode="auto">
              <a:xfrm>
                <a:off x="3823" y="1932"/>
                <a:ext cx="22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2"/>
                  </a:cxn>
                  <a:cxn ang="0">
                    <a:pos x="34" y="0"/>
                  </a:cxn>
                  <a:cxn ang="0">
                    <a:pos x="44" y="2"/>
                  </a:cxn>
                </a:cxnLst>
                <a:rect l="0" t="0" r="r" b="b"/>
                <a:pathLst>
                  <a:path w="44" h="2">
                    <a:moveTo>
                      <a:pt x="44" y="2"/>
                    </a:moveTo>
                    <a:lnTo>
                      <a:pt x="0" y="2"/>
                    </a:lnTo>
                    <a:lnTo>
                      <a:pt x="34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1" name="Freeform 629"/>
              <p:cNvSpPr>
                <a:spLocks noChangeAspect="1"/>
              </p:cNvSpPr>
              <p:nvPr/>
            </p:nvSpPr>
            <p:spPr bwMode="auto">
              <a:xfrm>
                <a:off x="3820" y="1933"/>
                <a:ext cx="25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0"/>
                  </a:cxn>
                  <a:cxn ang="0">
                    <a:pos x="52" y="0"/>
                  </a:cxn>
                  <a:cxn ang="0">
                    <a:pos x="0" y="4"/>
                  </a:cxn>
                </a:cxnLst>
                <a:rect l="0" t="0" r="r" b="b"/>
                <a:pathLst>
                  <a:path w="52" h="4">
                    <a:moveTo>
                      <a:pt x="0" y="4"/>
                    </a:moveTo>
                    <a:lnTo>
                      <a:pt x="10" y="0"/>
                    </a:lnTo>
                    <a:lnTo>
                      <a:pt x="5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2" name="Freeform 630"/>
              <p:cNvSpPr>
                <a:spLocks noChangeAspect="1"/>
              </p:cNvSpPr>
              <p:nvPr/>
            </p:nvSpPr>
            <p:spPr bwMode="auto">
              <a:xfrm>
                <a:off x="3820" y="1933"/>
                <a:ext cx="30" cy="1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0" y="4"/>
                  </a:cxn>
                  <a:cxn ang="0">
                    <a:pos x="52" y="0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0" y="4"/>
                    </a:lnTo>
                    <a:lnTo>
                      <a:pt x="52" y="0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3" name="Freeform 631"/>
              <p:cNvSpPr>
                <a:spLocks noChangeAspect="1"/>
              </p:cNvSpPr>
              <p:nvPr/>
            </p:nvSpPr>
            <p:spPr bwMode="auto">
              <a:xfrm>
                <a:off x="3816" y="1934"/>
                <a:ext cx="3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70" y="0"/>
                  </a:cxn>
                  <a:cxn ang="0">
                    <a:pos x="0" y="4"/>
                  </a:cxn>
                </a:cxnLst>
                <a:rect l="0" t="0" r="r" b="b"/>
                <a:pathLst>
                  <a:path w="70" h="4">
                    <a:moveTo>
                      <a:pt x="0" y="4"/>
                    </a:moveTo>
                    <a:lnTo>
                      <a:pt x="8" y="0"/>
                    </a:lnTo>
                    <a:lnTo>
                      <a:pt x="7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4" name="Freeform 632"/>
              <p:cNvSpPr>
                <a:spLocks noChangeAspect="1"/>
              </p:cNvSpPr>
              <p:nvPr/>
            </p:nvSpPr>
            <p:spPr bwMode="auto">
              <a:xfrm>
                <a:off x="3816" y="1934"/>
                <a:ext cx="37" cy="2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68" y="0"/>
                  </a:cxn>
                  <a:cxn ang="0">
                    <a:pos x="75" y="4"/>
                  </a:cxn>
                </a:cxnLst>
                <a:rect l="0" t="0" r="r" b="b"/>
                <a:pathLst>
                  <a:path w="75" h="4">
                    <a:moveTo>
                      <a:pt x="75" y="4"/>
                    </a:moveTo>
                    <a:lnTo>
                      <a:pt x="0" y="4"/>
                    </a:lnTo>
                    <a:lnTo>
                      <a:pt x="68" y="0"/>
                    </a:lnTo>
                    <a:lnTo>
                      <a:pt x="7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5" name="Freeform 633"/>
              <p:cNvSpPr>
                <a:spLocks noChangeAspect="1"/>
              </p:cNvSpPr>
              <p:nvPr/>
            </p:nvSpPr>
            <p:spPr bwMode="auto">
              <a:xfrm>
                <a:off x="3812" y="1936"/>
                <a:ext cx="41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82" y="2"/>
                  </a:cxn>
                  <a:cxn ang="0">
                    <a:pos x="0" y="5"/>
                  </a:cxn>
                </a:cxnLst>
                <a:rect l="0" t="0" r="r" b="b"/>
                <a:pathLst>
                  <a:path w="82" h="5">
                    <a:moveTo>
                      <a:pt x="0" y="5"/>
                    </a:moveTo>
                    <a:lnTo>
                      <a:pt x="7" y="0"/>
                    </a:lnTo>
                    <a:lnTo>
                      <a:pt x="82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6" name="Freeform 634"/>
              <p:cNvSpPr>
                <a:spLocks noChangeAspect="1"/>
              </p:cNvSpPr>
              <p:nvPr/>
            </p:nvSpPr>
            <p:spPr bwMode="auto">
              <a:xfrm>
                <a:off x="3812" y="1936"/>
                <a:ext cx="43" cy="4"/>
              </a:xfrm>
              <a:custGeom>
                <a:avLst/>
                <a:gdLst/>
                <a:ahLst/>
                <a:cxnLst>
                  <a:cxn ang="0">
                    <a:pos x="86" y="7"/>
                  </a:cxn>
                  <a:cxn ang="0">
                    <a:pos x="0" y="5"/>
                  </a:cxn>
                  <a:cxn ang="0">
                    <a:pos x="82" y="0"/>
                  </a:cxn>
                  <a:cxn ang="0">
                    <a:pos x="86" y="7"/>
                  </a:cxn>
                </a:cxnLst>
                <a:rect l="0" t="0" r="r" b="b"/>
                <a:pathLst>
                  <a:path w="86" h="7">
                    <a:moveTo>
                      <a:pt x="86" y="7"/>
                    </a:moveTo>
                    <a:lnTo>
                      <a:pt x="0" y="5"/>
                    </a:lnTo>
                    <a:lnTo>
                      <a:pt x="82" y="0"/>
                    </a:lnTo>
                    <a:lnTo>
                      <a:pt x="86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7" name="Freeform 635"/>
              <p:cNvSpPr>
                <a:spLocks noChangeAspect="1"/>
              </p:cNvSpPr>
              <p:nvPr/>
            </p:nvSpPr>
            <p:spPr bwMode="auto">
              <a:xfrm>
                <a:off x="3812" y="1939"/>
                <a:ext cx="43" cy="2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0" y="0"/>
                  </a:cxn>
                  <a:cxn ang="0">
                    <a:pos x="86" y="2"/>
                  </a:cxn>
                  <a:cxn ang="0">
                    <a:pos x="42" y="4"/>
                  </a:cxn>
                </a:cxnLst>
                <a:rect l="0" t="0" r="r" b="b"/>
                <a:pathLst>
                  <a:path w="86" h="4">
                    <a:moveTo>
                      <a:pt x="42" y="4"/>
                    </a:moveTo>
                    <a:lnTo>
                      <a:pt x="0" y="0"/>
                    </a:lnTo>
                    <a:lnTo>
                      <a:pt x="86" y="2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8" name="Freeform 636"/>
              <p:cNvSpPr>
                <a:spLocks noChangeAspect="1"/>
              </p:cNvSpPr>
              <p:nvPr/>
            </p:nvSpPr>
            <p:spPr bwMode="auto">
              <a:xfrm>
                <a:off x="3812" y="1939"/>
                <a:ext cx="22" cy="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0"/>
                  </a:cxn>
                  <a:cxn ang="0">
                    <a:pos x="44" y="4"/>
                  </a:cxn>
                  <a:cxn ang="0">
                    <a:pos x="32" y="4"/>
                  </a:cxn>
                </a:cxnLst>
                <a:rect l="0" t="0" r="r" b="b"/>
                <a:pathLst>
                  <a:path w="44" h="4">
                    <a:moveTo>
                      <a:pt x="32" y="4"/>
                    </a:moveTo>
                    <a:lnTo>
                      <a:pt x="0" y="0"/>
                    </a:lnTo>
                    <a:lnTo>
                      <a:pt x="44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9" name="Freeform 637"/>
              <p:cNvSpPr>
                <a:spLocks noChangeAspect="1"/>
              </p:cNvSpPr>
              <p:nvPr/>
            </p:nvSpPr>
            <p:spPr bwMode="auto">
              <a:xfrm>
                <a:off x="3834" y="1940"/>
                <a:ext cx="21" cy="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2"/>
                  </a:cxn>
                  <a:cxn ang="0">
                    <a:pos x="42" y="0"/>
                  </a:cxn>
                  <a:cxn ang="0">
                    <a:pos x="13" y="2"/>
                  </a:cxn>
                </a:cxnLst>
                <a:rect l="0" t="0" r="r" b="b"/>
                <a:pathLst>
                  <a:path w="42" h="2">
                    <a:moveTo>
                      <a:pt x="13" y="2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0" name="Freeform 638"/>
              <p:cNvSpPr>
                <a:spLocks noChangeAspect="1"/>
              </p:cNvSpPr>
              <p:nvPr/>
            </p:nvSpPr>
            <p:spPr bwMode="auto">
              <a:xfrm>
                <a:off x="3811" y="1939"/>
                <a:ext cx="16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0"/>
                  </a:cxn>
                  <a:cxn ang="0">
                    <a:pos x="32" y="4"/>
                  </a:cxn>
                  <a:cxn ang="0">
                    <a:pos x="0" y="8"/>
                  </a:cxn>
                </a:cxnLst>
                <a:rect l="0" t="0" r="r" b="b"/>
                <a:pathLst>
                  <a:path w="32" h="8">
                    <a:moveTo>
                      <a:pt x="0" y="8"/>
                    </a:moveTo>
                    <a:lnTo>
                      <a:pt x="4" y="0"/>
                    </a:lnTo>
                    <a:lnTo>
                      <a:pt x="32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1" name="Freeform 639"/>
              <p:cNvSpPr>
                <a:spLocks noChangeAspect="1"/>
              </p:cNvSpPr>
              <p:nvPr/>
            </p:nvSpPr>
            <p:spPr bwMode="auto">
              <a:xfrm>
                <a:off x="3811" y="1941"/>
                <a:ext cx="16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4"/>
                  </a:cxn>
                  <a:cxn ang="0">
                    <a:pos x="32" y="0"/>
                  </a:cxn>
                  <a:cxn ang="0">
                    <a:pos x="25" y="4"/>
                  </a:cxn>
                </a:cxnLst>
                <a:rect l="0" t="0" r="r" b="b"/>
                <a:pathLst>
                  <a:path w="32" h="4">
                    <a:moveTo>
                      <a:pt x="25" y="4"/>
                    </a:moveTo>
                    <a:lnTo>
                      <a:pt x="0" y="4"/>
                    </a:lnTo>
                    <a:lnTo>
                      <a:pt x="32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2" name="Freeform 640"/>
              <p:cNvSpPr>
                <a:spLocks noChangeAspect="1"/>
              </p:cNvSpPr>
              <p:nvPr/>
            </p:nvSpPr>
            <p:spPr bwMode="auto">
              <a:xfrm>
                <a:off x="3841" y="1940"/>
                <a:ext cx="17" cy="3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35" y="6"/>
                  </a:cxn>
                </a:cxnLst>
                <a:rect l="0" t="0" r="r" b="b"/>
                <a:pathLst>
                  <a:path w="35" h="6">
                    <a:moveTo>
                      <a:pt x="35" y="6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3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3" name="Freeform 641"/>
              <p:cNvSpPr>
                <a:spLocks noChangeAspect="1"/>
              </p:cNvSpPr>
              <p:nvPr/>
            </p:nvSpPr>
            <p:spPr bwMode="auto">
              <a:xfrm>
                <a:off x="3841" y="1941"/>
                <a:ext cx="17" cy="3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0"/>
                  </a:cxn>
                  <a:cxn ang="0">
                    <a:pos x="35" y="6"/>
                  </a:cxn>
                  <a:cxn ang="0">
                    <a:pos x="10" y="6"/>
                  </a:cxn>
                </a:cxnLst>
                <a:rect l="0" t="0" r="r" b="b"/>
                <a:pathLst>
                  <a:path w="35" h="6">
                    <a:moveTo>
                      <a:pt x="10" y="6"/>
                    </a:moveTo>
                    <a:lnTo>
                      <a:pt x="0" y="0"/>
                    </a:lnTo>
                    <a:lnTo>
                      <a:pt x="35" y="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4" name="Freeform 642"/>
              <p:cNvSpPr>
                <a:spLocks noChangeAspect="1"/>
              </p:cNvSpPr>
              <p:nvPr/>
            </p:nvSpPr>
            <p:spPr bwMode="auto">
              <a:xfrm>
                <a:off x="3811" y="1943"/>
                <a:ext cx="11" cy="2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1" y="4"/>
                  </a:cxn>
                </a:cxnLst>
                <a:rect l="0" t="0" r="r" b="b"/>
                <a:pathLst>
                  <a:path w="23" h="4">
                    <a:moveTo>
                      <a:pt x="21" y="4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5" name="Freeform 643"/>
              <p:cNvSpPr>
                <a:spLocks noChangeAspect="1"/>
              </p:cNvSpPr>
              <p:nvPr/>
            </p:nvSpPr>
            <p:spPr bwMode="auto">
              <a:xfrm>
                <a:off x="3845" y="1943"/>
                <a:ext cx="13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" y="6"/>
                  </a:cxn>
                </a:cxnLst>
                <a:rect l="0" t="0" r="r" b="b"/>
                <a:pathLst>
                  <a:path w="25" h="6">
                    <a:moveTo>
                      <a:pt x="2" y="6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6" name="Freeform 644"/>
              <p:cNvSpPr>
                <a:spLocks noChangeAspect="1"/>
              </p:cNvSpPr>
              <p:nvPr/>
            </p:nvSpPr>
            <p:spPr bwMode="auto">
              <a:xfrm>
                <a:off x="3811" y="1943"/>
                <a:ext cx="10" cy="3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17" y="6"/>
                  </a:cxn>
                </a:cxnLst>
                <a:rect l="0" t="0" r="r" b="b"/>
                <a:pathLst>
                  <a:path w="21" h="6">
                    <a:moveTo>
                      <a:pt x="17" y="6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1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7" name="Freeform 645"/>
              <p:cNvSpPr>
                <a:spLocks noChangeAspect="1"/>
              </p:cNvSpPr>
              <p:nvPr/>
            </p:nvSpPr>
            <p:spPr bwMode="auto">
              <a:xfrm>
                <a:off x="3809" y="1943"/>
                <a:ext cx="12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0"/>
                  </a:cxn>
                  <a:cxn ang="0">
                    <a:pos x="23" y="8"/>
                  </a:cxn>
                  <a:cxn ang="0">
                    <a:pos x="0" y="8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2" y="0"/>
                    </a:lnTo>
                    <a:lnTo>
                      <a:pt x="23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8" name="Freeform 646"/>
              <p:cNvSpPr>
                <a:spLocks noChangeAspect="1"/>
              </p:cNvSpPr>
              <p:nvPr/>
            </p:nvSpPr>
            <p:spPr bwMode="auto">
              <a:xfrm>
                <a:off x="3846" y="1943"/>
                <a:ext cx="12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4" y="8"/>
                  </a:cxn>
                </a:cxnLst>
                <a:rect l="0" t="0" r="r" b="b"/>
                <a:pathLst>
                  <a:path w="23" h="8">
                    <a:moveTo>
                      <a:pt x="4" y="8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9" name="Freeform 647"/>
              <p:cNvSpPr>
                <a:spLocks noChangeAspect="1"/>
              </p:cNvSpPr>
              <p:nvPr/>
            </p:nvSpPr>
            <p:spPr bwMode="auto">
              <a:xfrm>
                <a:off x="3848" y="1943"/>
                <a:ext cx="12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8"/>
                  </a:cxn>
                  <a:cxn ang="0">
                    <a:pos x="19" y="0"/>
                  </a:cxn>
                  <a:cxn ang="0">
                    <a:pos x="23" y="10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0" y="8"/>
                    </a:lnTo>
                    <a:lnTo>
                      <a:pt x="19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0" name="Freeform 648"/>
              <p:cNvSpPr>
                <a:spLocks noChangeAspect="1"/>
              </p:cNvSpPr>
              <p:nvPr/>
            </p:nvSpPr>
            <p:spPr bwMode="auto">
              <a:xfrm>
                <a:off x="3809" y="1946"/>
                <a:ext cx="12" cy="2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21" y="4"/>
                  </a:cxn>
                </a:cxnLst>
                <a:rect l="0" t="0" r="r" b="b"/>
                <a:pathLst>
                  <a:path w="23" h="4">
                    <a:moveTo>
                      <a:pt x="21" y="4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2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1" name="Freeform 649"/>
              <p:cNvSpPr>
                <a:spLocks noChangeAspect="1"/>
              </p:cNvSpPr>
              <p:nvPr/>
            </p:nvSpPr>
            <p:spPr bwMode="auto">
              <a:xfrm>
                <a:off x="3848" y="1947"/>
                <a:ext cx="12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" y="6"/>
                  </a:cxn>
                </a:cxnLst>
                <a:rect l="0" t="0" r="r" b="b"/>
                <a:pathLst>
                  <a:path w="23" h="6">
                    <a:moveTo>
                      <a:pt x="2" y="6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2" name="Freeform 650"/>
              <p:cNvSpPr>
                <a:spLocks noChangeAspect="1"/>
              </p:cNvSpPr>
              <p:nvPr/>
            </p:nvSpPr>
            <p:spPr bwMode="auto">
              <a:xfrm>
                <a:off x="3809" y="1947"/>
                <a:ext cx="11" cy="3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6"/>
                  </a:cxn>
                </a:cxnLst>
                <a:rect l="0" t="0" r="r" b="b"/>
                <a:pathLst>
                  <a:path w="21" h="6">
                    <a:moveTo>
                      <a:pt x="21" y="6"/>
                    </a:moveTo>
                    <a:lnTo>
                      <a:pt x="0" y="0"/>
                    </a:lnTo>
                    <a:lnTo>
                      <a:pt x="21" y="2"/>
                    </a:lnTo>
                    <a:lnTo>
                      <a:pt x="2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3" name="Freeform 651"/>
              <p:cNvSpPr>
                <a:spLocks noChangeAspect="1"/>
              </p:cNvSpPr>
              <p:nvPr/>
            </p:nvSpPr>
            <p:spPr bwMode="auto">
              <a:xfrm>
                <a:off x="3809" y="1947"/>
                <a:ext cx="10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0"/>
                  </a:cxn>
                  <a:cxn ang="0">
                    <a:pos x="19" y="6"/>
                  </a:cxn>
                  <a:cxn ang="0">
                    <a:pos x="0" y="8"/>
                  </a:cxn>
                </a:cxnLst>
                <a:rect l="0" t="0" r="r" b="b"/>
                <a:pathLst>
                  <a:path w="19" h="8">
                    <a:moveTo>
                      <a:pt x="0" y="8"/>
                    </a:moveTo>
                    <a:lnTo>
                      <a:pt x="2" y="0"/>
                    </a:lnTo>
                    <a:lnTo>
                      <a:pt x="19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4" name="Freeform 652"/>
              <p:cNvSpPr>
                <a:spLocks noChangeAspect="1"/>
              </p:cNvSpPr>
              <p:nvPr/>
            </p:nvSpPr>
            <p:spPr bwMode="auto">
              <a:xfrm>
                <a:off x="3849" y="1950"/>
                <a:ext cx="1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21" h="5">
                    <a:moveTo>
                      <a:pt x="0" y="0"/>
                    </a:moveTo>
                    <a:lnTo>
                      <a:pt x="21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5" name="Freeform 653"/>
              <p:cNvSpPr>
                <a:spLocks noChangeAspect="1"/>
              </p:cNvSpPr>
              <p:nvPr/>
            </p:nvSpPr>
            <p:spPr bwMode="auto">
              <a:xfrm>
                <a:off x="3849" y="1948"/>
                <a:ext cx="11" cy="5"/>
              </a:xfrm>
              <a:custGeom>
                <a:avLst/>
                <a:gdLst/>
                <a:ahLst/>
                <a:cxnLst>
                  <a:cxn ang="0">
                    <a:pos x="21" y="9"/>
                  </a:cxn>
                  <a:cxn ang="0">
                    <a:pos x="0" y="4"/>
                  </a:cxn>
                  <a:cxn ang="0">
                    <a:pos x="19" y="0"/>
                  </a:cxn>
                  <a:cxn ang="0">
                    <a:pos x="21" y="9"/>
                  </a:cxn>
                </a:cxnLst>
                <a:rect l="0" t="0" r="r" b="b"/>
                <a:pathLst>
                  <a:path w="21" h="9">
                    <a:moveTo>
                      <a:pt x="21" y="9"/>
                    </a:moveTo>
                    <a:lnTo>
                      <a:pt x="0" y="4"/>
                    </a:lnTo>
                    <a:lnTo>
                      <a:pt x="19" y="0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6" name="Freeform 654"/>
              <p:cNvSpPr>
                <a:spLocks noChangeAspect="1"/>
              </p:cNvSpPr>
              <p:nvPr/>
            </p:nvSpPr>
            <p:spPr bwMode="auto">
              <a:xfrm>
                <a:off x="3809" y="1950"/>
                <a:ext cx="11" cy="3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1" y="5"/>
                  </a:cxn>
                </a:cxnLst>
                <a:rect l="0" t="0" r="r" b="b"/>
                <a:pathLst>
                  <a:path w="21" h="5">
                    <a:moveTo>
                      <a:pt x="21" y="5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1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7" name="Freeform 655"/>
              <p:cNvSpPr>
                <a:spLocks noChangeAspect="1"/>
              </p:cNvSpPr>
              <p:nvPr/>
            </p:nvSpPr>
            <p:spPr bwMode="auto">
              <a:xfrm>
                <a:off x="3809" y="1951"/>
                <a:ext cx="11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21" y="3"/>
                  </a:cxn>
                  <a:cxn ang="0">
                    <a:pos x="0" y="7"/>
                  </a:cxn>
                </a:cxnLst>
                <a:rect l="0" t="0" r="r" b="b"/>
                <a:pathLst>
                  <a:path w="21" h="7">
                    <a:moveTo>
                      <a:pt x="0" y="7"/>
                    </a:moveTo>
                    <a:lnTo>
                      <a:pt x="0" y="0"/>
                    </a:lnTo>
                    <a:lnTo>
                      <a:pt x="21" y="3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8" name="Freeform 656"/>
              <p:cNvSpPr>
                <a:spLocks noChangeAspect="1"/>
              </p:cNvSpPr>
              <p:nvPr/>
            </p:nvSpPr>
            <p:spPr bwMode="auto">
              <a:xfrm>
                <a:off x="3809" y="1953"/>
                <a:ext cx="12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9" name="Freeform 657"/>
              <p:cNvSpPr>
                <a:spLocks noChangeAspect="1"/>
              </p:cNvSpPr>
              <p:nvPr/>
            </p:nvSpPr>
            <p:spPr bwMode="auto">
              <a:xfrm>
                <a:off x="3809" y="1955"/>
                <a:ext cx="15" cy="2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31" y="4"/>
                  </a:cxn>
                </a:cxnLst>
                <a:rect l="0" t="0" r="r" b="b"/>
                <a:pathLst>
                  <a:path w="31" h="4">
                    <a:moveTo>
                      <a:pt x="31" y="4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3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0" name="Freeform 658"/>
              <p:cNvSpPr>
                <a:spLocks noChangeAspect="1"/>
              </p:cNvSpPr>
              <p:nvPr/>
            </p:nvSpPr>
            <p:spPr bwMode="auto">
              <a:xfrm>
                <a:off x="3809" y="1955"/>
                <a:ext cx="15" cy="2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31" y="4"/>
                  </a:cxn>
                  <a:cxn ang="0">
                    <a:pos x="2" y="6"/>
                  </a:cxn>
                </a:cxnLst>
                <a:rect l="0" t="0" r="r" b="b"/>
                <a:pathLst>
                  <a:path w="31" h="6">
                    <a:moveTo>
                      <a:pt x="2" y="6"/>
                    </a:moveTo>
                    <a:lnTo>
                      <a:pt x="0" y="0"/>
                    </a:lnTo>
                    <a:lnTo>
                      <a:pt x="31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1" name="Freeform 659"/>
              <p:cNvSpPr>
                <a:spLocks noChangeAspect="1"/>
              </p:cNvSpPr>
              <p:nvPr/>
            </p:nvSpPr>
            <p:spPr bwMode="auto">
              <a:xfrm>
                <a:off x="3810" y="1957"/>
                <a:ext cx="19" cy="1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2" name="Freeform 660"/>
              <p:cNvSpPr>
                <a:spLocks noChangeAspect="1"/>
              </p:cNvSpPr>
              <p:nvPr/>
            </p:nvSpPr>
            <p:spPr bwMode="auto">
              <a:xfrm>
                <a:off x="3810" y="1957"/>
                <a:ext cx="19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2" y="6"/>
                  </a:cxn>
                </a:cxnLst>
                <a:rect l="0" t="0" r="r" b="b"/>
                <a:pathLst>
                  <a:path w="38" h="6">
                    <a:moveTo>
                      <a:pt x="2" y="6"/>
                    </a:moveTo>
                    <a:lnTo>
                      <a:pt x="0" y="0"/>
                    </a:lnTo>
                    <a:lnTo>
                      <a:pt x="38" y="2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3" name="Freeform 661"/>
              <p:cNvSpPr>
                <a:spLocks noChangeAspect="1"/>
              </p:cNvSpPr>
              <p:nvPr/>
            </p:nvSpPr>
            <p:spPr bwMode="auto">
              <a:xfrm>
                <a:off x="3812" y="1958"/>
                <a:ext cx="29" cy="2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34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34" y="0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4" name="Freeform 662"/>
              <p:cNvSpPr>
                <a:spLocks noChangeAspect="1"/>
              </p:cNvSpPr>
              <p:nvPr/>
            </p:nvSpPr>
            <p:spPr bwMode="auto">
              <a:xfrm>
                <a:off x="3812" y="1960"/>
                <a:ext cx="29" cy="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57" y="2"/>
                  </a:cxn>
                  <a:cxn ang="0">
                    <a:pos x="4" y="4"/>
                  </a:cxn>
                </a:cxnLst>
                <a:rect l="0" t="0" r="r" b="b"/>
                <a:pathLst>
                  <a:path w="57" h="4">
                    <a:moveTo>
                      <a:pt x="4" y="4"/>
                    </a:moveTo>
                    <a:lnTo>
                      <a:pt x="0" y="0"/>
                    </a:lnTo>
                    <a:lnTo>
                      <a:pt x="57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5" name="Freeform 663"/>
              <p:cNvSpPr>
                <a:spLocks noChangeAspect="1"/>
              </p:cNvSpPr>
              <p:nvPr/>
            </p:nvSpPr>
            <p:spPr bwMode="auto">
              <a:xfrm>
                <a:off x="3813" y="1960"/>
                <a:ext cx="36" cy="4"/>
              </a:xfrm>
              <a:custGeom>
                <a:avLst/>
                <a:gdLst/>
                <a:ahLst/>
                <a:cxnLst>
                  <a:cxn ang="0">
                    <a:pos x="73" y="7"/>
                  </a:cxn>
                  <a:cxn ang="0">
                    <a:pos x="0" y="4"/>
                  </a:cxn>
                  <a:cxn ang="0">
                    <a:pos x="55" y="0"/>
                  </a:cxn>
                  <a:cxn ang="0">
                    <a:pos x="73" y="7"/>
                  </a:cxn>
                </a:cxnLst>
                <a:rect l="0" t="0" r="r" b="b"/>
                <a:pathLst>
                  <a:path w="73" h="7">
                    <a:moveTo>
                      <a:pt x="73" y="7"/>
                    </a:moveTo>
                    <a:lnTo>
                      <a:pt x="0" y="4"/>
                    </a:lnTo>
                    <a:lnTo>
                      <a:pt x="55" y="0"/>
                    </a:lnTo>
                    <a:lnTo>
                      <a:pt x="7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6" name="Freeform 664"/>
              <p:cNvSpPr>
                <a:spLocks noChangeAspect="1"/>
              </p:cNvSpPr>
              <p:nvPr/>
            </p:nvSpPr>
            <p:spPr bwMode="auto">
              <a:xfrm>
                <a:off x="3813" y="1962"/>
                <a:ext cx="36" cy="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0" y="0"/>
                  </a:cxn>
                  <a:cxn ang="0">
                    <a:pos x="73" y="2"/>
                  </a:cxn>
                  <a:cxn ang="0">
                    <a:pos x="11" y="5"/>
                  </a:cxn>
                </a:cxnLst>
                <a:rect l="0" t="0" r="r" b="b"/>
                <a:pathLst>
                  <a:path w="73" h="5">
                    <a:moveTo>
                      <a:pt x="11" y="5"/>
                    </a:moveTo>
                    <a:lnTo>
                      <a:pt x="0" y="0"/>
                    </a:lnTo>
                    <a:lnTo>
                      <a:pt x="73" y="2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7" name="Freeform 665"/>
              <p:cNvSpPr>
                <a:spLocks noChangeAspect="1"/>
              </p:cNvSpPr>
              <p:nvPr/>
            </p:nvSpPr>
            <p:spPr bwMode="auto">
              <a:xfrm>
                <a:off x="3819" y="1964"/>
                <a:ext cx="35" cy="3"/>
              </a:xfrm>
              <a:custGeom>
                <a:avLst/>
                <a:gdLst/>
                <a:ahLst/>
                <a:cxnLst>
                  <a:cxn ang="0">
                    <a:pos x="71" y="6"/>
                  </a:cxn>
                  <a:cxn ang="0">
                    <a:pos x="0" y="4"/>
                  </a:cxn>
                  <a:cxn ang="0">
                    <a:pos x="60" y="0"/>
                  </a:cxn>
                  <a:cxn ang="0">
                    <a:pos x="71" y="6"/>
                  </a:cxn>
                </a:cxnLst>
                <a:rect l="0" t="0" r="r" b="b"/>
                <a:pathLst>
                  <a:path w="71" h="6">
                    <a:moveTo>
                      <a:pt x="71" y="6"/>
                    </a:moveTo>
                    <a:lnTo>
                      <a:pt x="0" y="4"/>
                    </a:lnTo>
                    <a:lnTo>
                      <a:pt x="60" y="0"/>
                    </a:lnTo>
                    <a:lnTo>
                      <a:pt x="7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8" name="Freeform 666"/>
              <p:cNvSpPr>
                <a:spLocks noChangeAspect="1"/>
              </p:cNvSpPr>
              <p:nvPr/>
            </p:nvSpPr>
            <p:spPr bwMode="auto">
              <a:xfrm>
                <a:off x="3819" y="1965"/>
                <a:ext cx="35" cy="4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0" y="0"/>
                  </a:cxn>
                  <a:cxn ang="0">
                    <a:pos x="71" y="4"/>
                  </a:cxn>
                  <a:cxn ang="0">
                    <a:pos x="19" y="8"/>
                  </a:cxn>
                </a:cxnLst>
                <a:rect l="0" t="0" r="r" b="b"/>
                <a:pathLst>
                  <a:path w="71" h="8">
                    <a:moveTo>
                      <a:pt x="19" y="8"/>
                    </a:moveTo>
                    <a:lnTo>
                      <a:pt x="0" y="0"/>
                    </a:lnTo>
                    <a:lnTo>
                      <a:pt x="71" y="4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9" name="Freeform 667"/>
              <p:cNvSpPr>
                <a:spLocks noChangeAspect="1"/>
              </p:cNvSpPr>
              <p:nvPr/>
            </p:nvSpPr>
            <p:spPr bwMode="auto">
              <a:xfrm>
                <a:off x="3828" y="1967"/>
                <a:ext cx="27" cy="3"/>
              </a:xfrm>
              <a:custGeom>
                <a:avLst/>
                <a:gdLst/>
                <a:ahLst/>
                <a:cxnLst>
                  <a:cxn ang="0">
                    <a:pos x="54" y="6"/>
                  </a:cxn>
                  <a:cxn ang="0">
                    <a:pos x="0" y="4"/>
                  </a:cxn>
                  <a:cxn ang="0">
                    <a:pos x="52" y="0"/>
                  </a:cxn>
                  <a:cxn ang="0">
                    <a:pos x="54" y="6"/>
                  </a:cxn>
                </a:cxnLst>
                <a:rect l="0" t="0" r="r" b="b"/>
                <a:pathLst>
                  <a:path w="54" h="6">
                    <a:moveTo>
                      <a:pt x="54" y="6"/>
                    </a:moveTo>
                    <a:lnTo>
                      <a:pt x="0" y="4"/>
                    </a:lnTo>
                    <a:lnTo>
                      <a:pt x="52" y="0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0" name="Freeform 668"/>
              <p:cNvSpPr>
                <a:spLocks noChangeAspect="1"/>
              </p:cNvSpPr>
              <p:nvPr/>
            </p:nvSpPr>
            <p:spPr bwMode="auto">
              <a:xfrm>
                <a:off x="3828" y="1969"/>
                <a:ext cx="27" cy="1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0"/>
                  </a:cxn>
                  <a:cxn ang="0">
                    <a:pos x="54" y="2"/>
                  </a:cxn>
                  <a:cxn ang="0">
                    <a:pos x="20" y="2"/>
                  </a:cxn>
                </a:cxnLst>
                <a:rect l="0" t="0" r="r" b="b"/>
                <a:pathLst>
                  <a:path w="54" h="2">
                    <a:moveTo>
                      <a:pt x="20" y="2"/>
                    </a:moveTo>
                    <a:lnTo>
                      <a:pt x="0" y="0"/>
                    </a:lnTo>
                    <a:lnTo>
                      <a:pt x="54" y="2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1" name="Freeform 669"/>
              <p:cNvSpPr>
                <a:spLocks noChangeAspect="1"/>
              </p:cNvSpPr>
              <p:nvPr/>
            </p:nvSpPr>
            <p:spPr bwMode="auto">
              <a:xfrm>
                <a:off x="3838" y="1970"/>
                <a:ext cx="19" cy="2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0" y="2"/>
                  </a:cxn>
                  <a:cxn ang="0">
                    <a:pos x="36" y="0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0" y="2"/>
                    </a:lnTo>
                    <a:lnTo>
                      <a:pt x="36" y="0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2" name="Freeform 670"/>
              <p:cNvSpPr>
                <a:spLocks noChangeAspect="1"/>
              </p:cNvSpPr>
              <p:nvPr/>
            </p:nvSpPr>
            <p:spPr bwMode="auto">
              <a:xfrm>
                <a:off x="3838" y="1970"/>
                <a:ext cx="19" cy="2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0" y="0"/>
                  </a:cxn>
                  <a:cxn ang="0">
                    <a:pos x="38" y="4"/>
                  </a:cxn>
                  <a:cxn ang="0">
                    <a:pos x="9" y="4"/>
                  </a:cxn>
                </a:cxnLst>
                <a:rect l="0" t="0" r="r" b="b"/>
                <a:pathLst>
                  <a:path w="38" h="4">
                    <a:moveTo>
                      <a:pt x="9" y="4"/>
                    </a:moveTo>
                    <a:lnTo>
                      <a:pt x="0" y="0"/>
                    </a:lnTo>
                    <a:lnTo>
                      <a:pt x="38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3" name="Freeform 671"/>
              <p:cNvSpPr>
                <a:spLocks noChangeAspect="1"/>
              </p:cNvSpPr>
              <p:nvPr/>
            </p:nvSpPr>
            <p:spPr bwMode="auto">
              <a:xfrm>
                <a:off x="3843" y="1972"/>
                <a:ext cx="14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6" y="4"/>
                  </a:cxn>
                </a:cxnLst>
                <a:rect l="0" t="0" r="r" b="b"/>
                <a:pathLst>
                  <a:path w="29" h="4">
                    <a:moveTo>
                      <a:pt x="6" y="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4" name="Freeform 672"/>
              <p:cNvSpPr>
                <a:spLocks noChangeAspect="1"/>
              </p:cNvSpPr>
              <p:nvPr/>
            </p:nvSpPr>
            <p:spPr bwMode="auto">
              <a:xfrm>
                <a:off x="3845" y="1972"/>
                <a:ext cx="13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5" name="Freeform 673"/>
              <p:cNvSpPr>
                <a:spLocks noChangeAspect="1"/>
              </p:cNvSpPr>
              <p:nvPr/>
            </p:nvSpPr>
            <p:spPr bwMode="auto">
              <a:xfrm>
                <a:off x="3845" y="1974"/>
                <a:ext cx="13" cy="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4" y="4"/>
                  </a:cxn>
                </a:cxnLst>
                <a:rect l="0" t="0" r="r" b="b"/>
                <a:pathLst>
                  <a:path w="25" h="4">
                    <a:moveTo>
                      <a:pt x="4" y="4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6" name="Freeform 674"/>
              <p:cNvSpPr>
                <a:spLocks noChangeAspect="1"/>
              </p:cNvSpPr>
              <p:nvPr/>
            </p:nvSpPr>
            <p:spPr bwMode="auto">
              <a:xfrm>
                <a:off x="3811" y="1977"/>
                <a:ext cx="10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2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7" name="Freeform 675"/>
              <p:cNvSpPr>
                <a:spLocks noChangeAspect="1"/>
              </p:cNvSpPr>
              <p:nvPr/>
            </p:nvSpPr>
            <p:spPr bwMode="auto">
              <a:xfrm>
                <a:off x="3846" y="1975"/>
                <a:ext cx="12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23" y="7"/>
                  </a:cxn>
                </a:cxnLst>
                <a:rect l="0" t="0" r="r" b="b"/>
                <a:pathLst>
                  <a:path w="23" h="7">
                    <a:moveTo>
                      <a:pt x="23" y="7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8" name="Freeform 676"/>
              <p:cNvSpPr>
                <a:spLocks noChangeAspect="1"/>
              </p:cNvSpPr>
              <p:nvPr/>
            </p:nvSpPr>
            <p:spPr bwMode="auto">
              <a:xfrm>
                <a:off x="3846" y="1976"/>
                <a:ext cx="12" cy="3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23" y="5"/>
                  </a:cxn>
                  <a:cxn ang="0">
                    <a:pos x="2" y="5"/>
                  </a:cxn>
                </a:cxnLst>
                <a:rect l="0" t="0" r="r" b="b"/>
                <a:pathLst>
                  <a:path w="23" h="5">
                    <a:moveTo>
                      <a:pt x="2" y="5"/>
                    </a:moveTo>
                    <a:lnTo>
                      <a:pt x="0" y="0"/>
                    </a:lnTo>
                    <a:lnTo>
                      <a:pt x="23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9" name="Freeform 677"/>
              <p:cNvSpPr>
                <a:spLocks noChangeAspect="1"/>
              </p:cNvSpPr>
              <p:nvPr/>
            </p:nvSpPr>
            <p:spPr bwMode="auto">
              <a:xfrm>
                <a:off x="3811" y="1977"/>
                <a:ext cx="10" cy="3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21" y="6"/>
                  </a:cxn>
                </a:cxnLst>
                <a:rect l="0" t="0" r="r" b="b"/>
                <a:pathLst>
                  <a:path w="21" h="6">
                    <a:moveTo>
                      <a:pt x="21" y="6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2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0" name="Freeform 678"/>
              <p:cNvSpPr>
                <a:spLocks noChangeAspect="1"/>
              </p:cNvSpPr>
              <p:nvPr/>
            </p:nvSpPr>
            <p:spPr bwMode="auto">
              <a:xfrm>
                <a:off x="3811" y="1977"/>
                <a:ext cx="10" cy="4"/>
              </a:xfrm>
              <a:custGeom>
                <a:avLst/>
                <a:gdLst/>
                <a:ahLst/>
                <a:cxnLst>
                  <a:cxn ang="0">
                    <a:pos x="21" y="8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21" y="8"/>
                  </a:cxn>
                </a:cxnLst>
                <a:rect l="0" t="0" r="r" b="b"/>
                <a:pathLst>
                  <a:path w="21" h="8">
                    <a:moveTo>
                      <a:pt x="21" y="8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2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1" name="Freeform 679"/>
              <p:cNvSpPr>
                <a:spLocks noChangeAspect="1"/>
              </p:cNvSpPr>
              <p:nvPr/>
            </p:nvSpPr>
            <p:spPr bwMode="auto">
              <a:xfrm>
                <a:off x="3811" y="1977"/>
                <a:ext cx="10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21" y="8"/>
                  </a:cxn>
                  <a:cxn ang="0">
                    <a:pos x="0" y="8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lnTo>
                      <a:pt x="0" y="0"/>
                    </a:lnTo>
                    <a:lnTo>
                      <a:pt x="21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2" name="Freeform 680"/>
              <p:cNvSpPr>
                <a:spLocks noChangeAspect="1"/>
              </p:cNvSpPr>
              <p:nvPr/>
            </p:nvSpPr>
            <p:spPr bwMode="auto">
              <a:xfrm>
                <a:off x="3846" y="1979"/>
                <a:ext cx="12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0"/>
                  </a:cxn>
                  <a:cxn ang="0">
                    <a:pos x="23" y="0"/>
                  </a:cxn>
                  <a:cxn ang="0">
                    <a:pos x="0" y="6"/>
                  </a:cxn>
                </a:cxnLst>
                <a:rect l="0" t="0" r="r" b="b"/>
                <a:pathLst>
                  <a:path w="23" h="6">
                    <a:moveTo>
                      <a:pt x="0" y="6"/>
                    </a:moveTo>
                    <a:lnTo>
                      <a:pt x="2" y="0"/>
                    </a:lnTo>
                    <a:lnTo>
                      <a:pt x="23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3" name="Freeform 681"/>
              <p:cNvSpPr>
                <a:spLocks noChangeAspect="1"/>
              </p:cNvSpPr>
              <p:nvPr/>
            </p:nvSpPr>
            <p:spPr bwMode="auto">
              <a:xfrm>
                <a:off x="3846" y="1979"/>
                <a:ext cx="12" cy="3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4" name="Freeform 682"/>
              <p:cNvSpPr>
                <a:spLocks noChangeAspect="1"/>
              </p:cNvSpPr>
              <p:nvPr/>
            </p:nvSpPr>
            <p:spPr bwMode="auto">
              <a:xfrm>
                <a:off x="3812" y="1981"/>
                <a:ext cx="11" cy="2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3" y="6"/>
                  </a:cxn>
                </a:cxnLst>
                <a:rect l="0" t="0" r="r" b="b"/>
                <a:pathLst>
                  <a:path w="23" h="6">
                    <a:moveTo>
                      <a:pt x="23" y="6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5" name="Freeform 683"/>
              <p:cNvSpPr>
                <a:spLocks noChangeAspect="1"/>
              </p:cNvSpPr>
              <p:nvPr/>
            </p:nvSpPr>
            <p:spPr bwMode="auto">
              <a:xfrm>
                <a:off x="3812" y="1981"/>
                <a:ext cx="13" cy="3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0"/>
                  </a:cxn>
                  <a:cxn ang="0">
                    <a:pos x="23" y="4"/>
                  </a:cxn>
                  <a:cxn ang="0">
                    <a:pos x="27" y="8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0" y="0"/>
                    </a:lnTo>
                    <a:lnTo>
                      <a:pt x="23" y="4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6" name="Freeform 684"/>
              <p:cNvSpPr>
                <a:spLocks noChangeAspect="1"/>
              </p:cNvSpPr>
              <p:nvPr/>
            </p:nvSpPr>
            <p:spPr bwMode="auto">
              <a:xfrm>
                <a:off x="3845" y="1982"/>
                <a:ext cx="12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25" y="0"/>
                  </a:cxn>
                  <a:cxn ang="0">
                    <a:pos x="0" y="6"/>
                  </a:cxn>
                </a:cxnLst>
                <a:rect l="0" t="0" r="r" b="b"/>
                <a:pathLst>
                  <a:path w="25" h="6">
                    <a:moveTo>
                      <a:pt x="0" y="6"/>
                    </a:moveTo>
                    <a:lnTo>
                      <a:pt x="4" y="0"/>
                    </a:lnTo>
                    <a:lnTo>
                      <a:pt x="2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7" name="Freeform 685"/>
              <p:cNvSpPr>
                <a:spLocks noChangeAspect="1"/>
              </p:cNvSpPr>
              <p:nvPr/>
            </p:nvSpPr>
            <p:spPr bwMode="auto">
              <a:xfrm>
                <a:off x="3812" y="1981"/>
                <a:ext cx="13" cy="3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7" y="8"/>
                  </a:cxn>
                  <a:cxn ang="0">
                    <a:pos x="2" y="8"/>
                  </a:cxn>
                </a:cxnLst>
                <a:rect l="0" t="0" r="r" b="b"/>
                <a:pathLst>
                  <a:path w="27" h="8">
                    <a:moveTo>
                      <a:pt x="2" y="8"/>
                    </a:moveTo>
                    <a:lnTo>
                      <a:pt x="0" y="0"/>
                    </a:lnTo>
                    <a:lnTo>
                      <a:pt x="27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8" name="Freeform 686"/>
              <p:cNvSpPr>
                <a:spLocks noChangeAspect="1"/>
              </p:cNvSpPr>
              <p:nvPr/>
            </p:nvSpPr>
            <p:spPr bwMode="auto">
              <a:xfrm>
                <a:off x="3845" y="1982"/>
                <a:ext cx="12" cy="3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3" y="6"/>
                  </a:cxn>
                </a:cxnLst>
                <a:rect l="0" t="0" r="r" b="b"/>
                <a:pathLst>
                  <a:path w="25" h="6">
                    <a:moveTo>
                      <a:pt x="23" y="6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9" name="Freeform 687"/>
              <p:cNvSpPr>
                <a:spLocks noChangeAspect="1"/>
              </p:cNvSpPr>
              <p:nvPr/>
            </p:nvSpPr>
            <p:spPr bwMode="auto">
              <a:xfrm>
                <a:off x="3812" y="1984"/>
                <a:ext cx="17" cy="2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34" y="4"/>
                  </a:cxn>
                </a:cxnLst>
                <a:rect l="0" t="0" r="r" b="b"/>
                <a:pathLst>
                  <a:path w="34" h="4">
                    <a:moveTo>
                      <a:pt x="34" y="4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0" name="Freeform 688"/>
              <p:cNvSpPr>
                <a:spLocks noChangeAspect="1"/>
              </p:cNvSpPr>
              <p:nvPr/>
            </p:nvSpPr>
            <p:spPr bwMode="auto">
              <a:xfrm>
                <a:off x="3841" y="1984"/>
                <a:ext cx="15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31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4">
                    <a:moveTo>
                      <a:pt x="0" y="4"/>
                    </a:moveTo>
                    <a:lnTo>
                      <a:pt x="8" y="0"/>
                    </a:lnTo>
                    <a:lnTo>
                      <a:pt x="31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1" name="Freeform 689"/>
              <p:cNvSpPr>
                <a:spLocks noChangeAspect="1"/>
              </p:cNvSpPr>
              <p:nvPr/>
            </p:nvSpPr>
            <p:spPr bwMode="auto">
              <a:xfrm>
                <a:off x="3835" y="1985"/>
                <a:ext cx="2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2"/>
                  </a:cxn>
                  <a:cxn ang="0">
                    <a:pos x="42" y="0"/>
                  </a:cxn>
                  <a:cxn ang="0">
                    <a:pos x="0" y="2"/>
                  </a:cxn>
                </a:cxnLst>
                <a:rect l="0" t="0" r="r" b="b"/>
                <a:pathLst>
                  <a:path w="42" h="2">
                    <a:moveTo>
                      <a:pt x="0" y="2"/>
                    </a:moveTo>
                    <a:lnTo>
                      <a:pt x="11" y="2"/>
                    </a:lnTo>
                    <a:lnTo>
                      <a:pt x="4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2" name="Freeform 690"/>
              <p:cNvSpPr>
                <a:spLocks noChangeAspect="1"/>
              </p:cNvSpPr>
              <p:nvPr/>
            </p:nvSpPr>
            <p:spPr bwMode="auto">
              <a:xfrm>
                <a:off x="3812" y="1984"/>
                <a:ext cx="23" cy="2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4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3" name="Freeform 691"/>
              <p:cNvSpPr>
                <a:spLocks noChangeAspect="1"/>
              </p:cNvSpPr>
              <p:nvPr/>
            </p:nvSpPr>
            <p:spPr bwMode="auto">
              <a:xfrm>
                <a:off x="3812" y="1984"/>
                <a:ext cx="23" cy="4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0"/>
                  </a:cxn>
                  <a:cxn ang="0">
                    <a:pos x="46" y="6"/>
                  </a:cxn>
                  <a:cxn ang="0">
                    <a:pos x="5" y="8"/>
                  </a:cxn>
                </a:cxnLst>
                <a:rect l="0" t="0" r="r" b="b"/>
                <a:pathLst>
                  <a:path w="46" h="8">
                    <a:moveTo>
                      <a:pt x="5" y="8"/>
                    </a:moveTo>
                    <a:lnTo>
                      <a:pt x="0" y="0"/>
                    </a:lnTo>
                    <a:lnTo>
                      <a:pt x="46" y="6"/>
                    </a:lnTo>
                    <a:lnTo>
                      <a:pt x="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4" name="Freeform 692"/>
              <p:cNvSpPr>
                <a:spLocks noChangeAspect="1"/>
              </p:cNvSpPr>
              <p:nvPr/>
            </p:nvSpPr>
            <p:spPr bwMode="auto">
              <a:xfrm>
                <a:off x="3815" y="1986"/>
                <a:ext cx="40" cy="3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0" y="4"/>
                  </a:cxn>
                  <a:cxn ang="0">
                    <a:pos x="41" y="0"/>
                  </a:cxn>
                  <a:cxn ang="0">
                    <a:pos x="81" y="5"/>
                  </a:cxn>
                </a:cxnLst>
                <a:rect l="0" t="0" r="r" b="b"/>
                <a:pathLst>
                  <a:path w="81" h="5">
                    <a:moveTo>
                      <a:pt x="81" y="5"/>
                    </a:moveTo>
                    <a:lnTo>
                      <a:pt x="0" y="4"/>
                    </a:lnTo>
                    <a:lnTo>
                      <a:pt x="41" y="0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5" name="Freeform 693"/>
              <p:cNvSpPr>
                <a:spLocks noChangeAspect="1"/>
              </p:cNvSpPr>
              <p:nvPr/>
            </p:nvSpPr>
            <p:spPr bwMode="auto">
              <a:xfrm>
                <a:off x="3835" y="1985"/>
                <a:ext cx="21" cy="4"/>
              </a:xfrm>
              <a:custGeom>
                <a:avLst/>
                <a:gdLst/>
                <a:ahLst/>
                <a:cxnLst>
                  <a:cxn ang="0">
                    <a:pos x="38" y="7"/>
                  </a:cxn>
                  <a:cxn ang="0">
                    <a:pos x="0" y="4"/>
                  </a:cxn>
                  <a:cxn ang="0">
                    <a:pos x="42" y="0"/>
                  </a:cxn>
                  <a:cxn ang="0">
                    <a:pos x="38" y="7"/>
                  </a:cxn>
                </a:cxnLst>
                <a:rect l="0" t="0" r="r" b="b"/>
                <a:pathLst>
                  <a:path w="42" h="7">
                    <a:moveTo>
                      <a:pt x="38" y="7"/>
                    </a:moveTo>
                    <a:lnTo>
                      <a:pt x="0" y="4"/>
                    </a:lnTo>
                    <a:lnTo>
                      <a:pt x="42" y="0"/>
                    </a:lnTo>
                    <a:lnTo>
                      <a:pt x="3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6" name="Freeform 694"/>
              <p:cNvSpPr>
                <a:spLocks noChangeAspect="1"/>
              </p:cNvSpPr>
              <p:nvPr/>
            </p:nvSpPr>
            <p:spPr bwMode="auto">
              <a:xfrm>
                <a:off x="3815" y="1988"/>
                <a:ext cx="40" cy="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6" y="5"/>
                  </a:cxn>
                </a:cxnLst>
                <a:rect l="0" t="0" r="r" b="b"/>
                <a:pathLst>
                  <a:path w="81" h="5">
                    <a:moveTo>
                      <a:pt x="6" y="5"/>
                    </a:moveTo>
                    <a:lnTo>
                      <a:pt x="0" y="0"/>
                    </a:lnTo>
                    <a:lnTo>
                      <a:pt x="81" y="0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7" name="Freeform 695"/>
              <p:cNvSpPr>
                <a:spLocks noChangeAspect="1"/>
              </p:cNvSpPr>
              <p:nvPr/>
            </p:nvSpPr>
            <p:spPr bwMode="auto">
              <a:xfrm>
                <a:off x="3817" y="1989"/>
                <a:ext cx="38" cy="2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77" y="0"/>
                  </a:cxn>
                  <a:cxn ang="0">
                    <a:pos x="71" y="4"/>
                  </a:cxn>
                </a:cxnLst>
                <a:rect l="0" t="0" r="r" b="b"/>
                <a:pathLst>
                  <a:path w="77" h="4">
                    <a:moveTo>
                      <a:pt x="71" y="4"/>
                    </a:moveTo>
                    <a:lnTo>
                      <a:pt x="0" y="4"/>
                    </a:lnTo>
                    <a:lnTo>
                      <a:pt x="77" y="0"/>
                    </a:lnTo>
                    <a:lnTo>
                      <a:pt x="7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8" name="Freeform 696"/>
              <p:cNvSpPr>
                <a:spLocks noChangeAspect="1"/>
              </p:cNvSpPr>
              <p:nvPr/>
            </p:nvSpPr>
            <p:spPr bwMode="auto">
              <a:xfrm>
                <a:off x="3817" y="1991"/>
                <a:ext cx="34" cy="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0"/>
                  </a:cxn>
                  <a:cxn ang="0">
                    <a:pos x="70" y="2"/>
                  </a:cxn>
                  <a:cxn ang="0">
                    <a:pos x="8" y="6"/>
                  </a:cxn>
                </a:cxnLst>
                <a:rect l="0" t="0" r="r" b="b"/>
                <a:pathLst>
                  <a:path w="70" h="6">
                    <a:moveTo>
                      <a:pt x="8" y="6"/>
                    </a:moveTo>
                    <a:lnTo>
                      <a:pt x="0" y="0"/>
                    </a:lnTo>
                    <a:lnTo>
                      <a:pt x="70" y="2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9" name="Freeform 697"/>
              <p:cNvSpPr>
                <a:spLocks noChangeAspect="1"/>
              </p:cNvSpPr>
              <p:nvPr/>
            </p:nvSpPr>
            <p:spPr bwMode="auto">
              <a:xfrm>
                <a:off x="3821" y="1991"/>
                <a:ext cx="30" cy="3"/>
              </a:xfrm>
              <a:custGeom>
                <a:avLst/>
                <a:gdLst/>
                <a:ahLst/>
                <a:cxnLst>
                  <a:cxn ang="0">
                    <a:pos x="54" y="6"/>
                  </a:cxn>
                  <a:cxn ang="0">
                    <a:pos x="0" y="4"/>
                  </a:cxn>
                  <a:cxn ang="0">
                    <a:pos x="60" y="0"/>
                  </a:cxn>
                  <a:cxn ang="0">
                    <a:pos x="54" y="6"/>
                  </a:cxn>
                </a:cxnLst>
                <a:rect l="0" t="0" r="r" b="b"/>
                <a:pathLst>
                  <a:path w="60" h="6">
                    <a:moveTo>
                      <a:pt x="54" y="6"/>
                    </a:moveTo>
                    <a:lnTo>
                      <a:pt x="0" y="4"/>
                    </a:lnTo>
                    <a:lnTo>
                      <a:pt x="60" y="0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0" name="Freeform 698"/>
              <p:cNvSpPr>
                <a:spLocks noChangeAspect="1"/>
              </p:cNvSpPr>
              <p:nvPr/>
            </p:nvSpPr>
            <p:spPr bwMode="auto">
              <a:xfrm>
                <a:off x="3821" y="1994"/>
                <a:ext cx="27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8" y="2"/>
                  </a:cxn>
                </a:cxnLst>
                <a:rect l="0" t="0" r="r" b="b"/>
                <a:pathLst>
                  <a:path w="54" h="2">
                    <a:moveTo>
                      <a:pt x="8" y="2"/>
                    </a:moveTo>
                    <a:lnTo>
                      <a:pt x="0" y="0"/>
                    </a:lnTo>
                    <a:lnTo>
                      <a:pt x="54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1" name="Freeform 699"/>
              <p:cNvSpPr>
                <a:spLocks noChangeAspect="1"/>
              </p:cNvSpPr>
              <p:nvPr/>
            </p:nvSpPr>
            <p:spPr bwMode="auto">
              <a:xfrm>
                <a:off x="3825" y="1994"/>
                <a:ext cx="23" cy="1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0" y="2"/>
                  </a:cxn>
                  <a:cxn ang="0">
                    <a:pos x="46" y="0"/>
                  </a:cxn>
                  <a:cxn ang="0">
                    <a:pos x="38" y="2"/>
                  </a:cxn>
                </a:cxnLst>
                <a:rect l="0" t="0" r="r" b="b"/>
                <a:pathLst>
                  <a:path w="46" h="2">
                    <a:moveTo>
                      <a:pt x="38" y="2"/>
                    </a:moveTo>
                    <a:lnTo>
                      <a:pt x="0" y="2"/>
                    </a:lnTo>
                    <a:lnTo>
                      <a:pt x="46" y="0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2" name="Freeform 700"/>
              <p:cNvSpPr>
                <a:spLocks noChangeAspect="1"/>
              </p:cNvSpPr>
              <p:nvPr/>
            </p:nvSpPr>
            <p:spPr bwMode="auto">
              <a:xfrm>
                <a:off x="3825" y="1995"/>
                <a:ext cx="20" cy="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9" y="2"/>
                  </a:cxn>
                </a:cxnLst>
                <a:rect l="0" t="0" r="r" b="b"/>
                <a:pathLst>
                  <a:path w="38" h="2">
                    <a:moveTo>
                      <a:pt x="9" y="2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3" name="Freeform 701"/>
              <p:cNvSpPr>
                <a:spLocks noChangeAspect="1"/>
              </p:cNvSpPr>
              <p:nvPr/>
            </p:nvSpPr>
            <p:spPr bwMode="auto">
              <a:xfrm>
                <a:off x="3829" y="1995"/>
                <a:ext cx="16" cy="1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21" y="2"/>
                  </a:cxn>
                </a:cxnLst>
                <a:rect l="0" t="0" r="r" b="b"/>
                <a:pathLst>
                  <a:path w="31" h="2">
                    <a:moveTo>
                      <a:pt x="21" y="2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4" name="Freeform 702"/>
              <p:cNvSpPr>
                <a:spLocks noChangeAspect="1"/>
              </p:cNvSpPr>
              <p:nvPr/>
            </p:nvSpPr>
            <p:spPr bwMode="auto">
              <a:xfrm>
                <a:off x="3829" y="1996"/>
                <a:ext cx="11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10" y="2"/>
                  </a:cxn>
                </a:cxnLst>
                <a:rect l="0" t="0" r="r" b="b"/>
                <a:pathLst>
                  <a:path w="21" h="2">
                    <a:moveTo>
                      <a:pt x="10" y="2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5" name="Freeform 703"/>
              <p:cNvSpPr>
                <a:spLocks noChangeAspect="1"/>
              </p:cNvSpPr>
              <p:nvPr/>
            </p:nvSpPr>
            <p:spPr bwMode="auto">
              <a:xfrm>
                <a:off x="3776" y="1932"/>
                <a:ext cx="11" cy="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1" y="0"/>
                  </a:cxn>
                </a:cxnLst>
                <a:rect l="0" t="0" r="r" b="b"/>
                <a:pathLst>
                  <a:path w="21">
                    <a:moveTo>
                      <a:pt x="21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6" name="Freeform 704"/>
              <p:cNvSpPr>
                <a:spLocks noChangeAspect="1"/>
              </p:cNvSpPr>
              <p:nvPr/>
            </p:nvSpPr>
            <p:spPr bwMode="auto">
              <a:xfrm>
                <a:off x="3772" y="1932"/>
                <a:ext cx="15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0"/>
                  </a:cxn>
                  <a:cxn ang="0">
                    <a:pos x="29" y="2"/>
                  </a:cxn>
                  <a:cxn ang="0">
                    <a:pos x="0" y="2"/>
                  </a:cxn>
                </a:cxnLst>
                <a:rect l="0" t="0" r="r" b="b"/>
                <a:pathLst>
                  <a:path w="29" h="2">
                    <a:moveTo>
                      <a:pt x="0" y="2"/>
                    </a:moveTo>
                    <a:lnTo>
                      <a:pt x="10" y="0"/>
                    </a:lnTo>
                    <a:lnTo>
                      <a:pt x="29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7" name="Freeform 705"/>
              <p:cNvSpPr>
                <a:spLocks noChangeAspect="1"/>
              </p:cNvSpPr>
              <p:nvPr/>
            </p:nvSpPr>
            <p:spPr bwMode="auto">
              <a:xfrm>
                <a:off x="3772" y="1932"/>
                <a:ext cx="19" cy="2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36" y="6"/>
                  </a:cxn>
                </a:cxnLst>
                <a:rect l="0" t="0" r="r" b="b"/>
                <a:pathLst>
                  <a:path w="36" h="6">
                    <a:moveTo>
                      <a:pt x="36" y="6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8" name="Freeform 706"/>
              <p:cNvSpPr>
                <a:spLocks noChangeAspect="1"/>
              </p:cNvSpPr>
              <p:nvPr/>
            </p:nvSpPr>
            <p:spPr bwMode="auto">
              <a:xfrm>
                <a:off x="3772" y="1932"/>
                <a:ext cx="20" cy="4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0" y="0"/>
                  </a:cxn>
                  <a:cxn ang="0">
                    <a:pos x="34" y="6"/>
                  </a:cxn>
                  <a:cxn ang="0">
                    <a:pos x="38" y="10"/>
                  </a:cxn>
                </a:cxnLst>
                <a:rect l="0" t="0" r="r" b="b"/>
                <a:pathLst>
                  <a:path w="38" h="10">
                    <a:moveTo>
                      <a:pt x="38" y="10"/>
                    </a:moveTo>
                    <a:lnTo>
                      <a:pt x="0" y="0"/>
                    </a:lnTo>
                    <a:lnTo>
                      <a:pt x="34" y="6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9" name="Freeform 707"/>
              <p:cNvSpPr>
                <a:spLocks noChangeAspect="1"/>
              </p:cNvSpPr>
              <p:nvPr/>
            </p:nvSpPr>
            <p:spPr bwMode="auto">
              <a:xfrm>
                <a:off x="3772" y="1932"/>
                <a:ext cx="21" cy="6"/>
              </a:xfrm>
              <a:custGeom>
                <a:avLst/>
                <a:gdLst/>
                <a:ahLst/>
                <a:cxnLst>
                  <a:cxn ang="0">
                    <a:pos x="40" y="14"/>
                  </a:cxn>
                  <a:cxn ang="0">
                    <a:pos x="0" y="0"/>
                  </a:cxn>
                  <a:cxn ang="0">
                    <a:pos x="38" y="8"/>
                  </a:cxn>
                  <a:cxn ang="0">
                    <a:pos x="40" y="14"/>
                  </a:cxn>
                </a:cxnLst>
                <a:rect l="0" t="0" r="r" b="b"/>
                <a:pathLst>
                  <a:path w="40" h="14">
                    <a:moveTo>
                      <a:pt x="40" y="14"/>
                    </a:moveTo>
                    <a:lnTo>
                      <a:pt x="0" y="0"/>
                    </a:lnTo>
                    <a:lnTo>
                      <a:pt x="38" y="8"/>
                    </a:lnTo>
                    <a:lnTo>
                      <a:pt x="4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0" name="Freeform 708"/>
              <p:cNvSpPr>
                <a:spLocks noChangeAspect="1"/>
              </p:cNvSpPr>
              <p:nvPr/>
            </p:nvSpPr>
            <p:spPr bwMode="auto">
              <a:xfrm>
                <a:off x="3772" y="1932"/>
                <a:ext cx="21" cy="9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0" y="0"/>
                  </a:cxn>
                  <a:cxn ang="0">
                    <a:pos x="40" y="14"/>
                  </a:cxn>
                  <a:cxn ang="0">
                    <a:pos x="10" y="19"/>
                  </a:cxn>
                </a:cxnLst>
                <a:rect l="0" t="0" r="r" b="b"/>
                <a:pathLst>
                  <a:path w="40" h="19">
                    <a:moveTo>
                      <a:pt x="10" y="19"/>
                    </a:moveTo>
                    <a:lnTo>
                      <a:pt x="0" y="0"/>
                    </a:lnTo>
                    <a:lnTo>
                      <a:pt x="40" y="14"/>
                    </a:lnTo>
                    <a:lnTo>
                      <a:pt x="1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1" name="Freeform 709"/>
              <p:cNvSpPr>
                <a:spLocks noChangeAspect="1"/>
              </p:cNvSpPr>
              <p:nvPr/>
            </p:nvSpPr>
            <p:spPr bwMode="auto">
              <a:xfrm>
                <a:off x="3772" y="1932"/>
                <a:ext cx="6" cy="9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0" y="0"/>
                  </a:cxn>
                  <a:cxn ang="0">
                    <a:pos x="11" y="17"/>
                  </a:cxn>
                  <a:cxn ang="0">
                    <a:pos x="6" y="19"/>
                  </a:cxn>
                </a:cxnLst>
                <a:rect l="0" t="0" r="r" b="b"/>
                <a:pathLst>
                  <a:path w="11" h="19">
                    <a:moveTo>
                      <a:pt x="6" y="19"/>
                    </a:moveTo>
                    <a:lnTo>
                      <a:pt x="0" y="0"/>
                    </a:lnTo>
                    <a:lnTo>
                      <a:pt x="11" y="17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2" name="Freeform 710"/>
              <p:cNvSpPr>
                <a:spLocks noChangeAspect="1"/>
              </p:cNvSpPr>
              <p:nvPr/>
            </p:nvSpPr>
            <p:spPr bwMode="auto">
              <a:xfrm>
                <a:off x="3778" y="1938"/>
                <a:ext cx="15" cy="3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0" y="3"/>
                  </a:cxn>
                  <a:cxn ang="0">
                    <a:pos x="29" y="0"/>
                  </a:cxn>
                  <a:cxn ang="0">
                    <a:pos x="29" y="5"/>
                  </a:cxn>
                </a:cxnLst>
                <a:rect l="0" t="0" r="r" b="b"/>
                <a:pathLst>
                  <a:path w="29" h="5">
                    <a:moveTo>
                      <a:pt x="29" y="5"/>
                    </a:moveTo>
                    <a:lnTo>
                      <a:pt x="0" y="3"/>
                    </a:lnTo>
                    <a:lnTo>
                      <a:pt x="29" y="0"/>
                    </a:lnTo>
                    <a:lnTo>
                      <a:pt x="29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3" name="Freeform 711"/>
              <p:cNvSpPr>
                <a:spLocks noChangeAspect="1"/>
              </p:cNvSpPr>
              <p:nvPr/>
            </p:nvSpPr>
            <p:spPr bwMode="auto">
              <a:xfrm>
                <a:off x="3772" y="1932"/>
                <a:ext cx="3" cy="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0" y="19"/>
                  </a:cxn>
                </a:cxnLst>
                <a:rect l="0" t="0" r="r" b="b"/>
                <a:pathLst>
                  <a:path w="6" h="19">
                    <a:moveTo>
                      <a:pt x="0" y="19"/>
                    </a:moveTo>
                    <a:lnTo>
                      <a:pt x="0" y="0"/>
                    </a:lnTo>
                    <a:lnTo>
                      <a:pt x="6" y="17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4" name="Freeform 712"/>
              <p:cNvSpPr>
                <a:spLocks noChangeAspect="1"/>
              </p:cNvSpPr>
              <p:nvPr/>
            </p:nvSpPr>
            <p:spPr bwMode="auto">
              <a:xfrm>
                <a:off x="3778" y="1941"/>
                <a:ext cx="15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4" y="0"/>
                  </a:cxn>
                </a:cxnLst>
                <a:rect l="0" t="0" r="r" b="b"/>
                <a:pathLst>
                  <a:path w="29">
                    <a:moveTo>
                      <a:pt x="4" y="0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5" name="Freeform 713"/>
              <p:cNvSpPr>
                <a:spLocks noChangeAspect="1"/>
              </p:cNvSpPr>
              <p:nvPr/>
            </p:nvSpPr>
            <p:spPr bwMode="auto">
              <a:xfrm>
                <a:off x="3780" y="1941"/>
                <a:ext cx="13" cy="1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4" y="2"/>
                  </a:cxn>
                </a:cxnLst>
                <a:rect l="0" t="0" r="r" b="b"/>
                <a:pathLst>
                  <a:path w="25" h="2">
                    <a:moveTo>
                      <a:pt x="4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6" name="Freeform 714"/>
              <p:cNvSpPr>
                <a:spLocks noChangeAspect="1"/>
              </p:cNvSpPr>
              <p:nvPr/>
            </p:nvSpPr>
            <p:spPr bwMode="auto">
              <a:xfrm>
                <a:off x="3782" y="1941"/>
                <a:ext cx="11" cy="3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1" y="6"/>
                  </a:cxn>
                </a:cxnLst>
                <a:rect l="0" t="0" r="r" b="b"/>
                <a:pathLst>
                  <a:path w="21" h="6">
                    <a:moveTo>
                      <a:pt x="21" y="6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7" name="Freeform 715"/>
              <p:cNvSpPr>
                <a:spLocks noChangeAspect="1"/>
              </p:cNvSpPr>
              <p:nvPr/>
            </p:nvSpPr>
            <p:spPr bwMode="auto">
              <a:xfrm>
                <a:off x="3782" y="1942"/>
                <a:ext cx="11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2" y="4"/>
                  </a:cxn>
                </a:cxnLst>
                <a:rect l="0" t="0" r="r" b="b"/>
                <a:pathLst>
                  <a:path w="21" h="4">
                    <a:moveTo>
                      <a:pt x="2" y="4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8" name="Freeform 716"/>
              <p:cNvSpPr>
                <a:spLocks noChangeAspect="1"/>
              </p:cNvSpPr>
              <p:nvPr/>
            </p:nvSpPr>
            <p:spPr bwMode="auto">
              <a:xfrm>
                <a:off x="3783" y="1944"/>
                <a:ext cx="10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8"/>
                  </a:cxn>
                </a:cxnLst>
                <a:rect l="0" t="0" r="r" b="b"/>
                <a:pathLst>
                  <a:path w="19" h="8">
                    <a:moveTo>
                      <a:pt x="0" y="8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9" name="Freeform 717"/>
              <p:cNvSpPr>
                <a:spLocks noChangeAspect="1"/>
              </p:cNvSpPr>
              <p:nvPr/>
            </p:nvSpPr>
            <p:spPr bwMode="auto">
              <a:xfrm>
                <a:off x="3783" y="1944"/>
                <a:ext cx="10" cy="41"/>
              </a:xfrm>
              <a:custGeom>
                <a:avLst/>
                <a:gdLst/>
                <a:ahLst/>
                <a:cxnLst>
                  <a:cxn ang="0">
                    <a:pos x="19" y="83"/>
                  </a:cxn>
                  <a:cxn ang="0">
                    <a:pos x="0" y="8"/>
                  </a:cxn>
                  <a:cxn ang="0">
                    <a:pos x="19" y="0"/>
                  </a:cxn>
                  <a:cxn ang="0">
                    <a:pos x="19" y="83"/>
                  </a:cxn>
                </a:cxnLst>
                <a:rect l="0" t="0" r="r" b="b"/>
                <a:pathLst>
                  <a:path w="19" h="83">
                    <a:moveTo>
                      <a:pt x="19" y="83"/>
                    </a:moveTo>
                    <a:lnTo>
                      <a:pt x="0" y="8"/>
                    </a:lnTo>
                    <a:lnTo>
                      <a:pt x="19" y="0"/>
                    </a:lnTo>
                    <a:lnTo>
                      <a:pt x="19" y="8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0" name="Freeform 718"/>
              <p:cNvSpPr>
                <a:spLocks noChangeAspect="1"/>
              </p:cNvSpPr>
              <p:nvPr/>
            </p:nvSpPr>
            <p:spPr bwMode="auto">
              <a:xfrm>
                <a:off x="3783" y="1986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>
                    <a:moveTo>
                      <a:pt x="0" y="0"/>
                    </a:moveTo>
                    <a:lnTo>
                      <a:pt x="21" y="0"/>
                    </a:ln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1" name="Freeform 719"/>
              <p:cNvSpPr>
                <a:spLocks noChangeAspect="1"/>
              </p:cNvSpPr>
              <p:nvPr/>
            </p:nvSpPr>
            <p:spPr bwMode="auto">
              <a:xfrm>
                <a:off x="3783" y="1948"/>
                <a:ext cx="10" cy="37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0"/>
                  </a:cxn>
                  <a:cxn ang="0">
                    <a:pos x="19" y="75"/>
                  </a:cxn>
                  <a:cxn ang="0">
                    <a:pos x="0" y="75"/>
                  </a:cxn>
                </a:cxnLst>
                <a:rect l="0" t="0" r="r" b="b"/>
                <a:pathLst>
                  <a:path w="19" h="75">
                    <a:moveTo>
                      <a:pt x="0" y="75"/>
                    </a:moveTo>
                    <a:lnTo>
                      <a:pt x="0" y="0"/>
                    </a:lnTo>
                    <a:lnTo>
                      <a:pt x="19" y="75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2" name="Freeform 720"/>
              <p:cNvSpPr>
                <a:spLocks noChangeAspect="1"/>
              </p:cNvSpPr>
              <p:nvPr/>
            </p:nvSpPr>
            <p:spPr bwMode="auto">
              <a:xfrm>
                <a:off x="3772" y="1985"/>
                <a:ext cx="30" cy="9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59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3" name="Freeform 721"/>
              <p:cNvSpPr>
                <a:spLocks noChangeAspect="1"/>
              </p:cNvSpPr>
              <p:nvPr/>
            </p:nvSpPr>
            <p:spPr bwMode="auto">
              <a:xfrm>
                <a:off x="3783" y="1985"/>
                <a:ext cx="19" cy="9"/>
              </a:xfrm>
              <a:custGeom>
                <a:avLst/>
                <a:gdLst/>
                <a:ahLst/>
                <a:cxnLst>
                  <a:cxn ang="0">
                    <a:pos x="38" y="17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17"/>
                  </a:cxn>
                </a:cxnLst>
                <a:rect l="0" t="0" r="r" b="b"/>
                <a:pathLst>
                  <a:path w="38" h="17">
                    <a:moveTo>
                      <a:pt x="38" y="17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38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4" name="Freeform 722"/>
              <p:cNvSpPr>
                <a:spLocks noChangeAspect="1"/>
              </p:cNvSpPr>
              <p:nvPr/>
            </p:nvSpPr>
            <p:spPr bwMode="auto">
              <a:xfrm>
                <a:off x="3772" y="1985"/>
                <a:ext cx="30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17"/>
                  </a:cxn>
                  <a:cxn ang="0">
                    <a:pos x="40" y="17"/>
                  </a:cxn>
                  <a:cxn ang="0">
                    <a:pos x="0" y="0"/>
                  </a:cxn>
                </a:cxnLst>
                <a:rect l="0" t="0" r="r" b="b"/>
                <a:pathLst>
                  <a:path w="59" h="17">
                    <a:moveTo>
                      <a:pt x="0" y="0"/>
                    </a:moveTo>
                    <a:lnTo>
                      <a:pt x="59" y="17"/>
                    </a:lnTo>
                    <a:lnTo>
                      <a:pt x="4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5" name="Freeform 723"/>
              <p:cNvSpPr>
                <a:spLocks noChangeAspect="1"/>
              </p:cNvSpPr>
              <p:nvPr/>
            </p:nvSpPr>
            <p:spPr bwMode="auto">
              <a:xfrm>
                <a:off x="3772" y="1985"/>
                <a:ext cx="21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40" y="17"/>
                  </a:cxn>
                  <a:cxn ang="0">
                    <a:pos x="0" y="17"/>
                  </a:cxn>
                </a:cxnLst>
                <a:rect l="0" t="0" r="r" b="b"/>
                <a:pathLst>
                  <a:path w="40" h="17">
                    <a:moveTo>
                      <a:pt x="0" y="17"/>
                    </a:moveTo>
                    <a:lnTo>
                      <a:pt x="0" y="0"/>
                    </a:lnTo>
                    <a:lnTo>
                      <a:pt x="4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6" name="Freeform 724"/>
              <p:cNvSpPr>
                <a:spLocks noChangeAspect="1"/>
              </p:cNvSpPr>
              <p:nvPr/>
            </p:nvSpPr>
            <p:spPr bwMode="auto">
              <a:xfrm>
                <a:off x="3772" y="1995"/>
                <a:ext cx="21" cy="1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40" y="0"/>
                  </a:cxn>
                </a:cxnLst>
                <a:rect l="0" t="0" r="r" b="b"/>
                <a:pathLst>
                  <a:path w="40">
                    <a:moveTo>
                      <a:pt x="40" y="0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7" name="Freeform 725"/>
              <p:cNvSpPr>
                <a:spLocks noChangeAspect="1"/>
              </p:cNvSpPr>
              <p:nvPr/>
            </p:nvSpPr>
            <p:spPr bwMode="auto">
              <a:xfrm>
                <a:off x="3783" y="1994"/>
                <a:ext cx="10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37"/>
                  </a:cxn>
                  <a:cxn ang="0">
                    <a:pos x="0" y="37"/>
                  </a:cxn>
                  <a:cxn ang="0">
                    <a:pos x="0" y="0"/>
                  </a:cxn>
                </a:cxnLst>
                <a:rect l="0" t="0" r="r" b="b"/>
                <a:pathLst>
                  <a:path w="19" h="37">
                    <a:moveTo>
                      <a:pt x="0" y="0"/>
                    </a:moveTo>
                    <a:lnTo>
                      <a:pt x="19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8" name="Freeform 726"/>
              <p:cNvSpPr>
                <a:spLocks noChangeAspect="1"/>
              </p:cNvSpPr>
              <p:nvPr/>
            </p:nvSpPr>
            <p:spPr bwMode="auto">
              <a:xfrm>
                <a:off x="3783" y="1994"/>
                <a:ext cx="10" cy="18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37"/>
                  </a:cxn>
                </a:cxnLst>
                <a:rect l="0" t="0" r="r" b="b"/>
                <a:pathLst>
                  <a:path w="19" h="37">
                    <a:moveTo>
                      <a:pt x="19" y="37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3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9" name="Freeform 727"/>
              <p:cNvSpPr>
                <a:spLocks noChangeAspect="1"/>
              </p:cNvSpPr>
              <p:nvPr/>
            </p:nvSpPr>
            <p:spPr bwMode="auto">
              <a:xfrm>
                <a:off x="3751" y="1932"/>
                <a:ext cx="11" cy="3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71"/>
                  </a:cxn>
                </a:cxnLst>
                <a:rect l="0" t="0" r="r" b="b"/>
                <a:pathLst>
                  <a:path w="21" h="71">
                    <a:moveTo>
                      <a:pt x="0" y="71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0" name="Freeform 728"/>
              <p:cNvSpPr>
                <a:spLocks noChangeAspect="1"/>
              </p:cNvSpPr>
              <p:nvPr/>
            </p:nvSpPr>
            <p:spPr bwMode="auto">
              <a:xfrm>
                <a:off x="3751" y="1932"/>
                <a:ext cx="11" cy="3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0" y="71"/>
                  </a:cxn>
                  <a:cxn ang="0">
                    <a:pos x="21" y="0"/>
                  </a:cxn>
                  <a:cxn ang="0">
                    <a:pos x="0" y="79"/>
                  </a:cxn>
                </a:cxnLst>
                <a:rect l="0" t="0" r="r" b="b"/>
                <a:pathLst>
                  <a:path w="21" h="79">
                    <a:moveTo>
                      <a:pt x="0" y="79"/>
                    </a:moveTo>
                    <a:lnTo>
                      <a:pt x="0" y="71"/>
                    </a:lnTo>
                    <a:lnTo>
                      <a:pt x="21" y="0"/>
                    </a:lnTo>
                    <a:lnTo>
                      <a:pt x="0" y="7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1" name="Freeform 729"/>
              <p:cNvSpPr>
                <a:spLocks noChangeAspect="1"/>
              </p:cNvSpPr>
              <p:nvPr/>
            </p:nvSpPr>
            <p:spPr bwMode="auto">
              <a:xfrm>
                <a:off x="3750" y="1932"/>
                <a:ext cx="12" cy="43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2" y="79"/>
                  </a:cxn>
                  <a:cxn ang="0">
                    <a:pos x="23" y="0"/>
                  </a:cxn>
                  <a:cxn ang="0">
                    <a:pos x="0" y="87"/>
                  </a:cxn>
                </a:cxnLst>
                <a:rect l="0" t="0" r="r" b="b"/>
                <a:pathLst>
                  <a:path w="23" h="87">
                    <a:moveTo>
                      <a:pt x="0" y="87"/>
                    </a:moveTo>
                    <a:lnTo>
                      <a:pt x="2" y="79"/>
                    </a:lnTo>
                    <a:lnTo>
                      <a:pt x="23" y="0"/>
                    </a:lnTo>
                    <a:lnTo>
                      <a:pt x="0" y="8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2" name="Freeform 730"/>
              <p:cNvSpPr>
                <a:spLocks noChangeAspect="1"/>
              </p:cNvSpPr>
              <p:nvPr/>
            </p:nvSpPr>
            <p:spPr bwMode="auto">
              <a:xfrm>
                <a:off x="3745" y="1981"/>
                <a:ext cx="7" cy="3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3" name="Freeform 731"/>
              <p:cNvSpPr>
                <a:spLocks noChangeAspect="1"/>
              </p:cNvSpPr>
              <p:nvPr/>
            </p:nvSpPr>
            <p:spPr bwMode="auto">
              <a:xfrm>
                <a:off x="3747" y="1978"/>
                <a:ext cx="5" cy="6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10" y="14"/>
                  </a:cxn>
                </a:cxnLst>
                <a:rect l="0" t="0" r="r" b="b"/>
                <a:pathLst>
                  <a:path w="10" h="14">
                    <a:moveTo>
                      <a:pt x="10" y="14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4" name="Freeform 732"/>
              <p:cNvSpPr>
                <a:spLocks noChangeAspect="1"/>
              </p:cNvSpPr>
              <p:nvPr/>
            </p:nvSpPr>
            <p:spPr bwMode="auto">
              <a:xfrm>
                <a:off x="3749" y="1975"/>
                <a:ext cx="3" cy="9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6" y="19"/>
                  </a:cxn>
                </a:cxnLst>
                <a:rect l="0" t="0" r="r" b="b"/>
                <a:pathLst>
                  <a:path w="6" h="19">
                    <a:moveTo>
                      <a:pt x="6" y="19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5" name="Freeform 733"/>
              <p:cNvSpPr>
                <a:spLocks noChangeAspect="1"/>
              </p:cNvSpPr>
              <p:nvPr/>
            </p:nvSpPr>
            <p:spPr bwMode="auto">
              <a:xfrm>
                <a:off x="3750" y="1932"/>
                <a:ext cx="12" cy="52"/>
              </a:xfrm>
              <a:custGeom>
                <a:avLst/>
                <a:gdLst/>
                <a:ahLst/>
                <a:cxnLst>
                  <a:cxn ang="0">
                    <a:pos x="4" y="106"/>
                  </a:cxn>
                  <a:cxn ang="0">
                    <a:pos x="0" y="87"/>
                  </a:cxn>
                  <a:cxn ang="0">
                    <a:pos x="23" y="0"/>
                  </a:cxn>
                  <a:cxn ang="0">
                    <a:pos x="4" y="106"/>
                  </a:cxn>
                </a:cxnLst>
                <a:rect l="0" t="0" r="r" b="b"/>
                <a:pathLst>
                  <a:path w="23" h="106">
                    <a:moveTo>
                      <a:pt x="4" y="106"/>
                    </a:moveTo>
                    <a:lnTo>
                      <a:pt x="0" y="87"/>
                    </a:lnTo>
                    <a:lnTo>
                      <a:pt x="23" y="0"/>
                    </a:lnTo>
                    <a:lnTo>
                      <a:pt x="4" y="10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6" name="Freeform 734"/>
              <p:cNvSpPr>
                <a:spLocks noChangeAspect="1"/>
              </p:cNvSpPr>
              <p:nvPr/>
            </p:nvSpPr>
            <p:spPr bwMode="auto">
              <a:xfrm>
                <a:off x="3742" y="1982"/>
                <a:ext cx="10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0"/>
                  </a:cxn>
                  <a:cxn ang="0">
                    <a:pos x="22" y="2"/>
                  </a:cxn>
                  <a:cxn ang="0">
                    <a:pos x="0" y="4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6" y="0"/>
                    </a:lnTo>
                    <a:lnTo>
                      <a:pt x="2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7" name="Freeform 735"/>
              <p:cNvSpPr>
                <a:spLocks noChangeAspect="1"/>
              </p:cNvSpPr>
              <p:nvPr/>
            </p:nvSpPr>
            <p:spPr bwMode="auto">
              <a:xfrm>
                <a:off x="3738" y="1984"/>
                <a:ext cx="1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29">
                    <a:moveTo>
                      <a:pt x="0" y="0"/>
                    </a:moveTo>
                    <a:lnTo>
                      <a:pt x="7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8" name="Freeform 736"/>
              <p:cNvSpPr>
                <a:spLocks noChangeAspect="1"/>
              </p:cNvSpPr>
              <p:nvPr/>
            </p:nvSpPr>
            <p:spPr bwMode="auto">
              <a:xfrm>
                <a:off x="3734" y="1984"/>
                <a:ext cx="15" cy="5"/>
              </a:xfrm>
              <a:custGeom>
                <a:avLst/>
                <a:gdLst/>
                <a:ahLst/>
                <a:cxnLst>
                  <a:cxn ang="0">
                    <a:pos x="31" y="9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31" y="9"/>
                  </a:cxn>
                </a:cxnLst>
                <a:rect l="0" t="0" r="r" b="b"/>
                <a:pathLst>
                  <a:path w="31" h="9">
                    <a:moveTo>
                      <a:pt x="31" y="9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31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9" name="Freeform 737"/>
              <p:cNvSpPr>
                <a:spLocks noChangeAspect="1"/>
              </p:cNvSpPr>
              <p:nvPr/>
            </p:nvSpPr>
            <p:spPr bwMode="auto">
              <a:xfrm>
                <a:off x="3738" y="1984"/>
                <a:ext cx="14" cy="5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23" y="9"/>
                  </a:cxn>
                </a:cxnLst>
                <a:rect l="0" t="0" r="r" b="b"/>
                <a:pathLst>
                  <a:path w="29" h="9">
                    <a:moveTo>
                      <a:pt x="23" y="9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23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0" name="Freeform 738"/>
              <p:cNvSpPr>
                <a:spLocks noChangeAspect="1"/>
              </p:cNvSpPr>
              <p:nvPr/>
            </p:nvSpPr>
            <p:spPr bwMode="auto">
              <a:xfrm>
                <a:off x="3734" y="1984"/>
                <a:ext cx="15" cy="9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0" y="0"/>
                  </a:cxn>
                  <a:cxn ang="0">
                    <a:pos x="31" y="9"/>
                  </a:cxn>
                  <a:cxn ang="0">
                    <a:pos x="21" y="17"/>
                  </a:cxn>
                </a:cxnLst>
                <a:rect l="0" t="0" r="r" b="b"/>
                <a:pathLst>
                  <a:path w="31" h="17">
                    <a:moveTo>
                      <a:pt x="21" y="17"/>
                    </a:moveTo>
                    <a:lnTo>
                      <a:pt x="0" y="0"/>
                    </a:lnTo>
                    <a:lnTo>
                      <a:pt x="31" y="9"/>
                    </a:lnTo>
                    <a:lnTo>
                      <a:pt x="21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1" name="Freeform 739"/>
              <p:cNvSpPr>
                <a:spLocks noChangeAspect="1"/>
              </p:cNvSpPr>
              <p:nvPr/>
            </p:nvSpPr>
            <p:spPr bwMode="auto">
              <a:xfrm>
                <a:off x="3732" y="1984"/>
                <a:ext cx="13" cy="9"/>
              </a:xfrm>
              <a:custGeom>
                <a:avLst/>
                <a:gdLst/>
                <a:ahLst/>
                <a:cxnLst>
                  <a:cxn ang="0">
                    <a:pos x="25" y="17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25" y="17"/>
                  </a:cxn>
                </a:cxnLst>
                <a:rect l="0" t="0" r="r" b="b"/>
                <a:pathLst>
                  <a:path w="25" h="17">
                    <a:moveTo>
                      <a:pt x="25" y="17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25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2" name="Freeform 740"/>
              <p:cNvSpPr>
                <a:spLocks noChangeAspect="1"/>
              </p:cNvSpPr>
              <p:nvPr/>
            </p:nvSpPr>
            <p:spPr bwMode="auto">
              <a:xfrm>
                <a:off x="3731" y="1984"/>
                <a:ext cx="14" cy="9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7" y="17"/>
                  </a:cxn>
                </a:cxnLst>
                <a:rect l="0" t="0" r="r" b="b"/>
                <a:pathLst>
                  <a:path w="27" h="17">
                    <a:moveTo>
                      <a:pt x="27" y="1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7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3" name="Freeform 741"/>
              <p:cNvSpPr>
                <a:spLocks noChangeAspect="1"/>
              </p:cNvSpPr>
              <p:nvPr/>
            </p:nvSpPr>
            <p:spPr bwMode="auto">
              <a:xfrm>
                <a:off x="3752" y="1984"/>
                <a:ext cx="1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19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4" name="Freeform 742"/>
              <p:cNvSpPr>
                <a:spLocks noChangeAspect="1"/>
              </p:cNvSpPr>
              <p:nvPr/>
            </p:nvSpPr>
            <p:spPr bwMode="auto">
              <a:xfrm>
                <a:off x="3752" y="1932"/>
                <a:ext cx="10" cy="62"/>
              </a:xfrm>
              <a:custGeom>
                <a:avLst/>
                <a:gdLst/>
                <a:ahLst/>
                <a:cxnLst>
                  <a:cxn ang="0">
                    <a:pos x="19" y="125"/>
                  </a:cxn>
                  <a:cxn ang="0">
                    <a:pos x="0" y="104"/>
                  </a:cxn>
                  <a:cxn ang="0">
                    <a:pos x="19" y="0"/>
                  </a:cxn>
                  <a:cxn ang="0">
                    <a:pos x="19" y="125"/>
                  </a:cxn>
                </a:cxnLst>
                <a:rect l="0" t="0" r="r" b="b"/>
                <a:pathLst>
                  <a:path w="19" h="125">
                    <a:moveTo>
                      <a:pt x="19" y="125"/>
                    </a:moveTo>
                    <a:lnTo>
                      <a:pt x="0" y="104"/>
                    </a:lnTo>
                    <a:lnTo>
                      <a:pt x="19" y="0"/>
                    </a:lnTo>
                    <a:lnTo>
                      <a:pt x="19" y="1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5" name="Freeform 743"/>
              <p:cNvSpPr>
                <a:spLocks noChangeAspect="1"/>
              </p:cNvSpPr>
              <p:nvPr/>
            </p:nvSpPr>
            <p:spPr bwMode="auto">
              <a:xfrm>
                <a:off x="3731" y="1984"/>
                <a:ext cx="14" cy="11"/>
              </a:xfrm>
              <a:custGeom>
                <a:avLst/>
                <a:gdLst/>
                <a:ahLst/>
                <a:cxnLst>
                  <a:cxn ang="0">
                    <a:pos x="18" y="21"/>
                  </a:cxn>
                  <a:cxn ang="0">
                    <a:pos x="0" y="0"/>
                  </a:cxn>
                  <a:cxn ang="0">
                    <a:pos x="27" y="17"/>
                  </a:cxn>
                  <a:cxn ang="0">
                    <a:pos x="18" y="21"/>
                  </a:cxn>
                </a:cxnLst>
                <a:rect l="0" t="0" r="r" b="b"/>
                <a:pathLst>
                  <a:path w="27" h="21">
                    <a:moveTo>
                      <a:pt x="18" y="21"/>
                    </a:moveTo>
                    <a:lnTo>
                      <a:pt x="0" y="0"/>
                    </a:lnTo>
                    <a:lnTo>
                      <a:pt x="27" y="17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6" name="Freeform 744"/>
              <p:cNvSpPr>
                <a:spLocks noChangeAspect="1"/>
              </p:cNvSpPr>
              <p:nvPr/>
            </p:nvSpPr>
            <p:spPr bwMode="auto">
              <a:xfrm>
                <a:off x="3731" y="1984"/>
                <a:ext cx="9" cy="1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0" y="0"/>
                  </a:cxn>
                  <a:cxn ang="0">
                    <a:pos x="18" y="21"/>
                  </a:cxn>
                  <a:cxn ang="0">
                    <a:pos x="0" y="23"/>
                  </a:cxn>
                </a:cxnLst>
                <a:rect l="0" t="0" r="r" b="b"/>
                <a:pathLst>
                  <a:path w="18" h="23">
                    <a:moveTo>
                      <a:pt x="0" y="23"/>
                    </a:moveTo>
                    <a:lnTo>
                      <a:pt x="0" y="0"/>
                    </a:lnTo>
                    <a:lnTo>
                      <a:pt x="18" y="21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7" name="Freeform 745"/>
              <p:cNvSpPr>
                <a:spLocks noChangeAspect="1"/>
              </p:cNvSpPr>
              <p:nvPr/>
            </p:nvSpPr>
            <p:spPr bwMode="auto">
              <a:xfrm>
                <a:off x="3731" y="1995"/>
                <a:ext cx="9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18" y="0"/>
                  </a:cxn>
                  <a:cxn ang="0">
                    <a:pos x="2" y="2"/>
                  </a:cxn>
                </a:cxnLst>
                <a:rect l="0" t="0" r="r" b="b"/>
                <a:pathLst>
                  <a:path w="18" h="2">
                    <a:moveTo>
                      <a:pt x="2" y="2"/>
                    </a:moveTo>
                    <a:lnTo>
                      <a:pt x="0" y="2"/>
                    </a:lnTo>
                    <a:lnTo>
                      <a:pt x="18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8" name="Freeform 746"/>
              <p:cNvSpPr>
                <a:spLocks noChangeAspect="1"/>
              </p:cNvSpPr>
              <p:nvPr/>
            </p:nvSpPr>
            <p:spPr bwMode="auto">
              <a:xfrm>
                <a:off x="3732" y="1995"/>
                <a:ext cx="8" cy="1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2"/>
                  </a:cxn>
                  <a:cxn ang="0">
                    <a:pos x="16" y="0"/>
                  </a:cxn>
                  <a:cxn ang="0">
                    <a:pos x="4" y="2"/>
                  </a:cxn>
                </a:cxnLst>
                <a:rect l="0" t="0" r="r" b="b"/>
                <a:pathLst>
                  <a:path w="16" h="2">
                    <a:moveTo>
                      <a:pt x="4" y="2"/>
                    </a:moveTo>
                    <a:lnTo>
                      <a:pt x="0" y="2"/>
                    </a:lnTo>
                    <a:lnTo>
                      <a:pt x="16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9" name="Freeform 747"/>
              <p:cNvSpPr>
                <a:spLocks noChangeAspect="1"/>
              </p:cNvSpPr>
              <p:nvPr/>
            </p:nvSpPr>
            <p:spPr bwMode="auto">
              <a:xfrm>
                <a:off x="3695" y="1932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23" y="0"/>
                  </a:cxn>
                  <a:cxn ang="0">
                    <a:pos x="0" y="0"/>
                  </a:cxn>
                </a:cxnLst>
                <a:rect l="0" t="0" r="r" b="b"/>
                <a:pathLst>
                  <a:path w="23">
                    <a:moveTo>
                      <a:pt x="0" y="0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0" name="Freeform 748"/>
              <p:cNvSpPr>
                <a:spLocks noChangeAspect="1"/>
              </p:cNvSpPr>
              <p:nvPr/>
            </p:nvSpPr>
            <p:spPr bwMode="auto">
              <a:xfrm>
                <a:off x="3695" y="1932"/>
                <a:ext cx="17" cy="1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3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1" name="Freeform 749"/>
              <p:cNvSpPr>
                <a:spLocks noChangeAspect="1"/>
              </p:cNvSpPr>
              <p:nvPr/>
            </p:nvSpPr>
            <p:spPr bwMode="auto">
              <a:xfrm>
                <a:off x="3689" y="1932"/>
                <a:ext cx="23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1" y="0"/>
                  </a:cxn>
                  <a:cxn ang="0">
                    <a:pos x="46" y="4"/>
                  </a:cxn>
                  <a:cxn ang="0">
                    <a:pos x="0" y="6"/>
                  </a:cxn>
                </a:cxnLst>
                <a:rect l="0" t="0" r="r" b="b"/>
                <a:pathLst>
                  <a:path w="46" h="6">
                    <a:moveTo>
                      <a:pt x="0" y="6"/>
                    </a:moveTo>
                    <a:lnTo>
                      <a:pt x="11" y="0"/>
                    </a:lnTo>
                    <a:lnTo>
                      <a:pt x="46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2" name="Freeform 750"/>
              <p:cNvSpPr>
                <a:spLocks noChangeAspect="1"/>
              </p:cNvSpPr>
              <p:nvPr/>
            </p:nvSpPr>
            <p:spPr bwMode="auto">
              <a:xfrm>
                <a:off x="3689" y="1933"/>
                <a:ext cx="27" cy="3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0" y="2"/>
                  </a:cxn>
                  <a:cxn ang="0">
                    <a:pos x="46" y="0"/>
                  </a:cxn>
                  <a:cxn ang="0">
                    <a:pos x="53" y="6"/>
                  </a:cxn>
                </a:cxnLst>
                <a:rect l="0" t="0" r="r" b="b"/>
                <a:pathLst>
                  <a:path w="53" h="6">
                    <a:moveTo>
                      <a:pt x="53" y="6"/>
                    </a:moveTo>
                    <a:lnTo>
                      <a:pt x="0" y="2"/>
                    </a:lnTo>
                    <a:lnTo>
                      <a:pt x="46" y="0"/>
                    </a:lnTo>
                    <a:lnTo>
                      <a:pt x="5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3" name="Freeform 751"/>
              <p:cNvSpPr>
                <a:spLocks noChangeAspect="1"/>
              </p:cNvSpPr>
              <p:nvPr/>
            </p:nvSpPr>
            <p:spPr bwMode="auto">
              <a:xfrm>
                <a:off x="3684" y="1934"/>
                <a:ext cx="32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0"/>
                  </a:cxn>
                  <a:cxn ang="0">
                    <a:pos x="63" y="4"/>
                  </a:cxn>
                  <a:cxn ang="0">
                    <a:pos x="0" y="6"/>
                  </a:cxn>
                </a:cxnLst>
                <a:rect l="0" t="0" r="r" b="b"/>
                <a:pathLst>
                  <a:path w="63" h="6">
                    <a:moveTo>
                      <a:pt x="0" y="6"/>
                    </a:moveTo>
                    <a:lnTo>
                      <a:pt x="10" y="0"/>
                    </a:lnTo>
                    <a:lnTo>
                      <a:pt x="63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4" name="Freeform 752"/>
              <p:cNvSpPr>
                <a:spLocks noChangeAspect="1"/>
              </p:cNvSpPr>
              <p:nvPr/>
            </p:nvSpPr>
            <p:spPr bwMode="auto">
              <a:xfrm>
                <a:off x="3684" y="1936"/>
                <a:ext cx="36" cy="4"/>
              </a:xfrm>
              <a:custGeom>
                <a:avLst/>
                <a:gdLst/>
                <a:ahLst/>
                <a:cxnLst>
                  <a:cxn ang="0">
                    <a:pos x="71" y="7"/>
                  </a:cxn>
                  <a:cxn ang="0">
                    <a:pos x="0" y="2"/>
                  </a:cxn>
                  <a:cxn ang="0">
                    <a:pos x="65" y="0"/>
                  </a:cxn>
                  <a:cxn ang="0">
                    <a:pos x="71" y="7"/>
                  </a:cxn>
                </a:cxnLst>
                <a:rect l="0" t="0" r="r" b="b"/>
                <a:pathLst>
                  <a:path w="71" h="7">
                    <a:moveTo>
                      <a:pt x="71" y="7"/>
                    </a:moveTo>
                    <a:lnTo>
                      <a:pt x="0" y="2"/>
                    </a:lnTo>
                    <a:lnTo>
                      <a:pt x="65" y="0"/>
                    </a:lnTo>
                    <a:lnTo>
                      <a:pt x="7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5" name="Freeform 753"/>
              <p:cNvSpPr>
                <a:spLocks noChangeAspect="1"/>
              </p:cNvSpPr>
              <p:nvPr/>
            </p:nvSpPr>
            <p:spPr bwMode="auto">
              <a:xfrm>
                <a:off x="3684" y="1937"/>
                <a:ext cx="36" cy="4"/>
              </a:xfrm>
              <a:custGeom>
                <a:avLst/>
                <a:gdLst/>
                <a:ahLst/>
                <a:cxnLst>
                  <a:cxn ang="0">
                    <a:pos x="31" y="7"/>
                  </a:cxn>
                  <a:cxn ang="0">
                    <a:pos x="0" y="0"/>
                  </a:cxn>
                  <a:cxn ang="0">
                    <a:pos x="71" y="5"/>
                  </a:cxn>
                  <a:cxn ang="0">
                    <a:pos x="31" y="7"/>
                  </a:cxn>
                </a:cxnLst>
                <a:rect l="0" t="0" r="r" b="b"/>
                <a:pathLst>
                  <a:path w="71" h="7">
                    <a:moveTo>
                      <a:pt x="31" y="7"/>
                    </a:moveTo>
                    <a:lnTo>
                      <a:pt x="0" y="0"/>
                    </a:lnTo>
                    <a:lnTo>
                      <a:pt x="71" y="5"/>
                    </a:lnTo>
                    <a:lnTo>
                      <a:pt x="3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6" name="Freeform 754"/>
              <p:cNvSpPr>
                <a:spLocks noChangeAspect="1"/>
              </p:cNvSpPr>
              <p:nvPr/>
            </p:nvSpPr>
            <p:spPr bwMode="auto">
              <a:xfrm>
                <a:off x="3699" y="1940"/>
                <a:ext cx="21" cy="1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6" y="2"/>
                  </a:cxn>
                </a:cxnLst>
                <a:rect l="0" t="0" r="r" b="b"/>
                <a:pathLst>
                  <a:path w="40" h="2">
                    <a:moveTo>
                      <a:pt x="6" y="2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7" name="Freeform 755"/>
              <p:cNvSpPr>
                <a:spLocks noChangeAspect="1"/>
              </p:cNvSpPr>
              <p:nvPr/>
            </p:nvSpPr>
            <p:spPr bwMode="auto">
              <a:xfrm>
                <a:off x="3684" y="1937"/>
                <a:ext cx="15" cy="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0" y="0"/>
                  </a:cxn>
                  <a:cxn ang="0">
                    <a:pos x="31" y="5"/>
                  </a:cxn>
                  <a:cxn ang="0">
                    <a:pos x="21" y="7"/>
                  </a:cxn>
                </a:cxnLst>
                <a:rect l="0" t="0" r="r" b="b"/>
                <a:pathLst>
                  <a:path w="31" h="7">
                    <a:moveTo>
                      <a:pt x="21" y="7"/>
                    </a:moveTo>
                    <a:lnTo>
                      <a:pt x="0" y="0"/>
                    </a:lnTo>
                    <a:lnTo>
                      <a:pt x="31" y="5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8" name="Freeform 756"/>
              <p:cNvSpPr>
                <a:spLocks noChangeAspect="1"/>
              </p:cNvSpPr>
              <p:nvPr/>
            </p:nvSpPr>
            <p:spPr bwMode="auto">
              <a:xfrm>
                <a:off x="3702" y="1940"/>
                <a:ext cx="18" cy="1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2"/>
                  </a:cxn>
                  <a:cxn ang="0">
                    <a:pos x="34" y="0"/>
                  </a:cxn>
                  <a:cxn ang="0">
                    <a:pos x="5" y="2"/>
                  </a:cxn>
                </a:cxnLst>
                <a:rect l="0" t="0" r="r" b="b"/>
                <a:pathLst>
                  <a:path w="34" h="2">
                    <a:moveTo>
                      <a:pt x="5" y="2"/>
                    </a:moveTo>
                    <a:lnTo>
                      <a:pt x="0" y="2"/>
                    </a:lnTo>
                    <a:lnTo>
                      <a:pt x="34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9" name="Freeform 757"/>
              <p:cNvSpPr>
                <a:spLocks noChangeAspect="1"/>
              </p:cNvSpPr>
              <p:nvPr/>
            </p:nvSpPr>
            <p:spPr bwMode="auto">
              <a:xfrm>
                <a:off x="3684" y="1937"/>
                <a:ext cx="12" cy="5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0" y="0"/>
                  </a:cxn>
                  <a:cxn ang="0">
                    <a:pos x="23" y="7"/>
                  </a:cxn>
                  <a:cxn ang="0">
                    <a:pos x="15" y="9"/>
                  </a:cxn>
                </a:cxnLst>
                <a:rect l="0" t="0" r="r" b="b"/>
                <a:pathLst>
                  <a:path w="23" h="9">
                    <a:moveTo>
                      <a:pt x="15" y="9"/>
                    </a:moveTo>
                    <a:lnTo>
                      <a:pt x="0" y="0"/>
                    </a:lnTo>
                    <a:lnTo>
                      <a:pt x="23" y="7"/>
                    </a:lnTo>
                    <a:lnTo>
                      <a:pt x="15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0" name="Freeform 758"/>
              <p:cNvSpPr>
                <a:spLocks noChangeAspect="1"/>
              </p:cNvSpPr>
              <p:nvPr/>
            </p:nvSpPr>
            <p:spPr bwMode="auto">
              <a:xfrm>
                <a:off x="3680" y="1937"/>
                <a:ext cx="12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0"/>
                  </a:cxn>
                  <a:cxn ang="0">
                    <a:pos x="23" y="9"/>
                  </a:cxn>
                  <a:cxn ang="0">
                    <a:pos x="0" y="9"/>
                  </a:cxn>
                </a:cxnLst>
                <a:rect l="0" t="0" r="r" b="b"/>
                <a:pathLst>
                  <a:path w="23" h="9">
                    <a:moveTo>
                      <a:pt x="0" y="9"/>
                    </a:moveTo>
                    <a:lnTo>
                      <a:pt x="8" y="0"/>
                    </a:lnTo>
                    <a:lnTo>
                      <a:pt x="23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1" name="Freeform 759"/>
              <p:cNvSpPr>
                <a:spLocks noChangeAspect="1"/>
              </p:cNvSpPr>
              <p:nvPr/>
            </p:nvSpPr>
            <p:spPr bwMode="auto">
              <a:xfrm>
                <a:off x="3671" y="1932"/>
                <a:ext cx="9" cy="10"/>
              </a:xfrm>
              <a:custGeom>
                <a:avLst/>
                <a:gdLst/>
                <a:ahLst/>
                <a:cxnLst>
                  <a:cxn ang="0">
                    <a:pos x="19" y="21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1"/>
                  </a:cxn>
                </a:cxnLst>
                <a:rect l="0" t="0" r="r" b="b"/>
                <a:pathLst>
                  <a:path w="19" h="21">
                    <a:moveTo>
                      <a:pt x="19" y="21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2" name="Freeform 760"/>
              <p:cNvSpPr>
                <a:spLocks noChangeAspect="1"/>
              </p:cNvSpPr>
              <p:nvPr/>
            </p:nvSpPr>
            <p:spPr bwMode="auto">
              <a:xfrm>
                <a:off x="3705" y="1940"/>
                <a:ext cx="16" cy="2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31" y="4"/>
                  </a:cxn>
                </a:cxnLst>
                <a:rect l="0" t="0" r="r" b="b"/>
                <a:pathLst>
                  <a:path w="31" h="4">
                    <a:moveTo>
                      <a:pt x="31" y="4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3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3" name="Freeform 761"/>
              <p:cNvSpPr>
                <a:spLocks noChangeAspect="1"/>
              </p:cNvSpPr>
              <p:nvPr/>
            </p:nvSpPr>
            <p:spPr bwMode="auto">
              <a:xfrm>
                <a:off x="3705" y="1941"/>
                <a:ext cx="16" cy="1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31" y="2"/>
                  </a:cxn>
                  <a:cxn ang="0">
                    <a:pos x="4" y="2"/>
                  </a:cxn>
                </a:cxnLst>
                <a:rect l="0" t="0" r="r" b="b"/>
                <a:pathLst>
                  <a:path w="31" h="2">
                    <a:moveTo>
                      <a:pt x="4" y="2"/>
                    </a:moveTo>
                    <a:lnTo>
                      <a:pt x="0" y="0"/>
                    </a:lnTo>
                    <a:lnTo>
                      <a:pt x="31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4" name="Freeform 762"/>
              <p:cNvSpPr>
                <a:spLocks noChangeAspect="1"/>
              </p:cNvSpPr>
              <p:nvPr/>
            </p:nvSpPr>
            <p:spPr bwMode="auto">
              <a:xfrm>
                <a:off x="3680" y="1942"/>
                <a:ext cx="12" cy="1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6" y="2"/>
                  </a:cxn>
                </a:cxnLst>
                <a:rect l="0" t="0" r="r" b="b"/>
                <a:pathLst>
                  <a:path w="23" h="2">
                    <a:moveTo>
                      <a:pt x="16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5" name="Freeform 763"/>
              <p:cNvSpPr>
                <a:spLocks noChangeAspect="1"/>
              </p:cNvSpPr>
              <p:nvPr/>
            </p:nvSpPr>
            <p:spPr bwMode="auto">
              <a:xfrm>
                <a:off x="3707" y="1942"/>
                <a:ext cx="14" cy="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4" y="4"/>
                  </a:cxn>
                </a:cxnLst>
                <a:rect l="0" t="0" r="r" b="b"/>
                <a:pathLst>
                  <a:path w="27" h="4">
                    <a:moveTo>
                      <a:pt x="4" y="4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6" name="Freeform 764"/>
              <p:cNvSpPr>
                <a:spLocks noChangeAspect="1"/>
              </p:cNvSpPr>
              <p:nvPr/>
            </p:nvSpPr>
            <p:spPr bwMode="auto">
              <a:xfrm>
                <a:off x="3709" y="1942"/>
                <a:ext cx="13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7" name="Freeform 765"/>
              <p:cNvSpPr>
                <a:spLocks noChangeAspect="1"/>
              </p:cNvSpPr>
              <p:nvPr/>
            </p:nvSpPr>
            <p:spPr bwMode="auto">
              <a:xfrm>
                <a:off x="3680" y="1942"/>
                <a:ext cx="8" cy="4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0" y="0"/>
                  </a:cxn>
                  <a:cxn ang="0">
                    <a:pos x="16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8">
                    <a:moveTo>
                      <a:pt x="12" y="8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8" name="Freeform 766"/>
              <p:cNvSpPr>
                <a:spLocks noChangeAspect="1"/>
              </p:cNvSpPr>
              <p:nvPr/>
            </p:nvSpPr>
            <p:spPr bwMode="auto">
              <a:xfrm>
                <a:off x="3709" y="1944"/>
                <a:ext cx="13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" y="4"/>
                  </a:cxn>
                </a:cxnLst>
                <a:rect l="0" t="0" r="r" b="b"/>
                <a:pathLst>
                  <a:path w="25" h="4">
                    <a:moveTo>
                      <a:pt x="2" y="4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9" name="Freeform 767"/>
              <p:cNvSpPr>
                <a:spLocks noChangeAspect="1"/>
              </p:cNvSpPr>
              <p:nvPr/>
            </p:nvSpPr>
            <p:spPr bwMode="auto">
              <a:xfrm>
                <a:off x="3680" y="1942"/>
                <a:ext cx="6" cy="7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0" y="0"/>
                  </a:cxn>
                  <a:cxn ang="0">
                    <a:pos x="12" y="8"/>
                  </a:cxn>
                  <a:cxn ang="0">
                    <a:pos x="6" y="14"/>
                  </a:cxn>
                </a:cxnLst>
                <a:rect l="0" t="0" r="r" b="b"/>
                <a:pathLst>
                  <a:path w="12" h="14">
                    <a:moveTo>
                      <a:pt x="6" y="14"/>
                    </a:moveTo>
                    <a:lnTo>
                      <a:pt x="0" y="0"/>
                    </a:lnTo>
                    <a:lnTo>
                      <a:pt x="12" y="8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0" name="Freeform 768"/>
              <p:cNvSpPr>
                <a:spLocks noChangeAspect="1"/>
              </p:cNvSpPr>
              <p:nvPr/>
            </p:nvSpPr>
            <p:spPr bwMode="auto">
              <a:xfrm>
                <a:off x="3671" y="1932"/>
                <a:ext cx="12" cy="17"/>
              </a:xfrm>
              <a:custGeom>
                <a:avLst/>
                <a:gdLst/>
                <a:ahLst/>
                <a:cxnLst>
                  <a:cxn ang="0">
                    <a:pos x="25" y="35"/>
                  </a:cxn>
                  <a:cxn ang="0">
                    <a:pos x="0" y="0"/>
                  </a:cxn>
                  <a:cxn ang="0">
                    <a:pos x="19" y="21"/>
                  </a:cxn>
                  <a:cxn ang="0">
                    <a:pos x="25" y="35"/>
                  </a:cxn>
                </a:cxnLst>
                <a:rect l="0" t="0" r="r" b="b"/>
                <a:pathLst>
                  <a:path w="25" h="35">
                    <a:moveTo>
                      <a:pt x="25" y="35"/>
                    </a:moveTo>
                    <a:lnTo>
                      <a:pt x="0" y="0"/>
                    </a:lnTo>
                    <a:lnTo>
                      <a:pt x="19" y="21"/>
                    </a:lnTo>
                    <a:lnTo>
                      <a:pt x="25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1" name="Freeform 769"/>
              <p:cNvSpPr>
                <a:spLocks noChangeAspect="1"/>
              </p:cNvSpPr>
              <p:nvPr/>
            </p:nvSpPr>
            <p:spPr bwMode="auto">
              <a:xfrm>
                <a:off x="3711" y="1945"/>
                <a:ext cx="11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" y="8"/>
                  </a:cxn>
                </a:cxnLst>
                <a:rect l="0" t="0" r="r" b="b"/>
                <a:pathLst>
                  <a:path w="21" h="8">
                    <a:moveTo>
                      <a:pt x="2" y="8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2" name="Freeform 770"/>
              <p:cNvSpPr>
                <a:spLocks noChangeAspect="1"/>
              </p:cNvSpPr>
              <p:nvPr/>
            </p:nvSpPr>
            <p:spPr bwMode="auto">
              <a:xfrm>
                <a:off x="3671" y="1932"/>
                <a:ext cx="12" cy="20"/>
              </a:xfrm>
              <a:custGeom>
                <a:avLst/>
                <a:gdLst/>
                <a:ahLst/>
                <a:cxnLst>
                  <a:cxn ang="0">
                    <a:pos x="23" y="40"/>
                  </a:cxn>
                  <a:cxn ang="0">
                    <a:pos x="0" y="0"/>
                  </a:cxn>
                  <a:cxn ang="0">
                    <a:pos x="25" y="35"/>
                  </a:cxn>
                  <a:cxn ang="0">
                    <a:pos x="23" y="40"/>
                  </a:cxn>
                </a:cxnLst>
                <a:rect l="0" t="0" r="r" b="b"/>
                <a:pathLst>
                  <a:path w="25" h="40">
                    <a:moveTo>
                      <a:pt x="23" y="40"/>
                    </a:moveTo>
                    <a:lnTo>
                      <a:pt x="0" y="0"/>
                    </a:lnTo>
                    <a:lnTo>
                      <a:pt x="25" y="35"/>
                    </a:lnTo>
                    <a:lnTo>
                      <a:pt x="23" y="4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3" name="Freeform 771"/>
              <p:cNvSpPr>
                <a:spLocks noChangeAspect="1"/>
              </p:cNvSpPr>
              <p:nvPr/>
            </p:nvSpPr>
            <p:spPr bwMode="auto">
              <a:xfrm>
                <a:off x="3711" y="1945"/>
                <a:ext cx="11" cy="8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0" y="10"/>
                  </a:cxn>
                  <a:cxn ang="0">
                    <a:pos x="21" y="0"/>
                  </a:cxn>
                  <a:cxn ang="0">
                    <a:pos x="2" y="15"/>
                  </a:cxn>
                </a:cxnLst>
                <a:rect l="0" t="0" r="r" b="b"/>
                <a:pathLst>
                  <a:path w="21" h="15">
                    <a:moveTo>
                      <a:pt x="2" y="15"/>
                    </a:moveTo>
                    <a:lnTo>
                      <a:pt x="0" y="10"/>
                    </a:lnTo>
                    <a:lnTo>
                      <a:pt x="21" y="0"/>
                    </a:lnTo>
                    <a:lnTo>
                      <a:pt x="2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4" name="Freeform 772"/>
              <p:cNvSpPr>
                <a:spLocks noChangeAspect="1"/>
              </p:cNvSpPr>
              <p:nvPr/>
            </p:nvSpPr>
            <p:spPr bwMode="auto">
              <a:xfrm>
                <a:off x="3712" y="1945"/>
                <a:ext cx="10" cy="10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0" y="15"/>
                  </a:cxn>
                  <a:cxn ang="0">
                    <a:pos x="19" y="0"/>
                  </a:cxn>
                  <a:cxn ang="0">
                    <a:pos x="21" y="19"/>
                  </a:cxn>
                </a:cxnLst>
                <a:rect l="0" t="0" r="r" b="b"/>
                <a:pathLst>
                  <a:path w="21" h="19">
                    <a:moveTo>
                      <a:pt x="21" y="19"/>
                    </a:moveTo>
                    <a:lnTo>
                      <a:pt x="0" y="15"/>
                    </a:lnTo>
                    <a:lnTo>
                      <a:pt x="19" y="0"/>
                    </a:lnTo>
                    <a:lnTo>
                      <a:pt x="21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5" name="Freeform 773"/>
              <p:cNvSpPr>
                <a:spLocks noChangeAspect="1"/>
              </p:cNvSpPr>
              <p:nvPr/>
            </p:nvSpPr>
            <p:spPr bwMode="auto">
              <a:xfrm>
                <a:off x="3671" y="1932"/>
                <a:ext cx="11" cy="25"/>
              </a:xfrm>
              <a:custGeom>
                <a:avLst/>
                <a:gdLst/>
                <a:ahLst/>
                <a:cxnLst>
                  <a:cxn ang="0">
                    <a:pos x="21" y="50"/>
                  </a:cxn>
                  <a:cxn ang="0">
                    <a:pos x="0" y="0"/>
                  </a:cxn>
                  <a:cxn ang="0">
                    <a:pos x="23" y="42"/>
                  </a:cxn>
                  <a:cxn ang="0">
                    <a:pos x="21" y="50"/>
                  </a:cxn>
                </a:cxnLst>
                <a:rect l="0" t="0" r="r" b="b"/>
                <a:pathLst>
                  <a:path w="23" h="50">
                    <a:moveTo>
                      <a:pt x="21" y="50"/>
                    </a:moveTo>
                    <a:lnTo>
                      <a:pt x="0" y="0"/>
                    </a:lnTo>
                    <a:lnTo>
                      <a:pt x="23" y="42"/>
                    </a:lnTo>
                    <a:lnTo>
                      <a:pt x="21" y="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6" name="Freeform 774"/>
              <p:cNvSpPr>
                <a:spLocks noChangeAspect="1"/>
              </p:cNvSpPr>
              <p:nvPr/>
            </p:nvSpPr>
            <p:spPr bwMode="auto">
              <a:xfrm>
                <a:off x="3712" y="1953"/>
                <a:ext cx="10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2" y="8"/>
                  </a:cxn>
                </a:cxnLst>
                <a:rect l="0" t="0" r="r" b="b"/>
                <a:pathLst>
                  <a:path w="21" h="8">
                    <a:moveTo>
                      <a:pt x="2" y="8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7" name="Freeform 775"/>
              <p:cNvSpPr>
                <a:spLocks noChangeAspect="1"/>
              </p:cNvSpPr>
              <p:nvPr/>
            </p:nvSpPr>
            <p:spPr bwMode="auto">
              <a:xfrm>
                <a:off x="3712" y="1955"/>
                <a:ext cx="10" cy="2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1" y="6"/>
                  </a:cxn>
                </a:cxnLst>
                <a:rect l="0" t="0" r="r" b="b"/>
                <a:pathLst>
                  <a:path w="21" h="6">
                    <a:moveTo>
                      <a:pt x="21" y="6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8" name="Freeform 776"/>
              <p:cNvSpPr>
                <a:spLocks noChangeAspect="1"/>
              </p:cNvSpPr>
              <p:nvPr/>
            </p:nvSpPr>
            <p:spPr bwMode="auto">
              <a:xfrm>
                <a:off x="3671" y="1932"/>
                <a:ext cx="10" cy="29"/>
              </a:xfrm>
              <a:custGeom>
                <a:avLst/>
                <a:gdLst/>
                <a:ahLst/>
                <a:cxnLst>
                  <a:cxn ang="0">
                    <a:pos x="19" y="60"/>
                  </a:cxn>
                  <a:cxn ang="0">
                    <a:pos x="0" y="0"/>
                  </a:cxn>
                  <a:cxn ang="0">
                    <a:pos x="21" y="50"/>
                  </a:cxn>
                  <a:cxn ang="0">
                    <a:pos x="19" y="60"/>
                  </a:cxn>
                </a:cxnLst>
                <a:rect l="0" t="0" r="r" b="b"/>
                <a:pathLst>
                  <a:path w="21" h="60">
                    <a:moveTo>
                      <a:pt x="19" y="60"/>
                    </a:moveTo>
                    <a:lnTo>
                      <a:pt x="0" y="0"/>
                    </a:lnTo>
                    <a:lnTo>
                      <a:pt x="21" y="50"/>
                    </a:lnTo>
                    <a:lnTo>
                      <a:pt x="19" y="6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9" name="Freeform 777"/>
              <p:cNvSpPr>
                <a:spLocks noChangeAspect="1"/>
              </p:cNvSpPr>
              <p:nvPr/>
            </p:nvSpPr>
            <p:spPr bwMode="auto">
              <a:xfrm>
                <a:off x="3712" y="1957"/>
                <a:ext cx="10" cy="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73"/>
                  </a:cxn>
                  <a:cxn ang="0">
                    <a:pos x="0" y="73"/>
                  </a:cxn>
                  <a:cxn ang="0">
                    <a:pos x="21" y="0"/>
                  </a:cxn>
                </a:cxnLst>
                <a:rect l="0" t="0" r="r" b="b"/>
                <a:pathLst>
                  <a:path w="21" h="73">
                    <a:moveTo>
                      <a:pt x="21" y="0"/>
                    </a:moveTo>
                    <a:lnTo>
                      <a:pt x="21" y="73"/>
                    </a:lnTo>
                    <a:lnTo>
                      <a:pt x="0" y="73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0" name="Freeform 778"/>
              <p:cNvSpPr>
                <a:spLocks noChangeAspect="1"/>
              </p:cNvSpPr>
              <p:nvPr/>
            </p:nvSpPr>
            <p:spPr bwMode="auto">
              <a:xfrm>
                <a:off x="3712" y="1957"/>
                <a:ext cx="10" cy="37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0" y="75"/>
                  </a:cxn>
                </a:cxnLst>
                <a:rect l="0" t="0" r="r" b="b"/>
                <a:pathLst>
                  <a:path w="21" h="75">
                    <a:moveTo>
                      <a:pt x="0" y="75"/>
                    </a:moveTo>
                    <a:lnTo>
                      <a:pt x="0" y="0"/>
                    </a:lnTo>
                    <a:lnTo>
                      <a:pt x="21" y="2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1" name="Freeform 779"/>
              <p:cNvSpPr>
                <a:spLocks noChangeAspect="1"/>
              </p:cNvSpPr>
              <p:nvPr/>
            </p:nvSpPr>
            <p:spPr bwMode="auto">
              <a:xfrm>
                <a:off x="3671" y="1961"/>
                <a:ext cx="10" cy="3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65"/>
                  </a:cxn>
                  <a:cxn ang="0">
                    <a:pos x="0" y="65"/>
                  </a:cxn>
                  <a:cxn ang="0">
                    <a:pos x="21" y="0"/>
                  </a:cxn>
                </a:cxnLst>
                <a:rect l="0" t="0" r="r" b="b"/>
                <a:pathLst>
                  <a:path w="21" h="65">
                    <a:moveTo>
                      <a:pt x="21" y="0"/>
                    </a:moveTo>
                    <a:lnTo>
                      <a:pt x="21" y="65"/>
                    </a:lnTo>
                    <a:lnTo>
                      <a:pt x="0" y="65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2" name="Freeform 780"/>
              <p:cNvSpPr>
                <a:spLocks noChangeAspect="1"/>
              </p:cNvSpPr>
              <p:nvPr/>
            </p:nvSpPr>
            <p:spPr bwMode="auto">
              <a:xfrm>
                <a:off x="3671" y="1932"/>
                <a:ext cx="10" cy="62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0" y="0"/>
                  </a:cxn>
                  <a:cxn ang="0">
                    <a:pos x="21" y="60"/>
                  </a:cxn>
                  <a:cxn ang="0">
                    <a:pos x="0" y="125"/>
                  </a:cxn>
                </a:cxnLst>
                <a:rect l="0" t="0" r="r" b="b"/>
                <a:pathLst>
                  <a:path w="21" h="125">
                    <a:moveTo>
                      <a:pt x="0" y="125"/>
                    </a:moveTo>
                    <a:lnTo>
                      <a:pt x="0" y="0"/>
                    </a:lnTo>
                    <a:lnTo>
                      <a:pt x="21" y="60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3" name="Freeform 781"/>
              <p:cNvSpPr>
                <a:spLocks noChangeAspect="1"/>
              </p:cNvSpPr>
              <p:nvPr/>
            </p:nvSpPr>
            <p:spPr bwMode="auto">
              <a:xfrm>
                <a:off x="3644" y="1932"/>
                <a:ext cx="10" cy="37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75"/>
                  </a:cxn>
                </a:cxnLst>
                <a:rect l="0" t="0" r="r" b="b"/>
                <a:pathLst>
                  <a:path w="21" h="75">
                    <a:moveTo>
                      <a:pt x="0" y="75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4" name="Freeform 782"/>
              <p:cNvSpPr>
                <a:spLocks noChangeAspect="1"/>
              </p:cNvSpPr>
              <p:nvPr/>
            </p:nvSpPr>
            <p:spPr bwMode="auto">
              <a:xfrm>
                <a:off x="3606" y="1932"/>
                <a:ext cx="11" cy="37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0" y="75"/>
                  </a:cxn>
                </a:cxnLst>
                <a:rect l="0" t="0" r="r" b="b"/>
                <a:pathLst>
                  <a:path w="22" h="75">
                    <a:moveTo>
                      <a:pt x="0" y="75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5" name="Freeform 783"/>
              <p:cNvSpPr>
                <a:spLocks noChangeAspect="1"/>
              </p:cNvSpPr>
              <p:nvPr/>
            </p:nvSpPr>
            <p:spPr bwMode="auto">
              <a:xfrm>
                <a:off x="3569" y="1932"/>
                <a:ext cx="10" cy="3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0" y="77"/>
                  </a:cxn>
                </a:cxnLst>
                <a:rect l="0" t="0" r="r" b="b"/>
                <a:pathLst>
                  <a:path w="22" h="77">
                    <a:moveTo>
                      <a:pt x="0" y="77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0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6" name="Freeform 784"/>
              <p:cNvSpPr>
                <a:spLocks noChangeAspect="1"/>
              </p:cNvSpPr>
              <p:nvPr/>
            </p:nvSpPr>
            <p:spPr bwMode="auto">
              <a:xfrm>
                <a:off x="3569" y="1932"/>
                <a:ext cx="10" cy="38"/>
              </a:xfrm>
              <a:custGeom>
                <a:avLst/>
                <a:gdLst/>
                <a:ahLst/>
                <a:cxnLst>
                  <a:cxn ang="0">
                    <a:pos x="22" y="77"/>
                  </a:cxn>
                  <a:cxn ang="0">
                    <a:pos x="0" y="77"/>
                  </a:cxn>
                  <a:cxn ang="0">
                    <a:pos x="22" y="0"/>
                  </a:cxn>
                  <a:cxn ang="0">
                    <a:pos x="22" y="77"/>
                  </a:cxn>
                </a:cxnLst>
                <a:rect l="0" t="0" r="r" b="b"/>
                <a:pathLst>
                  <a:path w="22" h="77">
                    <a:moveTo>
                      <a:pt x="22" y="77"/>
                    </a:moveTo>
                    <a:lnTo>
                      <a:pt x="0" y="77"/>
                    </a:lnTo>
                    <a:lnTo>
                      <a:pt x="22" y="0"/>
                    </a:lnTo>
                    <a:lnTo>
                      <a:pt x="22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7" name="Freeform 785"/>
              <p:cNvSpPr>
                <a:spLocks noChangeAspect="1"/>
              </p:cNvSpPr>
              <p:nvPr/>
            </p:nvSpPr>
            <p:spPr bwMode="auto">
              <a:xfrm>
                <a:off x="3606" y="1932"/>
                <a:ext cx="11" cy="38"/>
              </a:xfrm>
              <a:custGeom>
                <a:avLst/>
                <a:gdLst/>
                <a:ahLst/>
                <a:cxnLst>
                  <a:cxn ang="0">
                    <a:pos x="22" y="77"/>
                  </a:cxn>
                  <a:cxn ang="0">
                    <a:pos x="0" y="75"/>
                  </a:cxn>
                  <a:cxn ang="0">
                    <a:pos x="22" y="0"/>
                  </a:cxn>
                  <a:cxn ang="0">
                    <a:pos x="22" y="77"/>
                  </a:cxn>
                </a:cxnLst>
                <a:rect l="0" t="0" r="r" b="b"/>
                <a:pathLst>
                  <a:path w="22" h="77">
                    <a:moveTo>
                      <a:pt x="22" y="77"/>
                    </a:moveTo>
                    <a:lnTo>
                      <a:pt x="0" y="75"/>
                    </a:lnTo>
                    <a:lnTo>
                      <a:pt x="22" y="0"/>
                    </a:lnTo>
                    <a:lnTo>
                      <a:pt x="22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8" name="Freeform 786"/>
              <p:cNvSpPr>
                <a:spLocks noChangeAspect="1"/>
              </p:cNvSpPr>
              <p:nvPr/>
            </p:nvSpPr>
            <p:spPr bwMode="auto">
              <a:xfrm>
                <a:off x="3569" y="1970"/>
                <a:ext cx="10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0" y="2"/>
                  </a:cxn>
                </a:cxnLst>
                <a:rect l="0" t="0" r="r" b="b"/>
                <a:pathLst>
                  <a:path w="22" h="2">
                    <a:moveTo>
                      <a:pt x="0" y="2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9" name="Freeform 787"/>
              <p:cNvSpPr>
                <a:spLocks noChangeAspect="1"/>
              </p:cNvSpPr>
              <p:nvPr/>
            </p:nvSpPr>
            <p:spPr bwMode="auto">
              <a:xfrm>
                <a:off x="3644" y="1932"/>
                <a:ext cx="10" cy="41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2" y="75"/>
                  </a:cxn>
                  <a:cxn ang="0">
                    <a:pos x="21" y="0"/>
                  </a:cxn>
                  <a:cxn ang="0">
                    <a:pos x="0" y="83"/>
                  </a:cxn>
                </a:cxnLst>
                <a:rect l="0" t="0" r="r" b="b"/>
                <a:pathLst>
                  <a:path w="21" h="83">
                    <a:moveTo>
                      <a:pt x="0" y="83"/>
                    </a:moveTo>
                    <a:lnTo>
                      <a:pt x="2" y="75"/>
                    </a:lnTo>
                    <a:lnTo>
                      <a:pt x="21" y="0"/>
                    </a:lnTo>
                    <a:lnTo>
                      <a:pt x="0" y="8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0" name="Freeform 788"/>
              <p:cNvSpPr>
                <a:spLocks noChangeAspect="1"/>
              </p:cNvSpPr>
              <p:nvPr/>
            </p:nvSpPr>
            <p:spPr bwMode="auto">
              <a:xfrm>
                <a:off x="3606" y="1969"/>
                <a:ext cx="11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0"/>
                  </a:cxn>
                  <a:cxn ang="0">
                    <a:pos x="22" y="2"/>
                  </a:cxn>
                  <a:cxn ang="0">
                    <a:pos x="0" y="8"/>
                  </a:cxn>
                </a:cxnLst>
                <a:rect l="0" t="0" r="r" b="b"/>
                <a:pathLst>
                  <a:path w="22" h="8">
                    <a:moveTo>
                      <a:pt x="0" y="8"/>
                    </a:moveTo>
                    <a:lnTo>
                      <a:pt x="2" y="0"/>
                    </a:lnTo>
                    <a:lnTo>
                      <a:pt x="22" y="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1" name="Freeform 789"/>
              <p:cNvSpPr>
                <a:spLocks noChangeAspect="1"/>
              </p:cNvSpPr>
              <p:nvPr/>
            </p:nvSpPr>
            <p:spPr bwMode="auto">
              <a:xfrm>
                <a:off x="3644" y="1932"/>
                <a:ext cx="10" cy="45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0" y="83"/>
                  </a:cxn>
                  <a:cxn ang="0">
                    <a:pos x="21" y="0"/>
                  </a:cxn>
                  <a:cxn ang="0">
                    <a:pos x="0" y="90"/>
                  </a:cxn>
                </a:cxnLst>
                <a:rect l="0" t="0" r="r" b="b"/>
                <a:pathLst>
                  <a:path w="21" h="90">
                    <a:moveTo>
                      <a:pt x="0" y="90"/>
                    </a:moveTo>
                    <a:lnTo>
                      <a:pt x="0" y="83"/>
                    </a:lnTo>
                    <a:lnTo>
                      <a:pt x="21" y="0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2" name="Freeform 790"/>
              <p:cNvSpPr>
                <a:spLocks noChangeAspect="1"/>
              </p:cNvSpPr>
              <p:nvPr/>
            </p:nvSpPr>
            <p:spPr bwMode="auto">
              <a:xfrm>
                <a:off x="3605" y="1970"/>
                <a:ext cx="12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6"/>
                  </a:cxn>
                  <a:cxn ang="0">
                    <a:pos x="24" y="0"/>
                  </a:cxn>
                  <a:cxn ang="0">
                    <a:pos x="0" y="13"/>
                  </a:cxn>
                </a:cxnLst>
                <a:rect l="0" t="0" r="r" b="b"/>
                <a:pathLst>
                  <a:path w="24" h="13">
                    <a:moveTo>
                      <a:pt x="0" y="13"/>
                    </a:moveTo>
                    <a:lnTo>
                      <a:pt x="2" y="6"/>
                    </a:lnTo>
                    <a:lnTo>
                      <a:pt x="24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3" name="Freeform 791"/>
              <p:cNvSpPr>
                <a:spLocks noChangeAspect="1"/>
              </p:cNvSpPr>
              <p:nvPr/>
            </p:nvSpPr>
            <p:spPr bwMode="auto">
              <a:xfrm>
                <a:off x="3569" y="1970"/>
                <a:ext cx="10" cy="9"/>
              </a:xfrm>
              <a:custGeom>
                <a:avLst/>
                <a:gdLst/>
                <a:ahLst/>
                <a:cxnLst>
                  <a:cxn ang="0">
                    <a:pos x="22" y="17"/>
                  </a:cxn>
                  <a:cxn ang="0">
                    <a:pos x="0" y="2"/>
                  </a:cxn>
                  <a:cxn ang="0">
                    <a:pos x="20" y="0"/>
                  </a:cxn>
                  <a:cxn ang="0">
                    <a:pos x="22" y="17"/>
                  </a:cxn>
                </a:cxnLst>
                <a:rect l="0" t="0" r="r" b="b"/>
                <a:pathLst>
                  <a:path w="22" h="17">
                    <a:moveTo>
                      <a:pt x="22" y="17"/>
                    </a:moveTo>
                    <a:lnTo>
                      <a:pt x="0" y="2"/>
                    </a:lnTo>
                    <a:lnTo>
                      <a:pt x="20" y="0"/>
                    </a:lnTo>
                    <a:lnTo>
                      <a:pt x="22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4" name="Freeform 792"/>
              <p:cNvSpPr>
                <a:spLocks noChangeAspect="1"/>
              </p:cNvSpPr>
              <p:nvPr/>
            </p:nvSpPr>
            <p:spPr bwMode="auto">
              <a:xfrm>
                <a:off x="3605" y="1970"/>
                <a:ext cx="13" cy="9"/>
              </a:xfrm>
              <a:custGeom>
                <a:avLst/>
                <a:gdLst/>
                <a:ahLst/>
                <a:cxnLst>
                  <a:cxn ang="0">
                    <a:pos x="25" y="17"/>
                  </a:cxn>
                  <a:cxn ang="0">
                    <a:pos x="0" y="13"/>
                  </a:cxn>
                  <a:cxn ang="0">
                    <a:pos x="24" y="0"/>
                  </a:cxn>
                  <a:cxn ang="0">
                    <a:pos x="25" y="17"/>
                  </a:cxn>
                </a:cxnLst>
                <a:rect l="0" t="0" r="r" b="b"/>
                <a:pathLst>
                  <a:path w="25" h="17">
                    <a:moveTo>
                      <a:pt x="25" y="17"/>
                    </a:moveTo>
                    <a:lnTo>
                      <a:pt x="0" y="13"/>
                    </a:lnTo>
                    <a:lnTo>
                      <a:pt x="24" y="0"/>
                    </a:lnTo>
                    <a:lnTo>
                      <a:pt x="25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5" name="Freeform 793"/>
              <p:cNvSpPr>
                <a:spLocks noChangeAspect="1"/>
              </p:cNvSpPr>
              <p:nvPr/>
            </p:nvSpPr>
            <p:spPr bwMode="auto">
              <a:xfrm>
                <a:off x="3604" y="1977"/>
                <a:ext cx="14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0"/>
                  </a:cxn>
                  <a:cxn ang="0">
                    <a:pos x="26" y="4"/>
                  </a:cxn>
                  <a:cxn ang="0">
                    <a:pos x="0" y="6"/>
                  </a:cxn>
                </a:cxnLst>
                <a:rect l="0" t="0" r="r" b="b"/>
                <a:pathLst>
                  <a:path w="26" h="6">
                    <a:moveTo>
                      <a:pt x="0" y="6"/>
                    </a:moveTo>
                    <a:lnTo>
                      <a:pt x="1" y="0"/>
                    </a:lnTo>
                    <a:lnTo>
                      <a:pt x="26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6" name="Freeform 794"/>
              <p:cNvSpPr>
                <a:spLocks noChangeAspect="1"/>
              </p:cNvSpPr>
              <p:nvPr/>
            </p:nvSpPr>
            <p:spPr bwMode="auto">
              <a:xfrm>
                <a:off x="3569" y="1971"/>
                <a:ext cx="10" cy="11"/>
              </a:xfrm>
              <a:custGeom>
                <a:avLst/>
                <a:gdLst/>
                <a:ahLst/>
                <a:cxnLst>
                  <a:cxn ang="0">
                    <a:pos x="2" y="21"/>
                  </a:cxn>
                  <a:cxn ang="0">
                    <a:pos x="0" y="0"/>
                  </a:cxn>
                  <a:cxn ang="0">
                    <a:pos x="22" y="13"/>
                  </a:cxn>
                  <a:cxn ang="0">
                    <a:pos x="2" y="21"/>
                  </a:cxn>
                </a:cxnLst>
                <a:rect l="0" t="0" r="r" b="b"/>
                <a:pathLst>
                  <a:path w="22" h="21">
                    <a:moveTo>
                      <a:pt x="2" y="21"/>
                    </a:moveTo>
                    <a:lnTo>
                      <a:pt x="0" y="0"/>
                    </a:lnTo>
                    <a:lnTo>
                      <a:pt x="22" y="13"/>
                    </a:lnTo>
                    <a:lnTo>
                      <a:pt x="2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7" name="Freeform 795"/>
              <p:cNvSpPr>
                <a:spLocks noChangeAspect="1"/>
              </p:cNvSpPr>
              <p:nvPr/>
            </p:nvSpPr>
            <p:spPr bwMode="auto">
              <a:xfrm>
                <a:off x="3602" y="1979"/>
                <a:ext cx="16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"/>
                  </a:cxn>
                  <a:cxn ang="0">
                    <a:pos x="30" y="0"/>
                  </a:cxn>
                  <a:cxn ang="0">
                    <a:pos x="0" y="8"/>
                  </a:cxn>
                </a:cxnLst>
                <a:rect l="0" t="0" r="r" b="b"/>
                <a:pathLst>
                  <a:path w="30" h="8">
                    <a:moveTo>
                      <a:pt x="0" y="8"/>
                    </a:moveTo>
                    <a:lnTo>
                      <a:pt x="4" y="2"/>
                    </a:lnTo>
                    <a:lnTo>
                      <a:pt x="3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8" name="Freeform 796"/>
              <p:cNvSpPr>
                <a:spLocks noChangeAspect="1"/>
              </p:cNvSpPr>
              <p:nvPr/>
            </p:nvSpPr>
            <p:spPr bwMode="auto">
              <a:xfrm>
                <a:off x="3602" y="1979"/>
                <a:ext cx="18" cy="4"/>
              </a:xfrm>
              <a:custGeom>
                <a:avLst/>
                <a:gdLst/>
                <a:ahLst/>
                <a:cxnLst>
                  <a:cxn ang="0">
                    <a:pos x="34" y="10"/>
                  </a:cxn>
                  <a:cxn ang="0">
                    <a:pos x="0" y="8"/>
                  </a:cxn>
                  <a:cxn ang="0">
                    <a:pos x="30" y="0"/>
                  </a:cxn>
                  <a:cxn ang="0">
                    <a:pos x="34" y="10"/>
                  </a:cxn>
                </a:cxnLst>
                <a:rect l="0" t="0" r="r" b="b"/>
                <a:pathLst>
                  <a:path w="34" h="10">
                    <a:moveTo>
                      <a:pt x="34" y="10"/>
                    </a:moveTo>
                    <a:lnTo>
                      <a:pt x="0" y="8"/>
                    </a:lnTo>
                    <a:lnTo>
                      <a:pt x="30" y="0"/>
                    </a:lnTo>
                    <a:lnTo>
                      <a:pt x="3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9" name="Freeform 797"/>
              <p:cNvSpPr>
                <a:spLocks noChangeAspect="1"/>
              </p:cNvSpPr>
              <p:nvPr/>
            </p:nvSpPr>
            <p:spPr bwMode="auto">
              <a:xfrm>
                <a:off x="3569" y="1979"/>
                <a:ext cx="12" cy="4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0" y="6"/>
                  </a:cxn>
                  <a:cxn ang="0">
                    <a:pos x="23" y="0"/>
                  </a:cxn>
                  <a:cxn ang="0">
                    <a:pos x="25" y="10"/>
                  </a:cxn>
                </a:cxnLst>
                <a:rect l="0" t="0" r="r" b="b"/>
                <a:pathLst>
                  <a:path w="25" h="10">
                    <a:moveTo>
                      <a:pt x="25" y="10"/>
                    </a:moveTo>
                    <a:lnTo>
                      <a:pt x="0" y="6"/>
                    </a:lnTo>
                    <a:lnTo>
                      <a:pt x="23" y="0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0" name="Freeform 798"/>
              <p:cNvSpPr>
                <a:spLocks noChangeAspect="1"/>
              </p:cNvSpPr>
              <p:nvPr/>
            </p:nvSpPr>
            <p:spPr bwMode="auto">
              <a:xfrm>
                <a:off x="3600" y="1982"/>
                <a:ext cx="20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38" y="2"/>
                  </a:cxn>
                  <a:cxn ang="0">
                    <a:pos x="0" y="4"/>
                  </a:cxn>
                </a:cxnLst>
                <a:rect l="0" t="0" r="r" b="b"/>
                <a:pathLst>
                  <a:path w="38" h="4">
                    <a:moveTo>
                      <a:pt x="0" y="4"/>
                    </a:moveTo>
                    <a:lnTo>
                      <a:pt x="4" y="0"/>
                    </a:lnTo>
                    <a:lnTo>
                      <a:pt x="38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1" name="Freeform 799"/>
              <p:cNvSpPr>
                <a:spLocks noChangeAspect="1"/>
              </p:cNvSpPr>
              <p:nvPr/>
            </p:nvSpPr>
            <p:spPr bwMode="auto">
              <a:xfrm>
                <a:off x="3569" y="1982"/>
                <a:ext cx="14" cy="2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2" name="Freeform 800"/>
              <p:cNvSpPr>
                <a:spLocks noChangeAspect="1"/>
              </p:cNvSpPr>
              <p:nvPr/>
            </p:nvSpPr>
            <p:spPr bwMode="auto">
              <a:xfrm>
                <a:off x="3600" y="1983"/>
                <a:ext cx="21" cy="1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0" y="2"/>
                  </a:cxn>
                  <a:cxn ang="0">
                    <a:pos x="36" y="0"/>
                  </a:cxn>
                  <a:cxn ang="0">
                    <a:pos x="40" y="2"/>
                  </a:cxn>
                </a:cxnLst>
                <a:rect l="0" t="0" r="r" b="b"/>
                <a:pathLst>
                  <a:path w="40" h="2">
                    <a:moveTo>
                      <a:pt x="40" y="2"/>
                    </a:moveTo>
                    <a:lnTo>
                      <a:pt x="0" y="2"/>
                    </a:lnTo>
                    <a:lnTo>
                      <a:pt x="36" y="0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3" name="Freeform 801"/>
              <p:cNvSpPr>
                <a:spLocks noChangeAspect="1"/>
              </p:cNvSpPr>
              <p:nvPr/>
            </p:nvSpPr>
            <p:spPr bwMode="auto">
              <a:xfrm>
                <a:off x="3569" y="1982"/>
                <a:ext cx="14" cy="2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29" y="6"/>
                  </a:cxn>
                  <a:cxn ang="0">
                    <a:pos x="2" y="6"/>
                  </a:cxn>
                </a:cxnLst>
                <a:rect l="0" t="0" r="r" b="b"/>
                <a:pathLst>
                  <a:path w="29" h="6">
                    <a:moveTo>
                      <a:pt x="2" y="6"/>
                    </a:moveTo>
                    <a:lnTo>
                      <a:pt x="0" y="0"/>
                    </a:lnTo>
                    <a:lnTo>
                      <a:pt x="29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4" name="Freeform 802"/>
              <p:cNvSpPr>
                <a:spLocks noChangeAspect="1"/>
              </p:cNvSpPr>
              <p:nvPr/>
            </p:nvSpPr>
            <p:spPr bwMode="auto">
              <a:xfrm>
                <a:off x="3598" y="1984"/>
                <a:ext cx="23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46" y="0"/>
                  </a:cxn>
                  <a:cxn ang="0">
                    <a:pos x="0" y="2"/>
                  </a:cxn>
                </a:cxnLst>
                <a:rect l="0" t="0" r="r" b="b"/>
                <a:pathLst>
                  <a:path w="46" h="2">
                    <a:moveTo>
                      <a:pt x="0" y="2"/>
                    </a:moveTo>
                    <a:lnTo>
                      <a:pt x="6" y="0"/>
                    </a:lnTo>
                    <a:lnTo>
                      <a:pt x="46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5" name="Freeform 803"/>
              <p:cNvSpPr>
                <a:spLocks noChangeAspect="1"/>
              </p:cNvSpPr>
              <p:nvPr/>
            </p:nvSpPr>
            <p:spPr bwMode="auto">
              <a:xfrm>
                <a:off x="3635" y="1984"/>
                <a:ext cx="10" cy="1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9" y="2"/>
                  </a:cxn>
                </a:cxnLst>
                <a:rect l="0" t="0" r="r" b="b"/>
                <a:pathLst>
                  <a:path w="19" h="2">
                    <a:moveTo>
                      <a:pt x="19" y="2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6" name="Freeform 804"/>
              <p:cNvSpPr>
                <a:spLocks noChangeAspect="1"/>
              </p:cNvSpPr>
              <p:nvPr/>
            </p:nvSpPr>
            <p:spPr bwMode="auto">
              <a:xfrm>
                <a:off x="3638" y="1982"/>
                <a:ext cx="7" cy="3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7" name="Freeform 805"/>
              <p:cNvSpPr>
                <a:spLocks noChangeAspect="1"/>
              </p:cNvSpPr>
              <p:nvPr/>
            </p:nvSpPr>
            <p:spPr bwMode="auto">
              <a:xfrm>
                <a:off x="3640" y="1980"/>
                <a:ext cx="5" cy="5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9" y="12"/>
                  </a:cxn>
                </a:cxnLst>
                <a:rect l="0" t="0" r="r" b="b"/>
                <a:pathLst>
                  <a:path w="9" h="12">
                    <a:moveTo>
                      <a:pt x="9" y="12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9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8" name="Freeform 806"/>
              <p:cNvSpPr>
                <a:spLocks noChangeAspect="1"/>
              </p:cNvSpPr>
              <p:nvPr/>
            </p:nvSpPr>
            <p:spPr bwMode="auto">
              <a:xfrm>
                <a:off x="3643" y="1977"/>
                <a:ext cx="2" cy="8"/>
              </a:xfrm>
              <a:custGeom>
                <a:avLst/>
                <a:gdLst/>
                <a:ahLst/>
                <a:cxnLst>
                  <a:cxn ang="0">
                    <a:pos x="4" y="18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4" y="18"/>
                  </a:cxn>
                </a:cxnLst>
                <a:rect l="0" t="0" r="r" b="b"/>
                <a:pathLst>
                  <a:path w="4" h="18">
                    <a:moveTo>
                      <a:pt x="4" y="18"/>
                    </a:moveTo>
                    <a:lnTo>
                      <a:pt x="0" y="6"/>
                    </a:lnTo>
                    <a:lnTo>
                      <a:pt x="2" y="0"/>
                    </a:lnTo>
                    <a:lnTo>
                      <a:pt x="4" y="1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9" name="Freeform 807"/>
              <p:cNvSpPr>
                <a:spLocks noChangeAspect="1"/>
              </p:cNvSpPr>
              <p:nvPr/>
            </p:nvSpPr>
            <p:spPr bwMode="auto">
              <a:xfrm>
                <a:off x="3644" y="1932"/>
                <a:ext cx="10" cy="53"/>
              </a:xfrm>
              <a:custGeom>
                <a:avLst/>
                <a:gdLst/>
                <a:ahLst/>
                <a:cxnLst>
                  <a:cxn ang="0">
                    <a:pos x="2" y="108"/>
                  </a:cxn>
                  <a:cxn ang="0">
                    <a:pos x="0" y="90"/>
                  </a:cxn>
                  <a:cxn ang="0">
                    <a:pos x="21" y="0"/>
                  </a:cxn>
                  <a:cxn ang="0">
                    <a:pos x="2" y="108"/>
                  </a:cxn>
                </a:cxnLst>
                <a:rect l="0" t="0" r="r" b="b"/>
                <a:pathLst>
                  <a:path w="21" h="108">
                    <a:moveTo>
                      <a:pt x="2" y="108"/>
                    </a:moveTo>
                    <a:lnTo>
                      <a:pt x="0" y="90"/>
                    </a:lnTo>
                    <a:lnTo>
                      <a:pt x="21" y="0"/>
                    </a:lnTo>
                    <a:lnTo>
                      <a:pt x="2" y="10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0" name="Freeform 808"/>
              <p:cNvSpPr>
                <a:spLocks noChangeAspect="1"/>
              </p:cNvSpPr>
              <p:nvPr/>
            </p:nvSpPr>
            <p:spPr bwMode="auto">
              <a:xfrm>
                <a:off x="3598" y="1984"/>
                <a:ext cx="25" cy="1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0" y="2"/>
                  </a:cxn>
                  <a:cxn ang="0">
                    <a:pos x="46" y="0"/>
                  </a:cxn>
                  <a:cxn ang="0">
                    <a:pos x="50" y="2"/>
                  </a:cxn>
                </a:cxnLst>
                <a:rect l="0" t="0" r="r" b="b"/>
                <a:pathLst>
                  <a:path w="50" h="2">
                    <a:moveTo>
                      <a:pt x="50" y="2"/>
                    </a:moveTo>
                    <a:lnTo>
                      <a:pt x="0" y="2"/>
                    </a:lnTo>
                    <a:lnTo>
                      <a:pt x="46" y="0"/>
                    </a:lnTo>
                    <a:lnTo>
                      <a:pt x="5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1" name="Freeform 809"/>
              <p:cNvSpPr>
                <a:spLocks noChangeAspect="1"/>
              </p:cNvSpPr>
              <p:nvPr/>
            </p:nvSpPr>
            <p:spPr bwMode="auto">
              <a:xfrm>
                <a:off x="3571" y="1984"/>
                <a:ext cx="14" cy="1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9" y="2"/>
                  </a:cxn>
                </a:cxnLst>
                <a:rect l="0" t="0" r="r" b="b"/>
                <a:pathLst>
                  <a:path w="29" h="2">
                    <a:moveTo>
                      <a:pt x="29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2" name="Freeform 810"/>
              <p:cNvSpPr>
                <a:spLocks noChangeAspect="1"/>
              </p:cNvSpPr>
              <p:nvPr/>
            </p:nvSpPr>
            <p:spPr bwMode="auto">
              <a:xfrm>
                <a:off x="3598" y="1985"/>
                <a:ext cx="25" cy="1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21" y="2"/>
                  </a:cxn>
                </a:cxnLst>
                <a:rect l="0" t="0" r="r" b="b"/>
                <a:pathLst>
                  <a:path w="50" h="2">
                    <a:moveTo>
                      <a:pt x="21" y="2"/>
                    </a:moveTo>
                    <a:lnTo>
                      <a:pt x="0" y="0"/>
                    </a:lnTo>
                    <a:lnTo>
                      <a:pt x="50" y="2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3" name="Freeform 811"/>
              <p:cNvSpPr>
                <a:spLocks noChangeAspect="1"/>
              </p:cNvSpPr>
              <p:nvPr/>
            </p:nvSpPr>
            <p:spPr bwMode="auto">
              <a:xfrm>
                <a:off x="3632" y="1985"/>
                <a:ext cx="13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25" y="0"/>
                  </a:cxn>
                  <a:cxn ang="0">
                    <a:pos x="0" y="2"/>
                  </a:cxn>
                </a:cxnLst>
                <a:rect l="0" t="0" r="r" b="b"/>
                <a:pathLst>
                  <a:path w="25" h="2">
                    <a:moveTo>
                      <a:pt x="0" y="2"/>
                    </a:moveTo>
                    <a:lnTo>
                      <a:pt x="6" y="0"/>
                    </a:lnTo>
                    <a:lnTo>
                      <a:pt x="25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4" name="Freeform 812"/>
              <p:cNvSpPr>
                <a:spLocks noChangeAspect="1"/>
              </p:cNvSpPr>
              <p:nvPr/>
            </p:nvSpPr>
            <p:spPr bwMode="auto">
              <a:xfrm>
                <a:off x="3595" y="1985"/>
                <a:ext cx="14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29" y="2"/>
                  </a:cxn>
                  <a:cxn ang="0">
                    <a:pos x="0" y="2"/>
                  </a:cxn>
                </a:cxnLst>
                <a:rect l="0" t="0" r="r" b="b"/>
                <a:pathLst>
                  <a:path w="29" h="2">
                    <a:moveTo>
                      <a:pt x="0" y="2"/>
                    </a:moveTo>
                    <a:lnTo>
                      <a:pt x="6" y="0"/>
                    </a:lnTo>
                    <a:lnTo>
                      <a:pt x="29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5" name="Freeform 813"/>
              <p:cNvSpPr>
                <a:spLocks noChangeAspect="1"/>
              </p:cNvSpPr>
              <p:nvPr/>
            </p:nvSpPr>
            <p:spPr bwMode="auto">
              <a:xfrm>
                <a:off x="3571" y="1984"/>
                <a:ext cx="16" cy="2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0" y="0"/>
                  </a:cxn>
                  <a:cxn ang="0">
                    <a:pos x="2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6" name="Freeform 814"/>
              <p:cNvSpPr>
                <a:spLocks noChangeAspect="1"/>
              </p:cNvSpPr>
              <p:nvPr/>
            </p:nvSpPr>
            <p:spPr bwMode="auto">
              <a:xfrm>
                <a:off x="3609" y="1985"/>
                <a:ext cx="16" cy="1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33" y="2"/>
                  </a:cxn>
                </a:cxnLst>
                <a:rect l="0" t="0" r="r" b="b"/>
                <a:pathLst>
                  <a:path w="33" h="2">
                    <a:moveTo>
                      <a:pt x="33" y="2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7" name="Freeform 815"/>
              <p:cNvSpPr>
                <a:spLocks noChangeAspect="1"/>
              </p:cNvSpPr>
              <p:nvPr/>
            </p:nvSpPr>
            <p:spPr bwMode="auto">
              <a:xfrm>
                <a:off x="3628" y="1985"/>
                <a:ext cx="17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2"/>
                  </a:cxn>
                  <a:cxn ang="0">
                    <a:pos x="32" y="0"/>
                  </a:cxn>
                  <a:cxn ang="0">
                    <a:pos x="0" y="2"/>
                  </a:cxn>
                </a:cxnLst>
                <a:rect l="0" t="0" r="r" b="b"/>
                <a:pathLst>
                  <a:path w="32" h="2">
                    <a:moveTo>
                      <a:pt x="0" y="2"/>
                    </a:moveTo>
                    <a:lnTo>
                      <a:pt x="7" y="2"/>
                    </a:lnTo>
                    <a:lnTo>
                      <a:pt x="3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8" name="Freeform 816"/>
              <p:cNvSpPr>
                <a:spLocks noChangeAspect="1"/>
              </p:cNvSpPr>
              <p:nvPr/>
            </p:nvSpPr>
            <p:spPr bwMode="auto">
              <a:xfrm>
                <a:off x="3609" y="1986"/>
                <a:ext cx="19" cy="1"/>
              </a:xfrm>
              <a:custGeom>
                <a:avLst/>
                <a:gdLst/>
                <a:ahLst/>
                <a:cxnLst>
                  <a:cxn ang="0">
                    <a:pos x="39" y="2"/>
                  </a:cxn>
                  <a:cxn ang="0">
                    <a:pos x="0" y="0"/>
                  </a:cxn>
                  <a:cxn ang="0">
                    <a:pos x="33" y="2"/>
                  </a:cxn>
                  <a:cxn ang="0">
                    <a:pos x="39" y="2"/>
                  </a:cxn>
                </a:cxnLst>
                <a:rect l="0" t="0" r="r" b="b"/>
                <a:pathLst>
                  <a:path w="39" h="2">
                    <a:moveTo>
                      <a:pt x="39" y="2"/>
                    </a:moveTo>
                    <a:lnTo>
                      <a:pt x="0" y="0"/>
                    </a:lnTo>
                    <a:lnTo>
                      <a:pt x="33" y="2"/>
                    </a:lnTo>
                    <a:lnTo>
                      <a:pt x="3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9" name="Freeform 817"/>
              <p:cNvSpPr>
                <a:spLocks noChangeAspect="1"/>
              </p:cNvSpPr>
              <p:nvPr/>
            </p:nvSpPr>
            <p:spPr bwMode="auto">
              <a:xfrm>
                <a:off x="3591" y="1986"/>
                <a:ext cx="18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2"/>
                  </a:cxn>
                  <a:cxn ang="0">
                    <a:pos x="36" y="0"/>
                  </a:cxn>
                  <a:cxn ang="0">
                    <a:pos x="0" y="2"/>
                  </a:cxn>
                </a:cxnLst>
                <a:rect l="0" t="0" r="r" b="b"/>
                <a:pathLst>
                  <a:path w="36" h="2">
                    <a:moveTo>
                      <a:pt x="0" y="2"/>
                    </a:moveTo>
                    <a:lnTo>
                      <a:pt x="7" y="2"/>
                    </a:lnTo>
                    <a:lnTo>
                      <a:pt x="36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0" name="Freeform 818"/>
              <p:cNvSpPr>
                <a:spLocks noChangeAspect="1"/>
              </p:cNvSpPr>
              <p:nvPr/>
            </p:nvSpPr>
            <p:spPr bwMode="auto">
              <a:xfrm>
                <a:off x="3572" y="1986"/>
                <a:ext cx="19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9" y="0"/>
                  </a:cxn>
                  <a:cxn ang="0">
                    <a:pos x="0" y="2"/>
                  </a:cxn>
                </a:cxnLst>
                <a:rect l="0" t="0" r="r" b="b"/>
                <a:pathLst>
                  <a:path w="39" h="2">
                    <a:moveTo>
                      <a:pt x="0" y="2"/>
                    </a:moveTo>
                    <a:lnTo>
                      <a:pt x="33" y="0"/>
                    </a:lnTo>
                    <a:lnTo>
                      <a:pt x="3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1" name="Freeform 819"/>
              <p:cNvSpPr>
                <a:spLocks noChangeAspect="1"/>
              </p:cNvSpPr>
              <p:nvPr/>
            </p:nvSpPr>
            <p:spPr bwMode="auto">
              <a:xfrm>
                <a:off x="3571" y="1984"/>
                <a:ext cx="16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33" y="4"/>
                  </a:cxn>
                  <a:cxn ang="0">
                    <a:pos x="2" y="6"/>
                  </a:cxn>
                </a:cxnLst>
                <a:rect l="0" t="0" r="r" b="b"/>
                <a:pathLst>
                  <a:path w="33" h="6">
                    <a:moveTo>
                      <a:pt x="2" y="6"/>
                    </a:moveTo>
                    <a:lnTo>
                      <a:pt x="0" y="0"/>
                    </a:lnTo>
                    <a:lnTo>
                      <a:pt x="33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2" name="Freeform 820"/>
              <p:cNvSpPr>
                <a:spLocks noChangeAspect="1"/>
              </p:cNvSpPr>
              <p:nvPr/>
            </p:nvSpPr>
            <p:spPr bwMode="auto">
              <a:xfrm>
                <a:off x="3628" y="1985"/>
                <a:ext cx="17" cy="5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0" y="2"/>
                  </a:cxn>
                  <a:cxn ang="0">
                    <a:pos x="32" y="0"/>
                  </a:cxn>
                  <a:cxn ang="0">
                    <a:pos x="25" y="9"/>
                  </a:cxn>
                </a:cxnLst>
                <a:rect l="0" t="0" r="r" b="b"/>
                <a:pathLst>
                  <a:path w="32" h="9">
                    <a:moveTo>
                      <a:pt x="25" y="9"/>
                    </a:moveTo>
                    <a:lnTo>
                      <a:pt x="0" y="2"/>
                    </a:lnTo>
                    <a:lnTo>
                      <a:pt x="32" y="0"/>
                    </a:lnTo>
                    <a:lnTo>
                      <a:pt x="25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3" name="Freeform 821"/>
              <p:cNvSpPr>
                <a:spLocks noChangeAspect="1"/>
              </p:cNvSpPr>
              <p:nvPr/>
            </p:nvSpPr>
            <p:spPr bwMode="auto">
              <a:xfrm>
                <a:off x="3572" y="1986"/>
                <a:ext cx="32" cy="4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0" y="2"/>
                  </a:cxn>
                  <a:cxn ang="0">
                    <a:pos x="39" y="0"/>
                  </a:cxn>
                  <a:cxn ang="0">
                    <a:pos x="66" y="7"/>
                  </a:cxn>
                </a:cxnLst>
                <a:rect l="0" t="0" r="r" b="b"/>
                <a:pathLst>
                  <a:path w="66" h="7">
                    <a:moveTo>
                      <a:pt x="66" y="7"/>
                    </a:moveTo>
                    <a:lnTo>
                      <a:pt x="0" y="2"/>
                    </a:lnTo>
                    <a:lnTo>
                      <a:pt x="39" y="0"/>
                    </a:lnTo>
                    <a:lnTo>
                      <a:pt x="66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4" name="Freeform 822"/>
              <p:cNvSpPr>
                <a:spLocks noChangeAspect="1"/>
              </p:cNvSpPr>
              <p:nvPr/>
            </p:nvSpPr>
            <p:spPr bwMode="auto">
              <a:xfrm>
                <a:off x="3591" y="1986"/>
                <a:ext cx="18" cy="4"/>
              </a:xfrm>
              <a:custGeom>
                <a:avLst/>
                <a:gdLst/>
                <a:ahLst/>
                <a:cxnLst>
                  <a:cxn ang="0">
                    <a:pos x="27" y="7"/>
                  </a:cxn>
                  <a:cxn ang="0">
                    <a:pos x="0" y="2"/>
                  </a:cxn>
                  <a:cxn ang="0">
                    <a:pos x="36" y="0"/>
                  </a:cxn>
                  <a:cxn ang="0">
                    <a:pos x="27" y="7"/>
                  </a:cxn>
                </a:cxnLst>
                <a:rect l="0" t="0" r="r" b="b"/>
                <a:pathLst>
                  <a:path w="36" h="7">
                    <a:moveTo>
                      <a:pt x="27" y="7"/>
                    </a:moveTo>
                    <a:lnTo>
                      <a:pt x="0" y="2"/>
                    </a:lnTo>
                    <a:lnTo>
                      <a:pt x="36" y="0"/>
                    </a:lnTo>
                    <a:lnTo>
                      <a:pt x="27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5" name="Freeform 823"/>
              <p:cNvSpPr>
                <a:spLocks noChangeAspect="1"/>
              </p:cNvSpPr>
              <p:nvPr/>
            </p:nvSpPr>
            <p:spPr bwMode="auto">
              <a:xfrm>
                <a:off x="3612" y="1986"/>
                <a:ext cx="29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3" y="0"/>
                  </a:cxn>
                  <a:cxn ang="0">
                    <a:pos x="58" y="7"/>
                  </a:cxn>
                  <a:cxn ang="0">
                    <a:pos x="0" y="7"/>
                  </a:cxn>
                </a:cxnLst>
                <a:rect l="0" t="0" r="r" b="b"/>
                <a:pathLst>
                  <a:path w="58" h="7">
                    <a:moveTo>
                      <a:pt x="0" y="7"/>
                    </a:moveTo>
                    <a:lnTo>
                      <a:pt x="33" y="0"/>
                    </a:lnTo>
                    <a:lnTo>
                      <a:pt x="58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6" name="Freeform 824"/>
              <p:cNvSpPr>
                <a:spLocks noChangeAspect="1"/>
              </p:cNvSpPr>
              <p:nvPr/>
            </p:nvSpPr>
            <p:spPr bwMode="auto">
              <a:xfrm>
                <a:off x="3609" y="1986"/>
                <a:ext cx="19" cy="4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0" y="0"/>
                  </a:cxn>
                  <a:cxn ang="0">
                    <a:pos x="39" y="2"/>
                  </a:cxn>
                  <a:cxn ang="0">
                    <a:pos x="6" y="7"/>
                  </a:cxn>
                </a:cxnLst>
                <a:rect l="0" t="0" r="r" b="b"/>
                <a:pathLst>
                  <a:path w="39" h="7">
                    <a:moveTo>
                      <a:pt x="6" y="7"/>
                    </a:moveTo>
                    <a:lnTo>
                      <a:pt x="0" y="0"/>
                    </a:lnTo>
                    <a:lnTo>
                      <a:pt x="39" y="2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7" name="Freeform 825"/>
              <p:cNvSpPr>
                <a:spLocks noChangeAspect="1"/>
              </p:cNvSpPr>
              <p:nvPr/>
            </p:nvSpPr>
            <p:spPr bwMode="auto">
              <a:xfrm>
                <a:off x="3572" y="1987"/>
                <a:ext cx="32" cy="4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0" y="0"/>
                  </a:cxn>
                  <a:cxn ang="0">
                    <a:pos x="66" y="7"/>
                  </a:cxn>
                  <a:cxn ang="0">
                    <a:pos x="6" y="7"/>
                  </a:cxn>
                </a:cxnLst>
                <a:rect l="0" t="0" r="r" b="b"/>
                <a:pathLst>
                  <a:path w="66" h="7">
                    <a:moveTo>
                      <a:pt x="6" y="7"/>
                    </a:moveTo>
                    <a:lnTo>
                      <a:pt x="0" y="0"/>
                    </a:lnTo>
                    <a:lnTo>
                      <a:pt x="66" y="7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8" name="Freeform 826"/>
              <p:cNvSpPr>
                <a:spLocks noChangeAspect="1"/>
              </p:cNvSpPr>
              <p:nvPr/>
            </p:nvSpPr>
            <p:spPr bwMode="auto">
              <a:xfrm>
                <a:off x="3612" y="1990"/>
                <a:ext cx="29" cy="4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0" y="2"/>
                  </a:cxn>
                  <a:cxn ang="0">
                    <a:pos x="58" y="0"/>
                  </a:cxn>
                  <a:cxn ang="0">
                    <a:pos x="50" y="8"/>
                  </a:cxn>
                </a:cxnLst>
                <a:rect l="0" t="0" r="r" b="b"/>
                <a:pathLst>
                  <a:path w="58" h="8">
                    <a:moveTo>
                      <a:pt x="50" y="8"/>
                    </a:moveTo>
                    <a:lnTo>
                      <a:pt x="0" y="2"/>
                    </a:lnTo>
                    <a:lnTo>
                      <a:pt x="58" y="0"/>
                    </a:lnTo>
                    <a:lnTo>
                      <a:pt x="5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9" name="Freeform 827"/>
              <p:cNvSpPr>
                <a:spLocks noChangeAspect="1"/>
              </p:cNvSpPr>
              <p:nvPr/>
            </p:nvSpPr>
            <p:spPr bwMode="auto">
              <a:xfrm>
                <a:off x="3574" y="1990"/>
                <a:ext cx="30" cy="4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0" y="2"/>
                  </a:cxn>
                  <a:cxn ang="0">
                    <a:pos x="60" y="0"/>
                  </a:cxn>
                  <a:cxn ang="0">
                    <a:pos x="50" y="8"/>
                  </a:cxn>
                </a:cxnLst>
                <a:rect l="0" t="0" r="r" b="b"/>
                <a:pathLst>
                  <a:path w="60" h="8">
                    <a:moveTo>
                      <a:pt x="50" y="8"/>
                    </a:moveTo>
                    <a:lnTo>
                      <a:pt x="0" y="2"/>
                    </a:lnTo>
                    <a:lnTo>
                      <a:pt x="60" y="0"/>
                    </a:lnTo>
                    <a:lnTo>
                      <a:pt x="5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0" name="Freeform 828"/>
              <p:cNvSpPr>
                <a:spLocks noChangeAspect="1"/>
              </p:cNvSpPr>
              <p:nvPr/>
            </p:nvSpPr>
            <p:spPr bwMode="auto">
              <a:xfrm>
                <a:off x="3612" y="1990"/>
                <a:ext cx="25" cy="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0"/>
                  </a:cxn>
                  <a:cxn ang="0">
                    <a:pos x="50" y="8"/>
                  </a:cxn>
                  <a:cxn ang="0">
                    <a:pos x="8" y="8"/>
                  </a:cxn>
                </a:cxnLst>
                <a:rect l="0" t="0" r="r" b="b"/>
                <a:pathLst>
                  <a:path w="50" h="8">
                    <a:moveTo>
                      <a:pt x="8" y="8"/>
                    </a:moveTo>
                    <a:lnTo>
                      <a:pt x="0" y="0"/>
                    </a:lnTo>
                    <a:lnTo>
                      <a:pt x="50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1" name="Freeform 829"/>
              <p:cNvSpPr>
                <a:spLocks noChangeAspect="1"/>
              </p:cNvSpPr>
              <p:nvPr/>
            </p:nvSpPr>
            <p:spPr bwMode="auto">
              <a:xfrm>
                <a:off x="3574" y="1991"/>
                <a:ext cx="26" cy="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0"/>
                  </a:cxn>
                  <a:cxn ang="0">
                    <a:pos x="52" y="4"/>
                  </a:cxn>
                  <a:cxn ang="0">
                    <a:pos x="8" y="6"/>
                  </a:cxn>
                </a:cxnLst>
                <a:rect l="0" t="0" r="r" b="b"/>
                <a:pathLst>
                  <a:path w="52" h="6">
                    <a:moveTo>
                      <a:pt x="8" y="6"/>
                    </a:moveTo>
                    <a:lnTo>
                      <a:pt x="0" y="0"/>
                    </a:lnTo>
                    <a:lnTo>
                      <a:pt x="52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2" name="Freeform 830"/>
              <p:cNvSpPr>
                <a:spLocks noChangeAspect="1"/>
              </p:cNvSpPr>
              <p:nvPr/>
            </p:nvSpPr>
            <p:spPr bwMode="auto">
              <a:xfrm>
                <a:off x="3645" y="1985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lnTo>
                      <a:pt x="19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3" name="Freeform 831"/>
              <p:cNvSpPr>
                <a:spLocks noChangeAspect="1"/>
              </p:cNvSpPr>
              <p:nvPr/>
            </p:nvSpPr>
            <p:spPr bwMode="auto">
              <a:xfrm>
                <a:off x="3645" y="1932"/>
                <a:ext cx="9" cy="62"/>
              </a:xfrm>
              <a:custGeom>
                <a:avLst/>
                <a:gdLst/>
                <a:ahLst/>
                <a:cxnLst>
                  <a:cxn ang="0">
                    <a:pos x="19" y="125"/>
                  </a:cxn>
                  <a:cxn ang="0">
                    <a:pos x="0" y="110"/>
                  </a:cxn>
                  <a:cxn ang="0">
                    <a:pos x="19" y="0"/>
                  </a:cxn>
                  <a:cxn ang="0">
                    <a:pos x="19" y="125"/>
                  </a:cxn>
                </a:cxnLst>
                <a:rect l="0" t="0" r="r" b="b"/>
                <a:pathLst>
                  <a:path w="19" h="125">
                    <a:moveTo>
                      <a:pt x="19" y="125"/>
                    </a:moveTo>
                    <a:lnTo>
                      <a:pt x="0" y="110"/>
                    </a:lnTo>
                    <a:lnTo>
                      <a:pt x="19" y="0"/>
                    </a:lnTo>
                    <a:lnTo>
                      <a:pt x="19" y="1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4" name="Freeform 832"/>
              <p:cNvSpPr>
                <a:spLocks noChangeAspect="1"/>
              </p:cNvSpPr>
              <p:nvPr/>
            </p:nvSpPr>
            <p:spPr bwMode="auto">
              <a:xfrm>
                <a:off x="3615" y="1994"/>
                <a:ext cx="22" cy="1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32" y="2"/>
                  </a:cxn>
                </a:cxnLst>
                <a:rect l="0" t="0" r="r" b="b"/>
                <a:pathLst>
                  <a:path w="44" h="2">
                    <a:moveTo>
                      <a:pt x="32" y="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5" name="Freeform 833"/>
              <p:cNvSpPr>
                <a:spLocks noChangeAspect="1"/>
              </p:cNvSpPr>
              <p:nvPr/>
            </p:nvSpPr>
            <p:spPr bwMode="auto">
              <a:xfrm>
                <a:off x="3578" y="1994"/>
                <a:ext cx="22" cy="1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32" y="2"/>
                  </a:cxn>
                </a:cxnLst>
                <a:rect l="0" t="0" r="r" b="b"/>
                <a:pathLst>
                  <a:path w="44" h="2">
                    <a:moveTo>
                      <a:pt x="32" y="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6" name="Freeform 834"/>
              <p:cNvSpPr>
                <a:spLocks noChangeAspect="1"/>
              </p:cNvSpPr>
              <p:nvPr/>
            </p:nvSpPr>
            <p:spPr bwMode="auto">
              <a:xfrm>
                <a:off x="3615" y="1994"/>
                <a:ext cx="16" cy="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9" y="2"/>
                  </a:cxn>
                </a:cxnLst>
                <a:rect l="0" t="0" r="r" b="b"/>
                <a:pathLst>
                  <a:path w="32" h="2">
                    <a:moveTo>
                      <a:pt x="9" y="2"/>
                    </a:moveTo>
                    <a:lnTo>
                      <a:pt x="0" y="0"/>
                    </a:lnTo>
                    <a:lnTo>
                      <a:pt x="32" y="2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7" name="Freeform 835"/>
              <p:cNvSpPr>
                <a:spLocks noChangeAspect="1"/>
              </p:cNvSpPr>
              <p:nvPr/>
            </p:nvSpPr>
            <p:spPr bwMode="auto">
              <a:xfrm>
                <a:off x="3578" y="1994"/>
                <a:ext cx="17" cy="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9" y="2"/>
                  </a:cxn>
                </a:cxnLst>
                <a:rect l="0" t="0" r="r" b="b"/>
                <a:pathLst>
                  <a:path w="32" h="2">
                    <a:moveTo>
                      <a:pt x="9" y="2"/>
                    </a:moveTo>
                    <a:lnTo>
                      <a:pt x="0" y="0"/>
                    </a:lnTo>
                    <a:lnTo>
                      <a:pt x="32" y="2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8" name="Freeform 836"/>
              <p:cNvSpPr>
                <a:spLocks noChangeAspect="1"/>
              </p:cNvSpPr>
              <p:nvPr/>
            </p:nvSpPr>
            <p:spPr bwMode="auto">
              <a:xfrm>
                <a:off x="3583" y="1995"/>
                <a:ext cx="12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2" y="2"/>
                  </a:cxn>
                </a:cxnLst>
                <a:rect l="0" t="0" r="r" b="b"/>
                <a:pathLst>
                  <a:path w="23" h="2">
                    <a:moveTo>
                      <a:pt x="12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9" name="Freeform 837"/>
              <p:cNvSpPr>
                <a:spLocks noChangeAspect="1"/>
              </p:cNvSpPr>
              <p:nvPr/>
            </p:nvSpPr>
            <p:spPr bwMode="auto">
              <a:xfrm>
                <a:off x="3620" y="1995"/>
                <a:ext cx="11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2" y="2"/>
                  </a:cxn>
                </a:cxnLst>
                <a:rect l="0" t="0" r="r" b="b"/>
                <a:pathLst>
                  <a:path w="23" h="2">
                    <a:moveTo>
                      <a:pt x="12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0" name="Freeform 838"/>
              <p:cNvSpPr>
                <a:spLocks noChangeAspect="1"/>
              </p:cNvSpPr>
              <p:nvPr/>
            </p:nvSpPr>
            <p:spPr bwMode="auto">
              <a:xfrm>
                <a:off x="3524" y="1932"/>
                <a:ext cx="10" cy="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21" y="0"/>
                  </a:cxn>
                </a:cxnLst>
                <a:rect l="0" t="0" r="r" b="b"/>
                <a:pathLst>
                  <a:path w="21">
                    <a:moveTo>
                      <a:pt x="21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1" name="Freeform 839"/>
              <p:cNvSpPr>
                <a:spLocks noChangeAspect="1"/>
              </p:cNvSpPr>
              <p:nvPr/>
            </p:nvSpPr>
            <p:spPr bwMode="auto">
              <a:xfrm>
                <a:off x="3519" y="1932"/>
                <a:ext cx="15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0"/>
                  </a:cxn>
                  <a:cxn ang="0">
                    <a:pos x="31" y="2"/>
                  </a:cxn>
                  <a:cxn ang="0">
                    <a:pos x="0" y="2"/>
                  </a:cxn>
                </a:cxnLst>
                <a:rect l="0" t="0" r="r" b="b"/>
                <a:pathLst>
                  <a:path w="31" h="2">
                    <a:moveTo>
                      <a:pt x="0" y="2"/>
                    </a:moveTo>
                    <a:lnTo>
                      <a:pt x="10" y="0"/>
                    </a:lnTo>
                    <a:lnTo>
                      <a:pt x="3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2" name="Freeform 840"/>
              <p:cNvSpPr>
                <a:spLocks noChangeAspect="1"/>
              </p:cNvSpPr>
              <p:nvPr/>
            </p:nvSpPr>
            <p:spPr bwMode="auto">
              <a:xfrm>
                <a:off x="3519" y="1932"/>
                <a:ext cx="21" cy="1"/>
              </a:xfrm>
              <a:custGeom>
                <a:avLst/>
                <a:gdLst/>
                <a:ahLst/>
                <a:cxnLst>
                  <a:cxn ang="0">
                    <a:pos x="43" y="4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43" y="4"/>
                  </a:cxn>
                </a:cxnLst>
                <a:rect l="0" t="0" r="r" b="b"/>
                <a:pathLst>
                  <a:path w="43" h="4">
                    <a:moveTo>
                      <a:pt x="43" y="4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4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3" name="Freeform 841"/>
              <p:cNvSpPr>
                <a:spLocks noChangeAspect="1"/>
              </p:cNvSpPr>
              <p:nvPr/>
            </p:nvSpPr>
            <p:spPr bwMode="auto">
              <a:xfrm>
                <a:off x="3514" y="1933"/>
                <a:ext cx="26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52" y="2"/>
                  </a:cxn>
                  <a:cxn ang="0">
                    <a:pos x="0" y="4"/>
                  </a:cxn>
                </a:cxnLst>
                <a:rect l="0" t="0" r="r" b="b"/>
                <a:pathLst>
                  <a:path w="52" h="4">
                    <a:moveTo>
                      <a:pt x="0" y="4"/>
                    </a:moveTo>
                    <a:lnTo>
                      <a:pt x="8" y="0"/>
                    </a:lnTo>
                    <a:lnTo>
                      <a:pt x="5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4" name="Freeform 842"/>
              <p:cNvSpPr>
                <a:spLocks noChangeAspect="1"/>
              </p:cNvSpPr>
              <p:nvPr/>
            </p:nvSpPr>
            <p:spPr bwMode="auto">
              <a:xfrm>
                <a:off x="3514" y="1933"/>
                <a:ext cx="31" cy="3"/>
              </a:xfrm>
              <a:custGeom>
                <a:avLst/>
                <a:gdLst/>
                <a:ahLst/>
                <a:cxnLst>
                  <a:cxn ang="0">
                    <a:pos x="61" y="6"/>
                  </a:cxn>
                  <a:cxn ang="0">
                    <a:pos x="0" y="2"/>
                  </a:cxn>
                  <a:cxn ang="0">
                    <a:pos x="52" y="0"/>
                  </a:cxn>
                  <a:cxn ang="0">
                    <a:pos x="61" y="6"/>
                  </a:cxn>
                </a:cxnLst>
                <a:rect l="0" t="0" r="r" b="b"/>
                <a:pathLst>
                  <a:path w="61" h="6">
                    <a:moveTo>
                      <a:pt x="61" y="6"/>
                    </a:moveTo>
                    <a:lnTo>
                      <a:pt x="0" y="2"/>
                    </a:lnTo>
                    <a:lnTo>
                      <a:pt x="52" y="0"/>
                    </a:lnTo>
                    <a:lnTo>
                      <a:pt x="6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5" name="Freeform 843"/>
              <p:cNvSpPr>
                <a:spLocks noChangeAspect="1"/>
              </p:cNvSpPr>
              <p:nvPr/>
            </p:nvSpPr>
            <p:spPr bwMode="auto">
              <a:xfrm>
                <a:off x="3509" y="1934"/>
                <a:ext cx="36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0"/>
                  </a:cxn>
                  <a:cxn ang="0">
                    <a:pos x="71" y="4"/>
                  </a:cxn>
                  <a:cxn ang="0">
                    <a:pos x="0" y="4"/>
                  </a:cxn>
                </a:cxnLst>
                <a:rect l="0" t="0" r="r" b="b"/>
                <a:pathLst>
                  <a:path w="71" h="4">
                    <a:moveTo>
                      <a:pt x="0" y="4"/>
                    </a:moveTo>
                    <a:lnTo>
                      <a:pt x="10" y="0"/>
                    </a:lnTo>
                    <a:lnTo>
                      <a:pt x="71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6" name="Freeform 844"/>
              <p:cNvSpPr>
                <a:spLocks noChangeAspect="1"/>
              </p:cNvSpPr>
              <p:nvPr/>
            </p:nvSpPr>
            <p:spPr bwMode="auto">
              <a:xfrm>
                <a:off x="3506" y="1936"/>
                <a:ext cx="39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0"/>
                  </a:cxn>
                  <a:cxn ang="0">
                    <a:pos x="77" y="0"/>
                  </a:cxn>
                  <a:cxn ang="0">
                    <a:pos x="0" y="7"/>
                  </a:cxn>
                </a:cxnLst>
                <a:rect l="0" t="0" r="r" b="b"/>
                <a:pathLst>
                  <a:path w="77" h="7">
                    <a:moveTo>
                      <a:pt x="0" y="7"/>
                    </a:moveTo>
                    <a:lnTo>
                      <a:pt x="8" y="0"/>
                    </a:lnTo>
                    <a:lnTo>
                      <a:pt x="7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7" name="Freeform 845"/>
              <p:cNvSpPr>
                <a:spLocks noChangeAspect="1"/>
              </p:cNvSpPr>
              <p:nvPr/>
            </p:nvSpPr>
            <p:spPr bwMode="auto">
              <a:xfrm>
                <a:off x="3506" y="1936"/>
                <a:ext cx="43" cy="4"/>
              </a:xfrm>
              <a:custGeom>
                <a:avLst/>
                <a:gdLst/>
                <a:ahLst/>
                <a:cxnLst>
                  <a:cxn ang="0">
                    <a:pos x="85" y="7"/>
                  </a:cxn>
                  <a:cxn ang="0">
                    <a:pos x="0" y="7"/>
                  </a:cxn>
                  <a:cxn ang="0">
                    <a:pos x="77" y="0"/>
                  </a:cxn>
                  <a:cxn ang="0">
                    <a:pos x="85" y="7"/>
                  </a:cxn>
                </a:cxnLst>
                <a:rect l="0" t="0" r="r" b="b"/>
                <a:pathLst>
                  <a:path w="85" h="7">
                    <a:moveTo>
                      <a:pt x="85" y="7"/>
                    </a:moveTo>
                    <a:lnTo>
                      <a:pt x="0" y="7"/>
                    </a:lnTo>
                    <a:lnTo>
                      <a:pt x="77" y="0"/>
                    </a:lnTo>
                    <a:lnTo>
                      <a:pt x="8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8" name="Freeform 846"/>
              <p:cNvSpPr>
                <a:spLocks noChangeAspect="1"/>
              </p:cNvSpPr>
              <p:nvPr/>
            </p:nvSpPr>
            <p:spPr bwMode="auto">
              <a:xfrm>
                <a:off x="3506" y="1940"/>
                <a:ext cx="43" cy="1"/>
              </a:xfrm>
              <a:custGeom>
                <a:avLst/>
                <a:gdLst/>
                <a:ahLst/>
                <a:cxnLst>
                  <a:cxn ang="0">
                    <a:pos x="43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43" y="2"/>
                  </a:cxn>
                </a:cxnLst>
                <a:rect l="0" t="0" r="r" b="b"/>
                <a:pathLst>
                  <a:path w="85" h="2">
                    <a:moveTo>
                      <a:pt x="43" y="2"/>
                    </a:moveTo>
                    <a:lnTo>
                      <a:pt x="0" y="0"/>
                    </a:lnTo>
                    <a:lnTo>
                      <a:pt x="85" y="0"/>
                    </a:lnTo>
                    <a:lnTo>
                      <a:pt x="4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9" name="Freeform 847"/>
              <p:cNvSpPr>
                <a:spLocks noChangeAspect="1"/>
              </p:cNvSpPr>
              <p:nvPr/>
            </p:nvSpPr>
            <p:spPr bwMode="auto">
              <a:xfrm>
                <a:off x="3527" y="1940"/>
                <a:ext cx="22" cy="1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7" y="2"/>
                  </a:cxn>
                </a:cxnLst>
                <a:rect l="0" t="0" r="r" b="b"/>
                <a:pathLst>
                  <a:path w="42" h="2">
                    <a:moveTo>
                      <a:pt x="7" y="2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0" name="Freeform 848"/>
              <p:cNvSpPr>
                <a:spLocks noChangeAspect="1"/>
              </p:cNvSpPr>
              <p:nvPr/>
            </p:nvSpPr>
            <p:spPr bwMode="auto">
              <a:xfrm>
                <a:off x="3506" y="1940"/>
                <a:ext cx="21" cy="1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0" y="0"/>
                  </a:cxn>
                  <a:cxn ang="0">
                    <a:pos x="43" y="2"/>
                  </a:cxn>
                  <a:cxn ang="0">
                    <a:pos x="31" y="2"/>
                  </a:cxn>
                </a:cxnLst>
                <a:rect l="0" t="0" r="r" b="b"/>
                <a:pathLst>
                  <a:path w="43" h="2">
                    <a:moveTo>
                      <a:pt x="31" y="2"/>
                    </a:moveTo>
                    <a:lnTo>
                      <a:pt x="0" y="0"/>
                    </a:lnTo>
                    <a:lnTo>
                      <a:pt x="43" y="2"/>
                    </a:lnTo>
                    <a:lnTo>
                      <a:pt x="3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1" name="Freeform 849"/>
              <p:cNvSpPr>
                <a:spLocks noChangeAspect="1"/>
              </p:cNvSpPr>
              <p:nvPr/>
            </p:nvSpPr>
            <p:spPr bwMode="auto">
              <a:xfrm>
                <a:off x="3531" y="1940"/>
                <a:ext cx="18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2"/>
                  </a:cxn>
                  <a:cxn ang="0">
                    <a:pos x="35" y="0"/>
                  </a:cxn>
                  <a:cxn ang="0">
                    <a:pos x="8" y="2"/>
                  </a:cxn>
                </a:cxnLst>
                <a:rect l="0" t="0" r="r" b="b"/>
                <a:pathLst>
                  <a:path w="35" h="2">
                    <a:moveTo>
                      <a:pt x="8" y="2"/>
                    </a:moveTo>
                    <a:lnTo>
                      <a:pt x="0" y="2"/>
                    </a:lnTo>
                    <a:lnTo>
                      <a:pt x="35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2" name="Freeform 850"/>
              <p:cNvSpPr>
                <a:spLocks noChangeAspect="1"/>
              </p:cNvSpPr>
              <p:nvPr/>
            </p:nvSpPr>
            <p:spPr bwMode="auto">
              <a:xfrm>
                <a:off x="3504" y="1940"/>
                <a:ext cx="18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0"/>
                  </a:cxn>
                  <a:cxn ang="0">
                    <a:pos x="34" y="2"/>
                  </a:cxn>
                  <a:cxn ang="0">
                    <a:pos x="0" y="6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3" y="0"/>
                    </a:lnTo>
                    <a:lnTo>
                      <a:pt x="34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3" name="Freeform 851"/>
              <p:cNvSpPr>
                <a:spLocks noChangeAspect="1"/>
              </p:cNvSpPr>
              <p:nvPr/>
            </p:nvSpPr>
            <p:spPr bwMode="auto">
              <a:xfrm>
                <a:off x="3534" y="1940"/>
                <a:ext cx="15" cy="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8" y="6"/>
                  </a:cxn>
                </a:cxnLst>
                <a:rect l="0" t="0" r="r" b="b"/>
                <a:pathLst>
                  <a:path w="29" h="6">
                    <a:moveTo>
                      <a:pt x="8" y="6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4" name="Freeform 852"/>
              <p:cNvSpPr>
                <a:spLocks noChangeAspect="1"/>
              </p:cNvSpPr>
              <p:nvPr/>
            </p:nvSpPr>
            <p:spPr bwMode="auto">
              <a:xfrm>
                <a:off x="3504" y="1941"/>
                <a:ext cx="18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4"/>
                  </a:cxn>
                  <a:cxn ang="0">
                    <a:pos x="34" y="0"/>
                  </a:cxn>
                  <a:cxn ang="0">
                    <a:pos x="25" y="4"/>
                  </a:cxn>
                </a:cxnLst>
                <a:rect l="0" t="0" r="r" b="b"/>
                <a:pathLst>
                  <a:path w="34" h="4">
                    <a:moveTo>
                      <a:pt x="25" y="4"/>
                    </a:moveTo>
                    <a:lnTo>
                      <a:pt x="0" y="4"/>
                    </a:lnTo>
                    <a:lnTo>
                      <a:pt x="34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5" name="Freeform 853"/>
              <p:cNvSpPr>
                <a:spLocks noChangeAspect="1"/>
              </p:cNvSpPr>
              <p:nvPr/>
            </p:nvSpPr>
            <p:spPr bwMode="auto">
              <a:xfrm>
                <a:off x="3538" y="1940"/>
                <a:ext cx="14" cy="5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29" y="10"/>
                  </a:cxn>
                </a:cxnLst>
                <a:rect l="0" t="0" r="r" b="b"/>
                <a:pathLst>
                  <a:path w="29" h="10">
                    <a:moveTo>
                      <a:pt x="29" y="10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2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6" name="Freeform 854"/>
              <p:cNvSpPr>
                <a:spLocks noChangeAspect="1"/>
              </p:cNvSpPr>
              <p:nvPr/>
            </p:nvSpPr>
            <p:spPr bwMode="auto">
              <a:xfrm>
                <a:off x="3538" y="1943"/>
                <a:ext cx="14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4" y="6"/>
                  </a:cxn>
                </a:cxnLst>
                <a:rect l="0" t="0" r="r" b="b"/>
                <a:pathLst>
                  <a:path w="29" h="6">
                    <a:moveTo>
                      <a:pt x="4" y="6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7" name="Freeform 855"/>
              <p:cNvSpPr>
                <a:spLocks noChangeAspect="1"/>
              </p:cNvSpPr>
              <p:nvPr/>
            </p:nvSpPr>
            <p:spPr bwMode="auto">
              <a:xfrm>
                <a:off x="3504" y="1943"/>
                <a:ext cx="13" cy="4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7" y="8"/>
                  </a:cxn>
                </a:cxnLst>
                <a:rect l="0" t="0" r="r" b="b"/>
                <a:pathLst>
                  <a:path w="25" h="8">
                    <a:moveTo>
                      <a:pt x="17" y="8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8" name="Freeform 856"/>
              <p:cNvSpPr>
                <a:spLocks noChangeAspect="1"/>
              </p:cNvSpPr>
              <p:nvPr/>
            </p:nvSpPr>
            <p:spPr bwMode="auto">
              <a:xfrm>
                <a:off x="3502" y="1943"/>
                <a:ext cx="11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0"/>
                  </a:cxn>
                  <a:cxn ang="0">
                    <a:pos x="21" y="8"/>
                  </a:cxn>
                  <a:cxn ang="0">
                    <a:pos x="0" y="8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lnTo>
                      <a:pt x="4" y="0"/>
                    </a:lnTo>
                    <a:lnTo>
                      <a:pt x="21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9" name="Freeform 857"/>
              <p:cNvSpPr>
                <a:spLocks noChangeAspect="1"/>
              </p:cNvSpPr>
              <p:nvPr/>
            </p:nvSpPr>
            <p:spPr bwMode="auto">
              <a:xfrm>
                <a:off x="3540" y="1945"/>
                <a:ext cx="12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4" y="8"/>
                  </a:cxn>
                </a:cxnLst>
                <a:rect l="0" t="0" r="r" b="b"/>
                <a:pathLst>
                  <a:path w="25" h="8">
                    <a:moveTo>
                      <a:pt x="4" y="8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0" name="Freeform 858"/>
              <p:cNvSpPr>
                <a:spLocks noChangeAspect="1"/>
              </p:cNvSpPr>
              <p:nvPr/>
            </p:nvSpPr>
            <p:spPr bwMode="auto">
              <a:xfrm>
                <a:off x="3543" y="1945"/>
                <a:ext cx="11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8"/>
                  </a:cxn>
                  <a:cxn ang="0">
                    <a:pos x="19" y="0"/>
                  </a:cxn>
                  <a:cxn ang="0">
                    <a:pos x="23" y="10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0" y="8"/>
                    </a:lnTo>
                    <a:lnTo>
                      <a:pt x="19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1" name="Freeform 859"/>
              <p:cNvSpPr>
                <a:spLocks noChangeAspect="1"/>
              </p:cNvSpPr>
              <p:nvPr/>
            </p:nvSpPr>
            <p:spPr bwMode="auto">
              <a:xfrm>
                <a:off x="3500" y="1947"/>
                <a:ext cx="11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1" y="9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21" h="9">
                    <a:moveTo>
                      <a:pt x="4" y="0"/>
                    </a:moveTo>
                    <a:lnTo>
                      <a:pt x="21" y="9"/>
                    </a:lnTo>
                    <a:lnTo>
                      <a:pt x="0" y="9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2" name="Freeform 860"/>
              <p:cNvSpPr>
                <a:spLocks noChangeAspect="1"/>
              </p:cNvSpPr>
              <p:nvPr/>
            </p:nvSpPr>
            <p:spPr bwMode="auto">
              <a:xfrm>
                <a:off x="3502" y="1947"/>
                <a:ext cx="11" cy="5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17" y="9"/>
                  </a:cxn>
                </a:cxnLst>
                <a:rect l="0" t="0" r="r" b="b"/>
                <a:pathLst>
                  <a:path w="21" h="9">
                    <a:moveTo>
                      <a:pt x="17" y="9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17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3" name="Freeform 861"/>
              <p:cNvSpPr>
                <a:spLocks noChangeAspect="1"/>
              </p:cNvSpPr>
              <p:nvPr/>
            </p:nvSpPr>
            <p:spPr bwMode="auto">
              <a:xfrm>
                <a:off x="3543" y="1949"/>
                <a:ext cx="11" cy="3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1" y="5"/>
                  </a:cxn>
                </a:cxnLst>
                <a:rect l="0" t="0" r="r" b="b"/>
                <a:pathLst>
                  <a:path w="23" h="5">
                    <a:moveTo>
                      <a:pt x="1" y="5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4" name="Freeform 862"/>
              <p:cNvSpPr>
                <a:spLocks noChangeAspect="1"/>
              </p:cNvSpPr>
              <p:nvPr/>
            </p:nvSpPr>
            <p:spPr bwMode="auto">
              <a:xfrm>
                <a:off x="3544" y="1950"/>
                <a:ext cx="10" cy="6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0" y="3"/>
                  </a:cxn>
                  <a:cxn ang="0">
                    <a:pos x="22" y="0"/>
                  </a:cxn>
                  <a:cxn ang="0">
                    <a:pos x="2" y="11"/>
                  </a:cxn>
                </a:cxnLst>
                <a:rect l="0" t="0" r="r" b="b"/>
                <a:pathLst>
                  <a:path w="22" h="11">
                    <a:moveTo>
                      <a:pt x="2" y="11"/>
                    </a:moveTo>
                    <a:lnTo>
                      <a:pt x="0" y="3"/>
                    </a:lnTo>
                    <a:lnTo>
                      <a:pt x="22" y="0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5" name="Freeform 863"/>
              <p:cNvSpPr>
                <a:spLocks noChangeAspect="1"/>
              </p:cNvSpPr>
              <p:nvPr/>
            </p:nvSpPr>
            <p:spPr bwMode="auto">
              <a:xfrm>
                <a:off x="3545" y="1950"/>
                <a:ext cx="11" cy="6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23" y="11"/>
                  </a:cxn>
                </a:cxnLst>
                <a:rect l="0" t="0" r="r" b="b"/>
                <a:pathLst>
                  <a:path w="23" h="11">
                    <a:moveTo>
                      <a:pt x="23" y="11"/>
                    </a:moveTo>
                    <a:lnTo>
                      <a:pt x="0" y="11"/>
                    </a:lnTo>
                    <a:lnTo>
                      <a:pt x="21" y="0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6" name="Freeform 864"/>
              <p:cNvSpPr>
                <a:spLocks noChangeAspect="1"/>
              </p:cNvSpPr>
              <p:nvPr/>
            </p:nvSpPr>
            <p:spPr bwMode="auto">
              <a:xfrm>
                <a:off x="3545" y="1956"/>
                <a:ext cx="11" cy="4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" y="10"/>
                  </a:cxn>
                </a:cxnLst>
                <a:rect l="0" t="0" r="r" b="b"/>
                <a:pathLst>
                  <a:path w="23" h="10">
                    <a:moveTo>
                      <a:pt x="2" y="10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7" name="Freeform 865"/>
              <p:cNvSpPr>
                <a:spLocks noChangeAspect="1"/>
              </p:cNvSpPr>
              <p:nvPr/>
            </p:nvSpPr>
            <p:spPr bwMode="auto">
              <a:xfrm>
                <a:off x="3500" y="1960"/>
                <a:ext cx="4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92" y="0"/>
                  </a:cxn>
                  <a:cxn ang="0">
                    <a:pos x="0" y="2"/>
                  </a:cxn>
                </a:cxnLst>
                <a:rect l="0" t="0" r="r" b="b"/>
                <a:pathLst>
                  <a:path w="92" h="2">
                    <a:moveTo>
                      <a:pt x="0" y="2"/>
                    </a:moveTo>
                    <a:lnTo>
                      <a:pt x="0" y="0"/>
                    </a:lnTo>
                    <a:lnTo>
                      <a:pt x="9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8" name="Freeform 866"/>
              <p:cNvSpPr>
                <a:spLocks noChangeAspect="1"/>
              </p:cNvSpPr>
              <p:nvPr/>
            </p:nvSpPr>
            <p:spPr bwMode="auto">
              <a:xfrm>
                <a:off x="3500" y="1960"/>
                <a:ext cx="57" cy="3"/>
              </a:xfrm>
              <a:custGeom>
                <a:avLst/>
                <a:gdLst/>
                <a:ahLst/>
                <a:cxnLst>
                  <a:cxn ang="0">
                    <a:pos x="115" y="6"/>
                  </a:cxn>
                  <a:cxn ang="0">
                    <a:pos x="0" y="4"/>
                  </a:cxn>
                  <a:cxn ang="0">
                    <a:pos x="92" y="0"/>
                  </a:cxn>
                  <a:cxn ang="0">
                    <a:pos x="115" y="6"/>
                  </a:cxn>
                </a:cxnLst>
                <a:rect l="0" t="0" r="r" b="b"/>
                <a:pathLst>
                  <a:path w="115" h="6">
                    <a:moveTo>
                      <a:pt x="115" y="6"/>
                    </a:moveTo>
                    <a:lnTo>
                      <a:pt x="0" y="4"/>
                    </a:lnTo>
                    <a:lnTo>
                      <a:pt x="92" y="0"/>
                    </a:lnTo>
                    <a:lnTo>
                      <a:pt x="11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9" name="Freeform 867"/>
              <p:cNvSpPr>
                <a:spLocks noChangeAspect="1"/>
              </p:cNvSpPr>
              <p:nvPr/>
            </p:nvSpPr>
            <p:spPr bwMode="auto">
              <a:xfrm>
                <a:off x="3546" y="1956"/>
                <a:ext cx="11" cy="7"/>
              </a:xfrm>
              <a:custGeom>
                <a:avLst/>
                <a:gdLst/>
                <a:ahLst/>
                <a:cxnLst>
                  <a:cxn ang="0">
                    <a:pos x="23" y="16"/>
                  </a:cxn>
                  <a:cxn ang="0">
                    <a:pos x="0" y="10"/>
                  </a:cxn>
                  <a:cxn ang="0">
                    <a:pos x="21" y="0"/>
                  </a:cxn>
                  <a:cxn ang="0">
                    <a:pos x="23" y="16"/>
                  </a:cxn>
                </a:cxnLst>
                <a:rect l="0" t="0" r="r" b="b"/>
                <a:pathLst>
                  <a:path w="23" h="16">
                    <a:moveTo>
                      <a:pt x="23" y="16"/>
                    </a:moveTo>
                    <a:lnTo>
                      <a:pt x="0" y="10"/>
                    </a:lnTo>
                    <a:lnTo>
                      <a:pt x="21" y="0"/>
                    </a:lnTo>
                    <a:lnTo>
                      <a:pt x="23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0" name="Freeform 868"/>
              <p:cNvSpPr>
                <a:spLocks noChangeAspect="1"/>
              </p:cNvSpPr>
              <p:nvPr/>
            </p:nvSpPr>
            <p:spPr bwMode="auto">
              <a:xfrm>
                <a:off x="3500" y="1961"/>
                <a:ext cx="57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0"/>
                  </a:cxn>
                  <a:cxn ang="0">
                    <a:pos x="115" y="4"/>
                  </a:cxn>
                  <a:cxn ang="0">
                    <a:pos x="0" y="7"/>
                  </a:cxn>
                </a:cxnLst>
                <a:rect l="0" t="0" r="r" b="b"/>
                <a:pathLst>
                  <a:path w="115" h="7">
                    <a:moveTo>
                      <a:pt x="0" y="7"/>
                    </a:moveTo>
                    <a:lnTo>
                      <a:pt x="2" y="0"/>
                    </a:lnTo>
                    <a:lnTo>
                      <a:pt x="115" y="4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1" name="Freeform 869"/>
              <p:cNvSpPr>
                <a:spLocks noChangeAspect="1"/>
              </p:cNvSpPr>
              <p:nvPr/>
            </p:nvSpPr>
            <p:spPr bwMode="auto">
              <a:xfrm>
                <a:off x="3500" y="1963"/>
                <a:ext cx="57" cy="6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0" y="3"/>
                  </a:cxn>
                  <a:cxn ang="0">
                    <a:pos x="115" y="0"/>
                  </a:cxn>
                  <a:cxn ang="0">
                    <a:pos x="23" y="11"/>
                  </a:cxn>
                </a:cxnLst>
                <a:rect l="0" t="0" r="r" b="b"/>
                <a:pathLst>
                  <a:path w="115" h="11">
                    <a:moveTo>
                      <a:pt x="23" y="11"/>
                    </a:moveTo>
                    <a:lnTo>
                      <a:pt x="0" y="3"/>
                    </a:lnTo>
                    <a:lnTo>
                      <a:pt x="115" y="0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2" name="Freeform 870"/>
              <p:cNvSpPr>
                <a:spLocks noChangeAspect="1"/>
              </p:cNvSpPr>
              <p:nvPr/>
            </p:nvSpPr>
            <p:spPr bwMode="auto">
              <a:xfrm>
                <a:off x="3511" y="1963"/>
                <a:ext cx="46" cy="6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69" y="11"/>
                  </a:cxn>
                  <a:cxn ang="0">
                    <a:pos x="0" y="11"/>
                  </a:cxn>
                  <a:cxn ang="0">
                    <a:pos x="92" y="0"/>
                  </a:cxn>
                </a:cxnLst>
                <a:rect l="0" t="0" r="r" b="b"/>
                <a:pathLst>
                  <a:path w="92" h="11">
                    <a:moveTo>
                      <a:pt x="92" y="0"/>
                    </a:moveTo>
                    <a:lnTo>
                      <a:pt x="69" y="11"/>
                    </a:lnTo>
                    <a:lnTo>
                      <a:pt x="0" y="11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3" name="Freeform 871"/>
              <p:cNvSpPr>
                <a:spLocks noChangeAspect="1"/>
              </p:cNvSpPr>
              <p:nvPr/>
            </p:nvSpPr>
            <p:spPr bwMode="auto">
              <a:xfrm>
                <a:off x="3546" y="1963"/>
                <a:ext cx="11" cy="7"/>
              </a:xfrm>
              <a:custGeom>
                <a:avLst/>
                <a:gdLst/>
                <a:ahLst/>
                <a:cxnLst>
                  <a:cxn ang="0">
                    <a:pos x="21" y="13"/>
                  </a:cxn>
                  <a:cxn ang="0">
                    <a:pos x="0" y="9"/>
                  </a:cxn>
                  <a:cxn ang="0">
                    <a:pos x="23" y="0"/>
                  </a:cxn>
                  <a:cxn ang="0">
                    <a:pos x="21" y="13"/>
                  </a:cxn>
                </a:cxnLst>
                <a:rect l="0" t="0" r="r" b="b"/>
                <a:pathLst>
                  <a:path w="23" h="13">
                    <a:moveTo>
                      <a:pt x="21" y="13"/>
                    </a:moveTo>
                    <a:lnTo>
                      <a:pt x="0" y="9"/>
                    </a:lnTo>
                    <a:lnTo>
                      <a:pt x="23" y="0"/>
                    </a:lnTo>
                    <a:lnTo>
                      <a:pt x="21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4" name="Freeform 872"/>
              <p:cNvSpPr>
                <a:spLocks noChangeAspect="1"/>
              </p:cNvSpPr>
              <p:nvPr/>
            </p:nvSpPr>
            <p:spPr bwMode="auto">
              <a:xfrm>
                <a:off x="3500" y="1965"/>
                <a:ext cx="11" cy="7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0"/>
                  </a:cxn>
                  <a:cxn ang="0">
                    <a:pos x="23" y="8"/>
                  </a:cxn>
                  <a:cxn ang="0">
                    <a:pos x="2" y="14"/>
                  </a:cxn>
                </a:cxnLst>
                <a:rect l="0" t="0" r="r" b="b"/>
                <a:pathLst>
                  <a:path w="23" h="14">
                    <a:moveTo>
                      <a:pt x="2" y="14"/>
                    </a:moveTo>
                    <a:lnTo>
                      <a:pt x="0" y="0"/>
                    </a:lnTo>
                    <a:lnTo>
                      <a:pt x="23" y="8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5" name="Freeform 873"/>
              <p:cNvSpPr>
                <a:spLocks noChangeAspect="1"/>
              </p:cNvSpPr>
              <p:nvPr/>
            </p:nvSpPr>
            <p:spPr bwMode="auto">
              <a:xfrm>
                <a:off x="3500" y="1969"/>
                <a:ext cx="11" cy="4"/>
              </a:xfrm>
              <a:custGeom>
                <a:avLst/>
                <a:gdLst/>
                <a:ahLst/>
                <a:cxnLst>
                  <a:cxn ang="0">
                    <a:pos x="21" y="8"/>
                  </a:cxn>
                  <a:cxn ang="0">
                    <a:pos x="0" y="6"/>
                  </a:cxn>
                  <a:cxn ang="0">
                    <a:pos x="21" y="0"/>
                  </a:cxn>
                  <a:cxn ang="0">
                    <a:pos x="21" y="8"/>
                  </a:cxn>
                </a:cxnLst>
                <a:rect l="0" t="0" r="r" b="b"/>
                <a:pathLst>
                  <a:path w="21" h="8">
                    <a:moveTo>
                      <a:pt x="21" y="8"/>
                    </a:moveTo>
                    <a:lnTo>
                      <a:pt x="0" y="6"/>
                    </a:lnTo>
                    <a:lnTo>
                      <a:pt x="21" y="0"/>
                    </a:lnTo>
                    <a:lnTo>
                      <a:pt x="2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6" name="Freeform 874"/>
              <p:cNvSpPr>
                <a:spLocks noChangeAspect="1"/>
              </p:cNvSpPr>
              <p:nvPr/>
            </p:nvSpPr>
            <p:spPr bwMode="auto">
              <a:xfrm>
                <a:off x="3545" y="1969"/>
                <a:ext cx="11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0"/>
                  </a:cxn>
                  <a:cxn ang="0">
                    <a:pos x="23" y="4"/>
                  </a:cxn>
                  <a:cxn ang="0">
                    <a:pos x="0" y="8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2" y="0"/>
                    </a:lnTo>
                    <a:lnTo>
                      <a:pt x="23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7" name="Freeform 875"/>
              <p:cNvSpPr>
                <a:spLocks noChangeAspect="1"/>
              </p:cNvSpPr>
              <p:nvPr/>
            </p:nvSpPr>
            <p:spPr bwMode="auto">
              <a:xfrm>
                <a:off x="3500" y="1972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0"/>
                    </a:lnTo>
                    <a:lnTo>
                      <a:pt x="21" y="2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8" name="Freeform 876"/>
              <p:cNvSpPr>
                <a:spLocks noChangeAspect="1"/>
              </p:cNvSpPr>
              <p:nvPr/>
            </p:nvSpPr>
            <p:spPr bwMode="auto">
              <a:xfrm>
                <a:off x="3544" y="1970"/>
                <a:ext cx="12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6"/>
                  </a:cxn>
                  <a:cxn ang="0">
                    <a:pos x="25" y="0"/>
                  </a:cxn>
                  <a:cxn ang="0">
                    <a:pos x="0" y="12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lnTo>
                      <a:pt x="2" y="6"/>
                    </a:lnTo>
                    <a:lnTo>
                      <a:pt x="25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9" name="Freeform 877"/>
              <p:cNvSpPr>
                <a:spLocks noChangeAspect="1"/>
              </p:cNvSpPr>
              <p:nvPr/>
            </p:nvSpPr>
            <p:spPr bwMode="auto">
              <a:xfrm>
                <a:off x="3544" y="1970"/>
                <a:ext cx="12" cy="7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23" y="13"/>
                  </a:cxn>
                </a:cxnLst>
                <a:rect l="0" t="0" r="r" b="b"/>
                <a:pathLst>
                  <a:path w="25" h="13">
                    <a:moveTo>
                      <a:pt x="23" y="13"/>
                    </a:moveTo>
                    <a:lnTo>
                      <a:pt x="0" y="13"/>
                    </a:lnTo>
                    <a:lnTo>
                      <a:pt x="25" y="0"/>
                    </a:lnTo>
                    <a:lnTo>
                      <a:pt x="23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0" name="Freeform 878"/>
              <p:cNvSpPr>
                <a:spLocks noChangeAspect="1"/>
              </p:cNvSpPr>
              <p:nvPr/>
            </p:nvSpPr>
            <p:spPr bwMode="auto">
              <a:xfrm>
                <a:off x="3500" y="1972"/>
                <a:ext cx="12" cy="7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0" y="0"/>
                  </a:cxn>
                  <a:cxn ang="0">
                    <a:pos x="23" y="9"/>
                  </a:cxn>
                  <a:cxn ang="0">
                    <a:pos x="4" y="13"/>
                  </a:cxn>
                </a:cxnLst>
                <a:rect l="0" t="0" r="r" b="b"/>
                <a:pathLst>
                  <a:path w="23" h="13">
                    <a:moveTo>
                      <a:pt x="4" y="13"/>
                    </a:moveTo>
                    <a:lnTo>
                      <a:pt x="0" y="0"/>
                    </a:lnTo>
                    <a:lnTo>
                      <a:pt x="23" y="9"/>
                    </a:lnTo>
                    <a:lnTo>
                      <a:pt x="4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1" name="Freeform 879"/>
              <p:cNvSpPr>
                <a:spLocks noChangeAspect="1"/>
              </p:cNvSpPr>
              <p:nvPr/>
            </p:nvSpPr>
            <p:spPr bwMode="auto">
              <a:xfrm>
                <a:off x="3501" y="1976"/>
                <a:ext cx="13" cy="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0" y="3"/>
                  </a:cxn>
                  <a:cxn ang="0">
                    <a:pos x="21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7">
                    <a:moveTo>
                      <a:pt x="25" y="7"/>
                    </a:moveTo>
                    <a:lnTo>
                      <a:pt x="0" y="3"/>
                    </a:lnTo>
                    <a:lnTo>
                      <a:pt x="21" y="0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2" name="Freeform 880"/>
              <p:cNvSpPr>
                <a:spLocks noChangeAspect="1"/>
              </p:cNvSpPr>
              <p:nvPr/>
            </p:nvSpPr>
            <p:spPr bwMode="auto">
              <a:xfrm>
                <a:off x="3543" y="1976"/>
                <a:ext cx="11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0"/>
                  </a:cxn>
                  <a:cxn ang="0">
                    <a:pos x="23" y="1"/>
                  </a:cxn>
                  <a:cxn ang="0">
                    <a:pos x="0" y="7"/>
                  </a:cxn>
                </a:cxnLst>
                <a:rect l="0" t="0" r="r" b="b"/>
                <a:pathLst>
                  <a:path w="23" h="7">
                    <a:moveTo>
                      <a:pt x="0" y="7"/>
                    </a:moveTo>
                    <a:lnTo>
                      <a:pt x="1" y="0"/>
                    </a:lnTo>
                    <a:lnTo>
                      <a:pt x="23" y="1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3" name="Freeform 881"/>
              <p:cNvSpPr>
                <a:spLocks noChangeAspect="1"/>
              </p:cNvSpPr>
              <p:nvPr/>
            </p:nvSpPr>
            <p:spPr bwMode="auto">
              <a:xfrm>
                <a:off x="3501" y="1979"/>
                <a:ext cx="14" cy="3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4" name="Freeform 882"/>
              <p:cNvSpPr>
                <a:spLocks noChangeAspect="1"/>
              </p:cNvSpPr>
              <p:nvPr/>
            </p:nvSpPr>
            <p:spPr bwMode="auto">
              <a:xfrm>
                <a:off x="3540" y="1977"/>
                <a:ext cx="14" cy="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6"/>
                  </a:cxn>
                  <a:cxn ang="0">
                    <a:pos x="29" y="0"/>
                  </a:cxn>
                  <a:cxn ang="0">
                    <a:pos x="0" y="12"/>
                  </a:cxn>
                </a:cxnLst>
                <a:rect l="0" t="0" r="r" b="b"/>
                <a:pathLst>
                  <a:path w="29" h="12">
                    <a:moveTo>
                      <a:pt x="0" y="12"/>
                    </a:moveTo>
                    <a:lnTo>
                      <a:pt x="4" y="6"/>
                    </a:lnTo>
                    <a:lnTo>
                      <a:pt x="29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5" name="Freeform 883"/>
              <p:cNvSpPr>
                <a:spLocks noChangeAspect="1"/>
              </p:cNvSpPr>
              <p:nvPr/>
            </p:nvSpPr>
            <p:spPr bwMode="auto">
              <a:xfrm>
                <a:off x="3540" y="1977"/>
                <a:ext cx="14" cy="5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0" y="12"/>
                  </a:cxn>
                  <a:cxn ang="0">
                    <a:pos x="29" y="0"/>
                  </a:cxn>
                  <a:cxn ang="0">
                    <a:pos x="25" y="12"/>
                  </a:cxn>
                </a:cxnLst>
                <a:rect l="0" t="0" r="r" b="b"/>
                <a:pathLst>
                  <a:path w="29" h="12">
                    <a:moveTo>
                      <a:pt x="25" y="12"/>
                    </a:moveTo>
                    <a:lnTo>
                      <a:pt x="0" y="12"/>
                    </a:lnTo>
                    <a:lnTo>
                      <a:pt x="29" y="0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6" name="Freeform 884"/>
              <p:cNvSpPr>
                <a:spLocks noChangeAspect="1"/>
              </p:cNvSpPr>
              <p:nvPr/>
            </p:nvSpPr>
            <p:spPr bwMode="auto">
              <a:xfrm>
                <a:off x="3501" y="1979"/>
                <a:ext cx="14" cy="4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0" y="0"/>
                  </a:cxn>
                  <a:cxn ang="0">
                    <a:pos x="27" y="8"/>
                  </a:cxn>
                  <a:cxn ang="0">
                    <a:pos x="6" y="10"/>
                  </a:cxn>
                </a:cxnLst>
                <a:rect l="0" t="0" r="r" b="b"/>
                <a:pathLst>
                  <a:path w="27" h="10">
                    <a:moveTo>
                      <a:pt x="6" y="10"/>
                    </a:moveTo>
                    <a:lnTo>
                      <a:pt x="0" y="0"/>
                    </a:lnTo>
                    <a:lnTo>
                      <a:pt x="27" y="8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7" name="Freeform 885"/>
              <p:cNvSpPr>
                <a:spLocks noChangeAspect="1"/>
              </p:cNvSpPr>
              <p:nvPr/>
            </p:nvSpPr>
            <p:spPr bwMode="auto">
              <a:xfrm>
                <a:off x="3504" y="1982"/>
                <a:ext cx="15" cy="2"/>
              </a:xfrm>
              <a:custGeom>
                <a:avLst/>
                <a:gdLst/>
                <a:ahLst/>
                <a:cxnLst>
                  <a:cxn ang="0">
                    <a:pos x="28" y="6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8" y="6"/>
                  </a:cxn>
                </a:cxnLst>
                <a:rect l="0" t="0" r="r" b="b"/>
                <a:pathLst>
                  <a:path w="28" h="6">
                    <a:moveTo>
                      <a:pt x="28" y="6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8" name="Freeform 886"/>
              <p:cNvSpPr>
                <a:spLocks noChangeAspect="1"/>
              </p:cNvSpPr>
              <p:nvPr/>
            </p:nvSpPr>
            <p:spPr bwMode="auto">
              <a:xfrm>
                <a:off x="3538" y="1982"/>
                <a:ext cx="1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29" y="0"/>
                  </a:cxn>
                  <a:cxn ang="0">
                    <a:pos x="0" y="4"/>
                  </a:cxn>
                </a:cxnLst>
                <a:rect l="0" t="0" r="r" b="b"/>
                <a:pathLst>
                  <a:path w="29" h="4">
                    <a:moveTo>
                      <a:pt x="0" y="4"/>
                    </a:moveTo>
                    <a:lnTo>
                      <a:pt x="4" y="0"/>
                    </a:lnTo>
                    <a:lnTo>
                      <a:pt x="29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9" name="Freeform 887"/>
              <p:cNvSpPr>
                <a:spLocks noChangeAspect="1"/>
              </p:cNvSpPr>
              <p:nvPr/>
            </p:nvSpPr>
            <p:spPr bwMode="auto">
              <a:xfrm>
                <a:off x="3504" y="1983"/>
                <a:ext cx="17" cy="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32" y="4"/>
                  </a:cxn>
                </a:cxnLst>
                <a:rect l="0" t="0" r="r" b="b"/>
                <a:pathLst>
                  <a:path w="32" h="4">
                    <a:moveTo>
                      <a:pt x="32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0" name="Freeform 888"/>
              <p:cNvSpPr>
                <a:spLocks noChangeAspect="1"/>
              </p:cNvSpPr>
              <p:nvPr/>
            </p:nvSpPr>
            <p:spPr bwMode="auto">
              <a:xfrm>
                <a:off x="3535" y="1982"/>
                <a:ext cx="17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4"/>
                  </a:cxn>
                  <a:cxn ang="0">
                    <a:pos x="35" y="0"/>
                  </a:cxn>
                  <a:cxn ang="0">
                    <a:pos x="0" y="6"/>
                  </a:cxn>
                </a:cxnLst>
                <a:rect l="0" t="0" r="r" b="b"/>
                <a:pathLst>
                  <a:path w="35" h="6">
                    <a:moveTo>
                      <a:pt x="0" y="6"/>
                    </a:moveTo>
                    <a:lnTo>
                      <a:pt x="6" y="4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1" name="Freeform 889"/>
              <p:cNvSpPr>
                <a:spLocks noChangeAspect="1"/>
              </p:cNvSpPr>
              <p:nvPr/>
            </p:nvSpPr>
            <p:spPr bwMode="auto">
              <a:xfrm>
                <a:off x="3504" y="1983"/>
                <a:ext cx="20" cy="3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0" y="0"/>
                  </a:cxn>
                  <a:cxn ang="0">
                    <a:pos x="32" y="4"/>
                  </a:cxn>
                  <a:cxn ang="0">
                    <a:pos x="38" y="6"/>
                  </a:cxn>
                </a:cxnLst>
                <a:rect l="0" t="0" r="r" b="b"/>
                <a:pathLst>
                  <a:path w="38" h="6">
                    <a:moveTo>
                      <a:pt x="38" y="6"/>
                    </a:moveTo>
                    <a:lnTo>
                      <a:pt x="0" y="0"/>
                    </a:lnTo>
                    <a:lnTo>
                      <a:pt x="32" y="4"/>
                    </a:lnTo>
                    <a:lnTo>
                      <a:pt x="3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2" name="Freeform 890"/>
              <p:cNvSpPr>
                <a:spLocks noChangeAspect="1"/>
              </p:cNvSpPr>
              <p:nvPr/>
            </p:nvSpPr>
            <p:spPr bwMode="auto">
              <a:xfrm>
                <a:off x="3531" y="1982"/>
                <a:ext cx="21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6"/>
                  </a:cxn>
                  <a:cxn ang="0">
                    <a:pos x="43" y="0"/>
                  </a:cxn>
                  <a:cxn ang="0">
                    <a:pos x="0" y="8"/>
                  </a:cxn>
                </a:cxnLst>
                <a:rect l="0" t="0" r="r" b="b"/>
                <a:pathLst>
                  <a:path w="43" h="8">
                    <a:moveTo>
                      <a:pt x="0" y="8"/>
                    </a:moveTo>
                    <a:lnTo>
                      <a:pt x="6" y="6"/>
                    </a:lnTo>
                    <a:lnTo>
                      <a:pt x="43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3" name="Freeform 891"/>
              <p:cNvSpPr>
                <a:spLocks noChangeAspect="1"/>
              </p:cNvSpPr>
              <p:nvPr/>
            </p:nvSpPr>
            <p:spPr bwMode="auto">
              <a:xfrm>
                <a:off x="3528" y="1986"/>
                <a:ext cx="21" cy="1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40" y="2"/>
                  </a:cxn>
                </a:cxnLst>
                <a:rect l="0" t="0" r="r" b="b"/>
                <a:pathLst>
                  <a:path w="40" h="2">
                    <a:moveTo>
                      <a:pt x="40" y="2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4" name="Freeform 892"/>
              <p:cNvSpPr>
                <a:spLocks noChangeAspect="1"/>
              </p:cNvSpPr>
              <p:nvPr/>
            </p:nvSpPr>
            <p:spPr bwMode="auto">
              <a:xfrm>
                <a:off x="3531" y="1982"/>
                <a:ext cx="21" cy="5"/>
              </a:xfrm>
              <a:custGeom>
                <a:avLst/>
                <a:gdLst/>
                <a:ahLst/>
                <a:cxnLst>
                  <a:cxn ang="0">
                    <a:pos x="35" y="10"/>
                  </a:cxn>
                  <a:cxn ang="0">
                    <a:pos x="0" y="8"/>
                  </a:cxn>
                  <a:cxn ang="0">
                    <a:pos x="43" y="0"/>
                  </a:cxn>
                  <a:cxn ang="0">
                    <a:pos x="35" y="10"/>
                  </a:cxn>
                </a:cxnLst>
                <a:rect l="0" t="0" r="r" b="b"/>
                <a:pathLst>
                  <a:path w="43" h="10">
                    <a:moveTo>
                      <a:pt x="35" y="10"/>
                    </a:moveTo>
                    <a:lnTo>
                      <a:pt x="0" y="8"/>
                    </a:lnTo>
                    <a:lnTo>
                      <a:pt x="43" y="0"/>
                    </a:lnTo>
                    <a:lnTo>
                      <a:pt x="3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5" name="Freeform 893"/>
              <p:cNvSpPr>
                <a:spLocks noChangeAspect="1"/>
              </p:cNvSpPr>
              <p:nvPr/>
            </p:nvSpPr>
            <p:spPr bwMode="auto">
              <a:xfrm>
                <a:off x="3507" y="1986"/>
                <a:ext cx="42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1" y="0"/>
                  </a:cxn>
                  <a:cxn ang="0">
                    <a:pos x="83" y="2"/>
                  </a:cxn>
                  <a:cxn ang="0">
                    <a:pos x="0" y="4"/>
                  </a:cxn>
                </a:cxnLst>
                <a:rect l="0" t="0" r="r" b="b"/>
                <a:pathLst>
                  <a:path w="83" h="4">
                    <a:moveTo>
                      <a:pt x="0" y="4"/>
                    </a:moveTo>
                    <a:lnTo>
                      <a:pt x="41" y="0"/>
                    </a:lnTo>
                    <a:lnTo>
                      <a:pt x="83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6" name="Freeform 894"/>
              <p:cNvSpPr>
                <a:spLocks noChangeAspect="1"/>
              </p:cNvSpPr>
              <p:nvPr/>
            </p:nvSpPr>
            <p:spPr bwMode="auto">
              <a:xfrm>
                <a:off x="3507" y="1986"/>
                <a:ext cx="2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3" y="0"/>
                  </a:cxn>
                  <a:cxn ang="0">
                    <a:pos x="43" y="0"/>
                  </a:cxn>
                  <a:cxn ang="0">
                    <a:pos x="0" y="4"/>
                  </a:cxn>
                </a:cxnLst>
                <a:rect l="0" t="0" r="r" b="b"/>
                <a:pathLst>
                  <a:path w="43" h="4">
                    <a:moveTo>
                      <a:pt x="0" y="4"/>
                    </a:moveTo>
                    <a:lnTo>
                      <a:pt x="33" y="0"/>
                    </a:lnTo>
                    <a:lnTo>
                      <a:pt x="43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7" name="Freeform 895"/>
              <p:cNvSpPr>
                <a:spLocks noChangeAspect="1"/>
              </p:cNvSpPr>
              <p:nvPr/>
            </p:nvSpPr>
            <p:spPr bwMode="auto">
              <a:xfrm>
                <a:off x="3504" y="1983"/>
                <a:ext cx="20" cy="5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0" y="0"/>
                  </a:cxn>
                  <a:cxn ang="0">
                    <a:pos x="38" y="6"/>
                  </a:cxn>
                  <a:cxn ang="0">
                    <a:pos x="5" y="10"/>
                  </a:cxn>
                </a:cxnLst>
                <a:rect l="0" t="0" r="r" b="b"/>
                <a:pathLst>
                  <a:path w="38" h="10">
                    <a:moveTo>
                      <a:pt x="5" y="10"/>
                    </a:moveTo>
                    <a:lnTo>
                      <a:pt x="0" y="0"/>
                    </a:lnTo>
                    <a:lnTo>
                      <a:pt x="38" y="6"/>
                    </a:lnTo>
                    <a:lnTo>
                      <a:pt x="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8" name="Freeform 896"/>
              <p:cNvSpPr>
                <a:spLocks noChangeAspect="1"/>
              </p:cNvSpPr>
              <p:nvPr/>
            </p:nvSpPr>
            <p:spPr bwMode="auto">
              <a:xfrm>
                <a:off x="3507" y="1987"/>
                <a:ext cx="42" cy="4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75" y="7"/>
                  </a:cxn>
                </a:cxnLst>
                <a:rect l="0" t="0" r="r" b="b"/>
                <a:pathLst>
                  <a:path w="83" h="7">
                    <a:moveTo>
                      <a:pt x="75" y="7"/>
                    </a:moveTo>
                    <a:lnTo>
                      <a:pt x="0" y="0"/>
                    </a:lnTo>
                    <a:lnTo>
                      <a:pt x="83" y="0"/>
                    </a:lnTo>
                    <a:lnTo>
                      <a:pt x="7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9" name="Freeform 897"/>
              <p:cNvSpPr>
                <a:spLocks noChangeAspect="1"/>
              </p:cNvSpPr>
              <p:nvPr/>
            </p:nvSpPr>
            <p:spPr bwMode="auto">
              <a:xfrm>
                <a:off x="3507" y="1988"/>
                <a:ext cx="38" cy="3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0" y="0"/>
                  </a:cxn>
                  <a:cxn ang="0">
                    <a:pos x="75" y="5"/>
                  </a:cxn>
                  <a:cxn ang="0">
                    <a:pos x="8" y="5"/>
                  </a:cxn>
                </a:cxnLst>
                <a:rect l="0" t="0" r="r" b="b"/>
                <a:pathLst>
                  <a:path w="75" h="5">
                    <a:moveTo>
                      <a:pt x="8" y="5"/>
                    </a:moveTo>
                    <a:lnTo>
                      <a:pt x="0" y="0"/>
                    </a:lnTo>
                    <a:lnTo>
                      <a:pt x="75" y="5"/>
                    </a:lnTo>
                    <a:lnTo>
                      <a:pt x="8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0" name="Freeform 898"/>
              <p:cNvSpPr>
                <a:spLocks noChangeAspect="1"/>
              </p:cNvSpPr>
              <p:nvPr/>
            </p:nvSpPr>
            <p:spPr bwMode="auto">
              <a:xfrm>
                <a:off x="3512" y="1991"/>
                <a:ext cx="33" cy="3"/>
              </a:xfrm>
              <a:custGeom>
                <a:avLst/>
                <a:gdLst/>
                <a:ahLst/>
                <a:cxnLst>
                  <a:cxn ang="0">
                    <a:pos x="56" y="6"/>
                  </a:cxn>
                  <a:cxn ang="0">
                    <a:pos x="0" y="2"/>
                  </a:cxn>
                  <a:cxn ang="0">
                    <a:pos x="65" y="0"/>
                  </a:cxn>
                  <a:cxn ang="0">
                    <a:pos x="56" y="6"/>
                  </a:cxn>
                </a:cxnLst>
                <a:rect l="0" t="0" r="r" b="b"/>
                <a:pathLst>
                  <a:path w="65" h="6">
                    <a:moveTo>
                      <a:pt x="56" y="6"/>
                    </a:moveTo>
                    <a:lnTo>
                      <a:pt x="0" y="2"/>
                    </a:lnTo>
                    <a:lnTo>
                      <a:pt x="65" y="0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1" name="Freeform 899"/>
              <p:cNvSpPr>
                <a:spLocks noChangeAspect="1"/>
              </p:cNvSpPr>
              <p:nvPr/>
            </p:nvSpPr>
            <p:spPr bwMode="auto">
              <a:xfrm>
                <a:off x="3512" y="1991"/>
                <a:ext cx="28" cy="3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0"/>
                  </a:cxn>
                  <a:cxn ang="0">
                    <a:pos x="56" y="6"/>
                  </a:cxn>
                  <a:cxn ang="0">
                    <a:pos x="10" y="6"/>
                  </a:cxn>
                </a:cxnLst>
                <a:rect l="0" t="0" r="r" b="b"/>
                <a:pathLst>
                  <a:path w="56" h="6">
                    <a:moveTo>
                      <a:pt x="10" y="6"/>
                    </a:moveTo>
                    <a:lnTo>
                      <a:pt x="0" y="0"/>
                    </a:lnTo>
                    <a:lnTo>
                      <a:pt x="56" y="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2" name="Freeform 900"/>
              <p:cNvSpPr>
                <a:spLocks noChangeAspect="1"/>
              </p:cNvSpPr>
              <p:nvPr/>
            </p:nvSpPr>
            <p:spPr bwMode="auto">
              <a:xfrm>
                <a:off x="3516" y="1994"/>
                <a:ext cx="24" cy="1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36" y="2"/>
                  </a:cxn>
                </a:cxnLst>
                <a:rect l="0" t="0" r="r" b="b"/>
                <a:pathLst>
                  <a:path w="48" h="2">
                    <a:moveTo>
                      <a:pt x="36" y="2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3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3" name="Freeform 901"/>
              <p:cNvSpPr>
                <a:spLocks noChangeAspect="1"/>
              </p:cNvSpPr>
              <p:nvPr/>
            </p:nvSpPr>
            <p:spPr bwMode="auto">
              <a:xfrm>
                <a:off x="3516" y="1994"/>
                <a:ext cx="18" cy="1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11" y="2"/>
                  </a:cxn>
                </a:cxnLst>
                <a:rect l="0" t="0" r="r" b="b"/>
                <a:pathLst>
                  <a:path w="36" h="2">
                    <a:moveTo>
                      <a:pt x="11" y="2"/>
                    </a:moveTo>
                    <a:lnTo>
                      <a:pt x="0" y="0"/>
                    </a:lnTo>
                    <a:lnTo>
                      <a:pt x="36" y="2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4" name="Freeform 902"/>
              <p:cNvSpPr>
                <a:spLocks noChangeAspect="1"/>
              </p:cNvSpPr>
              <p:nvPr/>
            </p:nvSpPr>
            <p:spPr bwMode="auto">
              <a:xfrm>
                <a:off x="3523" y="1995"/>
                <a:ext cx="11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2" y="2"/>
                  </a:cxn>
                </a:cxnLst>
                <a:rect l="0" t="0" r="r" b="b"/>
                <a:pathLst>
                  <a:path w="23" h="2">
                    <a:moveTo>
                      <a:pt x="12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5" name="Freeform 903"/>
              <p:cNvSpPr>
                <a:spLocks noChangeAspect="1"/>
              </p:cNvSpPr>
              <p:nvPr/>
            </p:nvSpPr>
            <p:spPr bwMode="auto">
              <a:xfrm>
                <a:off x="3477" y="1932"/>
                <a:ext cx="11" cy="36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73"/>
                  </a:cxn>
                </a:cxnLst>
                <a:rect l="0" t="0" r="r" b="b"/>
                <a:pathLst>
                  <a:path w="21" h="73">
                    <a:moveTo>
                      <a:pt x="0" y="73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6" name="Freeform 904"/>
              <p:cNvSpPr>
                <a:spLocks noChangeAspect="1"/>
              </p:cNvSpPr>
              <p:nvPr/>
            </p:nvSpPr>
            <p:spPr bwMode="auto">
              <a:xfrm>
                <a:off x="3436" y="1932"/>
                <a:ext cx="11" cy="3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77"/>
                  </a:cxn>
                </a:cxnLst>
                <a:rect l="0" t="0" r="r" b="b"/>
                <a:pathLst>
                  <a:path w="21" h="77">
                    <a:moveTo>
                      <a:pt x="0" y="77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7" name="Freeform 905"/>
              <p:cNvSpPr>
                <a:spLocks noChangeAspect="1"/>
              </p:cNvSpPr>
              <p:nvPr/>
            </p:nvSpPr>
            <p:spPr bwMode="auto">
              <a:xfrm>
                <a:off x="3436" y="1932"/>
                <a:ext cx="11" cy="38"/>
              </a:xfrm>
              <a:custGeom>
                <a:avLst/>
                <a:gdLst/>
                <a:ahLst/>
                <a:cxnLst>
                  <a:cxn ang="0">
                    <a:pos x="21" y="77"/>
                  </a:cxn>
                  <a:cxn ang="0">
                    <a:pos x="0" y="77"/>
                  </a:cxn>
                  <a:cxn ang="0">
                    <a:pos x="21" y="0"/>
                  </a:cxn>
                  <a:cxn ang="0">
                    <a:pos x="21" y="77"/>
                  </a:cxn>
                </a:cxnLst>
                <a:rect l="0" t="0" r="r" b="b"/>
                <a:pathLst>
                  <a:path w="21" h="77">
                    <a:moveTo>
                      <a:pt x="21" y="77"/>
                    </a:moveTo>
                    <a:lnTo>
                      <a:pt x="0" y="77"/>
                    </a:lnTo>
                    <a:lnTo>
                      <a:pt x="21" y="0"/>
                    </a:lnTo>
                    <a:lnTo>
                      <a:pt x="21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8" name="Freeform 906"/>
              <p:cNvSpPr>
                <a:spLocks noChangeAspect="1"/>
              </p:cNvSpPr>
              <p:nvPr/>
            </p:nvSpPr>
            <p:spPr bwMode="auto">
              <a:xfrm>
                <a:off x="3477" y="1932"/>
                <a:ext cx="11" cy="40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0" y="73"/>
                  </a:cxn>
                  <a:cxn ang="0">
                    <a:pos x="21" y="0"/>
                  </a:cxn>
                  <a:cxn ang="0">
                    <a:pos x="0" y="81"/>
                  </a:cxn>
                </a:cxnLst>
                <a:rect l="0" t="0" r="r" b="b"/>
                <a:pathLst>
                  <a:path w="21" h="81">
                    <a:moveTo>
                      <a:pt x="0" y="81"/>
                    </a:moveTo>
                    <a:lnTo>
                      <a:pt x="0" y="73"/>
                    </a:lnTo>
                    <a:lnTo>
                      <a:pt x="21" y="0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9" name="Freeform 907"/>
              <p:cNvSpPr>
                <a:spLocks noChangeAspect="1"/>
              </p:cNvSpPr>
              <p:nvPr/>
            </p:nvSpPr>
            <p:spPr bwMode="auto">
              <a:xfrm>
                <a:off x="3436" y="1970"/>
                <a:ext cx="1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0" y="6"/>
                  </a:cxn>
                </a:cxnLst>
                <a:rect l="0" t="0" r="r" b="b"/>
                <a:pathLst>
                  <a:path w="21" h="6">
                    <a:moveTo>
                      <a:pt x="0" y="6"/>
                    </a:moveTo>
                    <a:lnTo>
                      <a:pt x="0" y="0"/>
                    </a:lnTo>
                    <a:lnTo>
                      <a:pt x="21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0" name="Freeform 908"/>
              <p:cNvSpPr>
                <a:spLocks noChangeAspect="1"/>
              </p:cNvSpPr>
              <p:nvPr/>
            </p:nvSpPr>
            <p:spPr bwMode="auto">
              <a:xfrm>
                <a:off x="3436" y="1970"/>
                <a:ext cx="11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6"/>
                  </a:cxn>
                  <a:cxn ang="0">
                    <a:pos x="19" y="0"/>
                  </a:cxn>
                  <a:cxn ang="0">
                    <a:pos x="21" y="10"/>
                  </a:cxn>
                </a:cxnLst>
                <a:rect l="0" t="0" r="r" b="b"/>
                <a:pathLst>
                  <a:path w="21" h="10">
                    <a:moveTo>
                      <a:pt x="21" y="10"/>
                    </a:moveTo>
                    <a:lnTo>
                      <a:pt x="0" y="6"/>
                    </a:lnTo>
                    <a:lnTo>
                      <a:pt x="19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1" name="Freeform 909"/>
              <p:cNvSpPr>
                <a:spLocks noChangeAspect="1"/>
              </p:cNvSpPr>
              <p:nvPr/>
            </p:nvSpPr>
            <p:spPr bwMode="auto">
              <a:xfrm>
                <a:off x="3475" y="1932"/>
                <a:ext cx="13" cy="44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4" y="81"/>
                  </a:cxn>
                  <a:cxn ang="0">
                    <a:pos x="25" y="0"/>
                  </a:cxn>
                  <a:cxn ang="0">
                    <a:pos x="0" y="89"/>
                  </a:cxn>
                </a:cxnLst>
                <a:rect l="0" t="0" r="r" b="b"/>
                <a:pathLst>
                  <a:path w="25" h="89">
                    <a:moveTo>
                      <a:pt x="0" y="89"/>
                    </a:moveTo>
                    <a:lnTo>
                      <a:pt x="4" y="81"/>
                    </a:lnTo>
                    <a:lnTo>
                      <a:pt x="25" y="0"/>
                    </a:lnTo>
                    <a:lnTo>
                      <a:pt x="0" y="8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2" name="Freeform 910"/>
              <p:cNvSpPr>
                <a:spLocks noChangeAspect="1"/>
              </p:cNvSpPr>
              <p:nvPr/>
            </p:nvSpPr>
            <p:spPr bwMode="auto">
              <a:xfrm>
                <a:off x="3436" y="1973"/>
                <a:ext cx="11" cy="6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21" y="11"/>
                  </a:cxn>
                </a:cxnLst>
                <a:rect l="0" t="0" r="r" b="b"/>
                <a:pathLst>
                  <a:path w="21" h="11">
                    <a:moveTo>
                      <a:pt x="21" y="11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21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3" name="Freeform 911"/>
              <p:cNvSpPr>
                <a:spLocks noChangeAspect="1"/>
              </p:cNvSpPr>
              <p:nvPr/>
            </p:nvSpPr>
            <p:spPr bwMode="auto">
              <a:xfrm>
                <a:off x="3436" y="1973"/>
                <a:ext cx="12" cy="8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0" y="0"/>
                  </a:cxn>
                  <a:cxn ang="0">
                    <a:pos x="21" y="11"/>
                  </a:cxn>
                  <a:cxn ang="0">
                    <a:pos x="23" y="15"/>
                  </a:cxn>
                </a:cxnLst>
                <a:rect l="0" t="0" r="r" b="b"/>
                <a:pathLst>
                  <a:path w="23" h="15">
                    <a:moveTo>
                      <a:pt x="23" y="15"/>
                    </a:moveTo>
                    <a:lnTo>
                      <a:pt x="0" y="0"/>
                    </a:lnTo>
                    <a:lnTo>
                      <a:pt x="21" y="11"/>
                    </a:lnTo>
                    <a:lnTo>
                      <a:pt x="2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4" name="Freeform 912"/>
              <p:cNvSpPr>
                <a:spLocks noChangeAspect="1"/>
              </p:cNvSpPr>
              <p:nvPr/>
            </p:nvSpPr>
            <p:spPr bwMode="auto">
              <a:xfrm>
                <a:off x="3436" y="1973"/>
                <a:ext cx="12" cy="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0"/>
                  </a:cxn>
                  <a:cxn ang="0">
                    <a:pos x="23" y="17"/>
                  </a:cxn>
                  <a:cxn ang="0">
                    <a:pos x="0" y="19"/>
                  </a:cxn>
                </a:cxnLst>
                <a:rect l="0" t="0" r="r" b="b"/>
                <a:pathLst>
                  <a:path w="23" h="19">
                    <a:moveTo>
                      <a:pt x="0" y="19"/>
                    </a:moveTo>
                    <a:lnTo>
                      <a:pt x="0" y="0"/>
                    </a:lnTo>
                    <a:lnTo>
                      <a:pt x="23" y="17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5" name="Freeform 913"/>
              <p:cNvSpPr>
                <a:spLocks noChangeAspect="1"/>
              </p:cNvSpPr>
              <p:nvPr/>
            </p:nvSpPr>
            <p:spPr bwMode="auto">
              <a:xfrm>
                <a:off x="3437" y="1981"/>
                <a:ext cx="12" cy="2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3" y="6"/>
                  </a:cxn>
                </a:cxnLst>
                <a:rect l="0" t="0" r="r" b="b"/>
                <a:pathLst>
                  <a:path w="23" h="6">
                    <a:moveTo>
                      <a:pt x="23" y="6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6" name="Freeform 914"/>
              <p:cNvSpPr>
                <a:spLocks noChangeAspect="1"/>
              </p:cNvSpPr>
              <p:nvPr/>
            </p:nvSpPr>
            <p:spPr bwMode="auto">
              <a:xfrm>
                <a:off x="3437" y="1982"/>
                <a:ext cx="13" cy="2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7" y="4"/>
                  </a:cxn>
                </a:cxnLst>
                <a:rect l="0" t="0" r="r" b="b"/>
                <a:pathLst>
                  <a:path w="27" h="4">
                    <a:moveTo>
                      <a:pt x="27" y="4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7" name="Freeform 915"/>
              <p:cNvSpPr>
                <a:spLocks noChangeAspect="1"/>
              </p:cNvSpPr>
              <p:nvPr/>
            </p:nvSpPr>
            <p:spPr bwMode="auto">
              <a:xfrm>
                <a:off x="3437" y="1982"/>
                <a:ext cx="13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2" y="4"/>
                  </a:cxn>
                </a:cxnLst>
                <a:rect l="0" t="0" r="r" b="b"/>
                <a:pathLst>
                  <a:path w="27" h="4">
                    <a:moveTo>
                      <a:pt x="2" y="4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8" name="Freeform 916"/>
              <p:cNvSpPr>
                <a:spLocks noChangeAspect="1"/>
              </p:cNvSpPr>
              <p:nvPr/>
            </p:nvSpPr>
            <p:spPr bwMode="auto">
              <a:xfrm>
                <a:off x="3471" y="1982"/>
                <a:ext cx="7" cy="3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9" name="Freeform 917"/>
              <p:cNvSpPr>
                <a:spLocks noChangeAspect="1"/>
              </p:cNvSpPr>
              <p:nvPr/>
            </p:nvSpPr>
            <p:spPr bwMode="auto">
              <a:xfrm>
                <a:off x="3473" y="1980"/>
                <a:ext cx="5" cy="5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12" y="12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0" name="Freeform 918"/>
              <p:cNvSpPr>
                <a:spLocks noChangeAspect="1"/>
              </p:cNvSpPr>
              <p:nvPr/>
            </p:nvSpPr>
            <p:spPr bwMode="auto">
              <a:xfrm>
                <a:off x="3475" y="1976"/>
                <a:ext cx="3" cy="9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6" y="19"/>
                  </a:cxn>
                </a:cxnLst>
                <a:rect l="0" t="0" r="r" b="b"/>
                <a:pathLst>
                  <a:path w="6" h="19">
                    <a:moveTo>
                      <a:pt x="6" y="19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1" name="Freeform 919"/>
              <p:cNvSpPr>
                <a:spLocks noChangeAspect="1"/>
              </p:cNvSpPr>
              <p:nvPr/>
            </p:nvSpPr>
            <p:spPr bwMode="auto">
              <a:xfrm>
                <a:off x="3475" y="1932"/>
                <a:ext cx="13" cy="53"/>
              </a:xfrm>
              <a:custGeom>
                <a:avLst/>
                <a:gdLst/>
                <a:ahLst/>
                <a:cxnLst>
                  <a:cxn ang="0">
                    <a:pos x="6" y="108"/>
                  </a:cxn>
                  <a:cxn ang="0">
                    <a:pos x="0" y="89"/>
                  </a:cxn>
                  <a:cxn ang="0">
                    <a:pos x="25" y="0"/>
                  </a:cxn>
                  <a:cxn ang="0">
                    <a:pos x="6" y="108"/>
                  </a:cxn>
                </a:cxnLst>
                <a:rect l="0" t="0" r="r" b="b"/>
                <a:pathLst>
                  <a:path w="25" h="108">
                    <a:moveTo>
                      <a:pt x="6" y="108"/>
                    </a:moveTo>
                    <a:lnTo>
                      <a:pt x="0" y="89"/>
                    </a:lnTo>
                    <a:lnTo>
                      <a:pt x="25" y="0"/>
                    </a:lnTo>
                    <a:lnTo>
                      <a:pt x="6" y="10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2" name="Freeform 920"/>
              <p:cNvSpPr>
                <a:spLocks noChangeAspect="1"/>
              </p:cNvSpPr>
              <p:nvPr/>
            </p:nvSpPr>
            <p:spPr bwMode="auto">
              <a:xfrm>
                <a:off x="3466" y="1984"/>
                <a:ext cx="12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5" y="2"/>
                  </a:cxn>
                  <a:cxn ang="0">
                    <a:pos x="0" y="2"/>
                  </a:cxn>
                </a:cxnLst>
                <a:rect l="0" t="0" r="r" b="b"/>
                <a:pathLst>
                  <a:path w="25" h="2">
                    <a:moveTo>
                      <a:pt x="0" y="2"/>
                    </a:moveTo>
                    <a:lnTo>
                      <a:pt x="7" y="0"/>
                    </a:lnTo>
                    <a:lnTo>
                      <a:pt x="25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3" name="Freeform 921"/>
              <p:cNvSpPr>
                <a:spLocks noChangeAspect="1"/>
              </p:cNvSpPr>
              <p:nvPr/>
            </p:nvSpPr>
            <p:spPr bwMode="auto">
              <a:xfrm>
                <a:off x="3437" y="1984"/>
                <a:ext cx="15" cy="1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31" y="2"/>
                  </a:cxn>
                </a:cxnLst>
                <a:rect l="0" t="0" r="r" b="b"/>
                <a:pathLst>
                  <a:path w="31" h="2">
                    <a:moveTo>
                      <a:pt x="31" y="2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3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4" name="Freeform 922"/>
              <p:cNvSpPr>
                <a:spLocks noChangeAspect="1"/>
              </p:cNvSpPr>
              <p:nvPr/>
            </p:nvSpPr>
            <p:spPr bwMode="auto">
              <a:xfrm>
                <a:off x="3463" y="1985"/>
                <a:ext cx="15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31" y="0"/>
                  </a:cxn>
                  <a:cxn ang="0">
                    <a:pos x="0" y="2"/>
                  </a:cxn>
                </a:cxnLst>
                <a:rect l="0" t="0" r="r" b="b"/>
                <a:pathLst>
                  <a:path w="31" h="2">
                    <a:moveTo>
                      <a:pt x="0" y="2"/>
                    </a:moveTo>
                    <a:lnTo>
                      <a:pt x="8" y="0"/>
                    </a:lnTo>
                    <a:lnTo>
                      <a:pt x="3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5" name="Freeform 923"/>
              <p:cNvSpPr>
                <a:spLocks noChangeAspect="1"/>
              </p:cNvSpPr>
              <p:nvPr/>
            </p:nvSpPr>
            <p:spPr bwMode="auto">
              <a:xfrm>
                <a:off x="3437" y="1984"/>
                <a:ext cx="19" cy="2"/>
              </a:xfrm>
              <a:custGeom>
                <a:avLst/>
                <a:gdLst/>
                <a:ahLst/>
                <a:cxnLst>
                  <a:cxn ang="0">
                    <a:pos x="39" y="4"/>
                  </a:cxn>
                  <a:cxn ang="0">
                    <a:pos x="0" y="0"/>
                  </a:cxn>
                  <a:cxn ang="0">
                    <a:pos x="33" y="2"/>
                  </a:cxn>
                  <a:cxn ang="0">
                    <a:pos x="39" y="4"/>
                  </a:cxn>
                </a:cxnLst>
                <a:rect l="0" t="0" r="r" b="b"/>
                <a:pathLst>
                  <a:path w="39" h="4">
                    <a:moveTo>
                      <a:pt x="39" y="4"/>
                    </a:moveTo>
                    <a:lnTo>
                      <a:pt x="0" y="0"/>
                    </a:lnTo>
                    <a:lnTo>
                      <a:pt x="33" y="2"/>
                    </a:lnTo>
                    <a:lnTo>
                      <a:pt x="3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6" name="Freeform 924"/>
              <p:cNvSpPr>
                <a:spLocks noChangeAspect="1"/>
              </p:cNvSpPr>
              <p:nvPr/>
            </p:nvSpPr>
            <p:spPr bwMode="auto">
              <a:xfrm>
                <a:off x="3459" y="1985"/>
                <a:ext cx="19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2"/>
                  </a:cxn>
                  <a:cxn ang="0">
                    <a:pos x="39" y="0"/>
                  </a:cxn>
                  <a:cxn ang="0">
                    <a:pos x="0" y="2"/>
                  </a:cxn>
                </a:cxnLst>
                <a:rect l="0" t="0" r="r" b="b"/>
                <a:pathLst>
                  <a:path w="39" h="2">
                    <a:moveTo>
                      <a:pt x="0" y="2"/>
                    </a:moveTo>
                    <a:lnTo>
                      <a:pt x="8" y="2"/>
                    </a:lnTo>
                    <a:lnTo>
                      <a:pt x="3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7" name="Freeform 925"/>
              <p:cNvSpPr>
                <a:spLocks noChangeAspect="1"/>
              </p:cNvSpPr>
              <p:nvPr/>
            </p:nvSpPr>
            <p:spPr bwMode="auto">
              <a:xfrm>
                <a:off x="3438" y="1986"/>
                <a:ext cx="2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7" y="0"/>
                  </a:cxn>
                  <a:cxn ang="0">
                    <a:pos x="42" y="0"/>
                  </a:cxn>
                  <a:cxn ang="0">
                    <a:pos x="0" y="2"/>
                  </a:cxn>
                </a:cxnLst>
                <a:rect l="0" t="0" r="r" b="b"/>
                <a:pathLst>
                  <a:path w="42" h="2">
                    <a:moveTo>
                      <a:pt x="0" y="2"/>
                    </a:moveTo>
                    <a:lnTo>
                      <a:pt x="37" y="0"/>
                    </a:lnTo>
                    <a:lnTo>
                      <a:pt x="4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8" name="Freeform 926"/>
              <p:cNvSpPr>
                <a:spLocks noChangeAspect="1"/>
              </p:cNvSpPr>
              <p:nvPr/>
            </p:nvSpPr>
            <p:spPr bwMode="auto">
              <a:xfrm>
                <a:off x="3437" y="1984"/>
                <a:ext cx="19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4" y="6"/>
                  </a:cxn>
                </a:cxnLst>
                <a:rect l="0" t="0" r="r" b="b"/>
                <a:pathLst>
                  <a:path w="39" h="6">
                    <a:moveTo>
                      <a:pt x="4" y="6"/>
                    </a:moveTo>
                    <a:lnTo>
                      <a:pt x="0" y="0"/>
                    </a:lnTo>
                    <a:lnTo>
                      <a:pt x="39" y="4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9" name="Freeform 927"/>
              <p:cNvSpPr>
                <a:spLocks noChangeAspect="1"/>
              </p:cNvSpPr>
              <p:nvPr/>
            </p:nvSpPr>
            <p:spPr bwMode="auto">
              <a:xfrm>
                <a:off x="3438" y="1986"/>
                <a:ext cx="37" cy="4"/>
              </a:xfrm>
              <a:custGeom>
                <a:avLst/>
                <a:gdLst/>
                <a:ahLst/>
                <a:cxnLst>
                  <a:cxn ang="0">
                    <a:pos x="73" y="7"/>
                  </a:cxn>
                  <a:cxn ang="0">
                    <a:pos x="0" y="2"/>
                  </a:cxn>
                  <a:cxn ang="0">
                    <a:pos x="42" y="0"/>
                  </a:cxn>
                  <a:cxn ang="0">
                    <a:pos x="73" y="7"/>
                  </a:cxn>
                </a:cxnLst>
                <a:rect l="0" t="0" r="r" b="b"/>
                <a:pathLst>
                  <a:path w="73" h="7">
                    <a:moveTo>
                      <a:pt x="73" y="7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7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0" name="Freeform 928"/>
              <p:cNvSpPr>
                <a:spLocks noChangeAspect="1"/>
              </p:cNvSpPr>
              <p:nvPr/>
            </p:nvSpPr>
            <p:spPr bwMode="auto">
              <a:xfrm>
                <a:off x="3459" y="1985"/>
                <a:ext cx="19" cy="5"/>
              </a:xfrm>
              <a:custGeom>
                <a:avLst/>
                <a:gdLst/>
                <a:ahLst/>
                <a:cxnLst>
                  <a:cxn ang="0">
                    <a:pos x="31" y="9"/>
                  </a:cxn>
                  <a:cxn ang="0">
                    <a:pos x="0" y="4"/>
                  </a:cxn>
                  <a:cxn ang="0">
                    <a:pos x="39" y="0"/>
                  </a:cxn>
                  <a:cxn ang="0">
                    <a:pos x="31" y="9"/>
                  </a:cxn>
                </a:cxnLst>
                <a:rect l="0" t="0" r="r" b="b"/>
                <a:pathLst>
                  <a:path w="39" h="9">
                    <a:moveTo>
                      <a:pt x="31" y="9"/>
                    </a:moveTo>
                    <a:lnTo>
                      <a:pt x="0" y="4"/>
                    </a:lnTo>
                    <a:lnTo>
                      <a:pt x="39" y="0"/>
                    </a:lnTo>
                    <a:lnTo>
                      <a:pt x="31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1" name="Freeform 929"/>
              <p:cNvSpPr>
                <a:spLocks noChangeAspect="1"/>
              </p:cNvSpPr>
              <p:nvPr/>
            </p:nvSpPr>
            <p:spPr bwMode="auto">
              <a:xfrm>
                <a:off x="3438" y="1987"/>
                <a:ext cx="37" cy="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0" y="0"/>
                  </a:cxn>
                  <a:cxn ang="0">
                    <a:pos x="73" y="5"/>
                  </a:cxn>
                  <a:cxn ang="0">
                    <a:pos x="8" y="7"/>
                  </a:cxn>
                </a:cxnLst>
                <a:rect l="0" t="0" r="r" b="b"/>
                <a:pathLst>
                  <a:path w="73" h="7">
                    <a:moveTo>
                      <a:pt x="8" y="7"/>
                    </a:moveTo>
                    <a:lnTo>
                      <a:pt x="0" y="0"/>
                    </a:lnTo>
                    <a:lnTo>
                      <a:pt x="73" y="5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2" name="Freeform 930"/>
              <p:cNvSpPr>
                <a:spLocks noChangeAspect="1"/>
              </p:cNvSpPr>
              <p:nvPr/>
            </p:nvSpPr>
            <p:spPr bwMode="auto">
              <a:xfrm>
                <a:off x="3442" y="1990"/>
                <a:ext cx="33" cy="4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0" y="4"/>
                  </a:cxn>
                  <a:cxn ang="0">
                    <a:pos x="65" y="0"/>
                  </a:cxn>
                  <a:cxn ang="0">
                    <a:pos x="55" y="8"/>
                  </a:cxn>
                </a:cxnLst>
                <a:rect l="0" t="0" r="r" b="b"/>
                <a:pathLst>
                  <a:path w="65" h="8">
                    <a:moveTo>
                      <a:pt x="55" y="8"/>
                    </a:moveTo>
                    <a:lnTo>
                      <a:pt x="0" y="4"/>
                    </a:lnTo>
                    <a:lnTo>
                      <a:pt x="65" y="0"/>
                    </a:lnTo>
                    <a:lnTo>
                      <a:pt x="5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3" name="Freeform 931"/>
              <p:cNvSpPr>
                <a:spLocks noChangeAspect="1"/>
              </p:cNvSpPr>
              <p:nvPr/>
            </p:nvSpPr>
            <p:spPr bwMode="auto">
              <a:xfrm>
                <a:off x="3442" y="1991"/>
                <a:ext cx="28" cy="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0" y="0"/>
                  </a:cxn>
                  <a:cxn ang="0">
                    <a:pos x="55" y="6"/>
                  </a:cxn>
                  <a:cxn ang="0">
                    <a:pos x="7" y="6"/>
                  </a:cxn>
                </a:cxnLst>
                <a:rect l="0" t="0" r="r" b="b"/>
                <a:pathLst>
                  <a:path w="55" h="6">
                    <a:moveTo>
                      <a:pt x="7" y="6"/>
                    </a:moveTo>
                    <a:lnTo>
                      <a:pt x="0" y="0"/>
                    </a:lnTo>
                    <a:lnTo>
                      <a:pt x="55" y="6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4" name="Freeform 932"/>
              <p:cNvSpPr>
                <a:spLocks noChangeAspect="1"/>
              </p:cNvSpPr>
              <p:nvPr/>
            </p:nvSpPr>
            <p:spPr bwMode="auto">
              <a:xfrm>
                <a:off x="3478" y="1985"/>
                <a:ext cx="10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lnTo>
                      <a:pt x="19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5" name="Freeform 933"/>
              <p:cNvSpPr>
                <a:spLocks noChangeAspect="1"/>
              </p:cNvSpPr>
              <p:nvPr/>
            </p:nvSpPr>
            <p:spPr bwMode="auto">
              <a:xfrm>
                <a:off x="3478" y="1932"/>
                <a:ext cx="10" cy="62"/>
              </a:xfrm>
              <a:custGeom>
                <a:avLst/>
                <a:gdLst/>
                <a:ahLst/>
                <a:cxnLst>
                  <a:cxn ang="0">
                    <a:pos x="19" y="125"/>
                  </a:cxn>
                  <a:cxn ang="0">
                    <a:pos x="0" y="108"/>
                  </a:cxn>
                  <a:cxn ang="0">
                    <a:pos x="19" y="0"/>
                  </a:cxn>
                  <a:cxn ang="0">
                    <a:pos x="19" y="125"/>
                  </a:cxn>
                </a:cxnLst>
                <a:rect l="0" t="0" r="r" b="b"/>
                <a:pathLst>
                  <a:path w="19" h="125">
                    <a:moveTo>
                      <a:pt x="19" y="125"/>
                    </a:moveTo>
                    <a:lnTo>
                      <a:pt x="0" y="108"/>
                    </a:lnTo>
                    <a:lnTo>
                      <a:pt x="19" y="0"/>
                    </a:lnTo>
                    <a:lnTo>
                      <a:pt x="19" y="1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6" name="Freeform 934"/>
              <p:cNvSpPr>
                <a:spLocks noChangeAspect="1"/>
              </p:cNvSpPr>
              <p:nvPr/>
            </p:nvSpPr>
            <p:spPr bwMode="auto">
              <a:xfrm>
                <a:off x="3447" y="1994"/>
                <a:ext cx="23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35" y="2"/>
                  </a:cxn>
                </a:cxnLst>
                <a:rect l="0" t="0" r="r" b="b"/>
                <a:pathLst>
                  <a:path w="46" h="2">
                    <a:moveTo>
                      <a:pt x="35" y="2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7" name="Freeform 935"/>
              <p:cNvSpPr>
                <a:spLocks noChangeAspect="1"/>
              </p:cNvSpPr>
              <p:nvPr/>
            </p:nvSpPr>
            <p:spPr bwMode="auto">
              <a:xfrm>
                <a:off x="3447" y="1994"/>
                <a:ext cx="17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35" y="2"/>
                  </a:cxn>
                  <a:cxn ang="0">
                    <a:pos x="10" y="2"/>
                  </a:cxn>
                </a:cxnLst>
                <a:rect l="0" t="0" r="r" b="b"/>
                <a:pathLst>
                  <a:path w="35" h="2">
                    <a:moveTo>
                      <a:pt x="10" y="2"/>
                    </a:moveTo>
                    <a:lnTo>
                      <a:pt x="0" y="0"/>
                    </a:lnTo>
                    <a:lnTo>
                      <a:pt x="35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8" name="Freeform 936"/>
              <p:cNvSpPr>
                <a:spLocks noChangeAspect="1"/>
              </p:cNvSpPr>
              <p:nvPr/>
            </p:nvSpPr>
            <p:spPr bwMode="auto">
              <a:xfrm>
                <a:off x="3451" y="1995"/>
                <a:ext cx="13" cy="1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1" y="2"/>
                  </a:cxn>
                </a:cxnLst>
                <a:rect l="0" t="0" r="r" b="b"/>
                <a:pathLst>
                  <a:path w="25" h="2">
                    <a:moveTo>
                      <a:pt x="11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9" name="Freeform 937"/>
              <p:cNvSpPr>
                <a:spLocks noChangeAspect="1"/>
              </p:cNvSpPr>
              <p:nvPr/>
            </p:nvSpPr>
            <p:spPr bwMode="auto">
              <a:xfrm>
                <a:off x="3401" y="1932"/>
                <a:ext cx="10" cy="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9" y="0"/>
                  </a:cxn>
                </a:cxnLst>
                <a:rect l="0" t="0" r="r" b="b"/>
                <a:pathLst>
                  <a:path w="19">
                    <a:moveTo>
                      <a:pt x="19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0" name="Freeform 938"/>
              <p:cNvSpPr>
                <a:spLocks noChangeAspect="1"/>
              </p:cNvSpPr>
              <p:nvPr/>
            </p:nvSpPr>
            <p:spPr bwMode="auto">
              <a:xfrm>
                <a:off x="3397" y="1932"/>
                <a:ext cx="14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0"/>
                  </a:cxn>
                  <a:cxn ang="0">
                    <a:pos x="29" y="2"/>
                  </a:cxn>
                  <a:cxn ang="0">
                    <a:pos x="0" y="2"/>
                  </a:cxn>
                </a:cxnLst>
                <a:rect l="0" t="0" r="r" b="b"/>
                <a:pathLst>
                  <a:path w="29" h="2">
                    <a:moveTo>
                      <a:pt x="0" y="2"/>
                    </a:moveTo>
                    <a:lnTo>
                      <a:pt x="10" y="0"/>
                    </a:lnTo>
                    <a:lnTo>
                      <a:pt x="29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1" name="Freeform 939"/>
              <p:cNvSpPr>
                <a:spLocks noChangeAspect="1"/>
              </p:cNvSpPr>
              <p:nvPr/>
            </p:nvSpPr>
            <p:spPr bwMode="auto">
              <a:xfrm>
                <a:off x="3397" y="1932"/>
                <a:ext cx="18" cy="2"/>
              </a:xfrm>
              <a:custGeom>
                <a:avLst/>
                <a:gdLst/>
                <a:ahLst/>
                <a:cxnLst>
                  <a:cxn ang="0">
                    <a:pos x="37" y="6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37" y="6"/>
                  </a:cxn>
                </a:cxnLst>
                <a:rect l="0" t="0" r="r" b="b"/>
                <a:pathLst>
                  <a:path w="37" h="6">
                    <a:moveTo>
                      <a:pt x="37" y="6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3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2" name="Freeform 940"/>
              <p:cNvSpPr>
                <a:spLocks noChangeAspect="1"/>
              </p:cNvSpPr>
              <p:nvPr/>
            </p:nvSpPr>
            <p:spPr bwMode="auto">
              <a:xfrm>
                <a:off x="3397" y="1932"/>
                <a:ext cx="20" cy="4"/>
              </a:xfrm>
              <a:custGeom>
                <a:avLst/>
                <a:gdLst/>
                <a:ahLst/>
                <a:cxnLst>
                  <a:cxn ang="0">
                    <a:pos x="41" y="10"/>
                  </a:cxn>
                  <a:cxn ang="0">
                    <a:pos x="0" y="0"/>
                  </a:cxn>
                  <a:cxn ang="0">
                    <a:pos x="39" y="6"/>
                  </a:cxn>
                  <a:cxn ang="0">
                    <a:pos x="41" y="10"/>
                  </a:cxn>
                </a:cxnLst>
                <a:rect l="0" t="0" r="r" b="b"/>
                <a:pathLst>
                  <a:path w="41" h="10">
                    <a:moveTo>
                      <a:pt x="41" y="10"/>
                    </a:moveTo>
                    <a:lnTo>
                      <a:pt x="0" y="0"/>
                    </a:lnTo>
                    <a:lnTo>
                      <a:pt x="39" y="6"/>
                    </a:lnTo>
                    <a:lnTo>
                      <a:pt x="4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3" name="Freeform 941"/>
              <p:cNvSpPr>
                <a:spLocks noChangeAspect="1"/>
              </p:cNvSpPr>
              <p:nvPr/>
            </p:nvSpPr>
            <p:spPr bwMode="auto">
              <a:xfrm>
                <a:off x="3397" y="1932"/>
                <a:ext cx="21" cy="6"/>
              </a:xfrm>
              <a:custGeom>
                <a:avLst/>
                <a:gdLst/>
                <a:ahLst/>
                <a:cxnLst>
                  <a:cxn ang="0">
                    <a:pos x="43" y="14"/>
                  </a:cxn>
                  <a:cxn ang="0">
                    <a:pos x="0" y="0"/>
                  </a:cxn>
                  <a:cxn ang="0">
                    <a:pos x="41" y="8"/>
                  </a:cxn>
                  <a:cxn ang="0">
                    <a:pos x="43" y="14"/>
                  </a:cxn>
                </a:cxnLst>
                <a:rect l="0" t="0" r="r" b="b"/>
                <a:pathLst>
                  <a:path w="43" h="14">
                    <a:moveTo>
                      <a:pt x="43" y="14"/>
                    </a:moveTo>
                    <a:lnTo>
                      <a:pt x="0" y="0"/>
                    </a:lnTo>
                    <a:lnTo>
                      <a:pt x="41" y="8"/>
                    </a:lnTo>
                    <a:lnTo>
                      <a:pt x="43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4" name="Freeform 942"/>
              <p:cNvSpPr>
                <a:spLocks noChangeAspect="1"/>
              </p:cNvSpPr>
              <p:nvPr/>
            </p:nvSpPr>
            <p:spPr bwMode="auto">
              <a:xfrm>
                <a:off x="3397" y="1932"/>
                <a:ext cx="21" cy="9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0" y="0"/>
                  </a:cxn>
                  <a:cxn ang="0">
                    <a:pos x="43" y="14"/>
                  </a:cxn>
                  <a:cxn ang="0">
                    <a:pos x="12" y="19"/>
                  </a:cxn>
                </a:cxnLst>
                <a:rect l="0" t="0" r="r" b="b"/>
                <a:pathLst>
                  <a:path w="43" h="19">
                    <a:moveTo>
                      <a:pt x="12" y="19"/>
                    </a:moveTo>
                    <a:lnTo>
                      <a:pt x="0" y="0"/>
                    </a:lnTo>
                    <a:lnTo>
                      <a:pt x="43" y="14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5" name="Freeform 943"/>
              <p:cNvSpPr>
                <a:spLocks noChangeAspect="1"/>
              </p:cNvSpPr>
              <p:nvPr/>
            </p:nvSpPr>
            <p:spPr bwMode="auto">
              <a:xfrm>
                <a:off x="3397" y="1932"/>
                <a:ext cx="5" cy="9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0" y="0"/>
                  </a:cxn>
                  <a:cxn ang="0">
                    <a:pos x="12" y="17"/>
                  </a:cxn>
                  <a:cxn ang="0">
                    <a:pos x="6" y="19"/>
                  </a:cxn>
                </a:cxnLst>
                <a:rect l="0" t="0" r="r" b="b"/>
                <a:pathLst>
                  <a:path w="12" h="19">
                    <a:moveTo>
                      <a:pt x="6" y="19"/>
                    </a:moveTo>
                    <a:lnTo>
                      <a:pt x="0" y="0"/>
                    </a:lnTo>
                    <a:lnTo>
                      <a:pt x="12" y="17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6" name="Freeform 944"/>
              <p:cNvSpPr>
                <a:spLocks noChangeAspect="1"/>
              </p:cNvSpPr>
              <p:nvPr/>
            </p:nvSpPr>
            <p:spPr bwMode="auto">
              <a:xfrm>
                <a:off x="3402" y="1938"/>
                <a:ext cx="16" cy="3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0" y="3"/>
                  </a:cxn>
                  <a:cxn ang="0">
                    <a:pos x="31" y="0"/>
                  </a:cxn>
                  <a:cxn ang="0">
                    <a:pos x="31" y="5"/>
                  </a:cxn>
                </a:cxnLst>
                <a:rect l="0" t="0" r="r" b="b"/>
                <a:pathLst>
                  <a:path w="31" h="5">
                    <a:moveTo>
                      <a:pt x="31" y="5"/>
                    </a:moveTo>
                    <a:lnTo>
                      <a:pt x="0" y="3"/>
                    </a:lnTo>
                    <a:lnTo>
                      <a:pt x="31" y="0"/>
                    </a:lnTo>
                    <a:lnTo>
                      <a:pt x="31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7" name="Freeform 945"/>
              <p:cNvSpPr>
                <a:spLocks noChangeAspect="1"/>
              </p:cNvSpPr>
              <p:nvPr/>
            </p:nvSpPr>
            <p:spPr bwMode="auto">
              <a:xfrm>
                <a:off x="3397" y="1932"/>
                <a:ext cx="4" cy="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0"/>
                  </a:cxn>
                  <a:cxn ang="0">
                    <a:pos x="8" y="17"/>
                  </a:cxn>
                  <a:cxn ang="0">
                    <a:pos x="0" y="19"/>
                  </a:cxn>
                </a:cxnLst>
                <a:rect l="0" t="0" r="r" b="b"/>
                <a:pathLst>
                  <a:path w="8" h="19">
                    <a:moveTo>
                      <a:pt x="0" y="19"/>
                    </a:moveTo>
                    <a:lnTo>
                      <a:pt x="0" y="0"/>
                    </a:lnTo>
                    <a:lnTo>
                      <a:pt x="8" y="17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8" name="Freeform 946"/>
              <p:cNvSpPr>
                <a:spLocks noChangeAspect="1"/>
              </p:cNvSpPr>
              <p:nvPr/>
            </p:nvSpPr>
            <p:spPr bwMode="auto">
              <a:xfrm>
                <a:off x="3402" y="1941"/>
                <a:ext cx="1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6" y="0"/>
                  </a:cxn>
                </a:cxnLst>
                <a:rect l="0" t="0" r="r" b="b"/>
                <a:pathLst>
                  <a:path w="31">
                    <a:moveTo>
                      <a:pt x="6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9" name="Freeform 947"/>
              <p:cNvSpPr>
                <a:spLocks noChangeAspect="1"/>
              </p:cNvSpPr>
              <p:nvPr/>
            </p:nvSpPr>
            <p:spPr bwMode="auto">
              <a:xfrm>
                <a:off x="3405" y="1941"/>
                <a:ext cx="13" cy="1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3" y="2"/>
                  </a:cxn>
                </a:cxnLst>
                <a:rect l="0" t="0" r="r" b="b"/>
                <a:pathLst>
                  <a:path w="25" h="2">
                    <a:moveTo>
                      <a:pt x="3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0" name="Freeform 948"/>
              <p:cNvSpPr>
                <a:spLocks noChangeAspect="1"/>
              </p:cNvSpPr>
              <p:nvPr/>
            </p:nvSpPr>
            <p:spPr bwMode="auto">
              <a:xfrm>
                <a:off x="3407" y="1941"/>
                <a:ext cx="11" cy="3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0" y="2"/>
                  </a:cxn>
                  <a:cxn ang="0">
                    <a:pos x="22" y="0"/>
                  </a:cxn>
                  <a:cxn ang="0">
                    <a:pos x="22" y="6"/>
                  </a:cxn>
                </a:cxnLst>
                <a:rect l="0" t="0" r="r" b="b"/>
                <a:pathLst>
                  <a:path w="22" h="6">
                    <a:moveTo>
                      <a:pt x="22" y="6"/>
                    </a:moveTo>
                    <a:lnTo>
                      <a:pt x="0" y="2"/>
                    </a:lnTo>
                    <a:lnTo>
                      <a:pt x="22" y="0"/>
                    </a:lnTo>
                    <a:lnTo>
                      <a:pt x="2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1" name="Freeform 949"/>
              <p:cNvSpPr>
                <a:spLocks noChangeAspect="1"/>
              </p:cNvSpPr>
              <p:nvPr/>
            </p:nvSpPr>
            <p:spPr bwMode="auto">
              <a:xfrm>
                <a:off x="3407" y="1942"/>
                <a:ext cx="11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2" y="4"/>
                  </a:cxn>
                  <a:cxn ang="0">
                    <a:pos x="2" y="4"/>
                  </a:cxn>
                </a:cxnLst>
                <a:rect l="0" t="0" r="r" b="b"/>
                <a:pathLst>
                  <a:path w="22" h="4">
                    <a:moveTo>
                      <a:pt x="2" y="4"/>
                    </a:moveTo>
                    <a:lnTo>
                      <a:pt x="0" y="0"/>
                    </a:lnTo>
                    <a:lnTo>
                      <a:pt x="2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2" name="Freeform 950"/>
              <p:cNvSpPr>
                <a:spLocks noChangeAspect="1"/>
              </p:cNvSpPr>
              <p:nvPr/>
            </p:nvSpPr>
            <p:spPr bwMode="auto">
              <a:xfrm>
                <a:off x="3408" y="1944"/>
                <a:ext cx="10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20" y="0"/>
                  </a:cxn>
                  <a:cxn ang="0">
                    <a:pos x="0" y="8"/>
                  </a:cxn>
                </a:cxnLst>
                <a:rect l="0" t="0" r="r" b="b"/>
                <a:pathLst>
                  <a:path w="20" h="8">
                    <a:moveTo>
                      <a:pt x="0" y="8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3" name="Freeform 951"/>
              <p:cNvSpPr>
                <a:spLocks noChangeAspect="1"/>
              </p:cNvSpPr>
              <p:nvPr/>
            </p:nvSpPr>
            <p:spPr bwMode="auto">
              <a:xfrm>
                <a:off x="3408" y="1944"/>
                <a:ext cx="10" cy="41"/>
              </a:xfrm>
              <a:custGeom>
                <a:avLst/>
                <a:gdLst/>
                <a:ahLst/>
                <a:cxnLst>
                  <a:cxn ang="0">
                    <a:pos x="20" y="83"/>
                  </a:cxn>
                  <a:cxn ang="0">
                    <a:pos x="0" y="8"/>
                  </a:cxn>
                  <a:cxn ang="0">
                    <a:pos x="20" y="0"/>
                  </a:cxn>
                  <a:cxn ang="0">
                    <a:pos x="20" y="83"/>
                  </a:cxn>
                </a:cxnLst>
                <a:rect l="0" t="0" r="r" b="b"/>
                <a:pathLst>
                  <a:path w="20" h="83">
                    <a:moveTo>
                      <a:pt x="20" y="83"/>
                    </a:moveTo>
                    <a:lnTo>
                      <a:pt x="0" y="8"/>
                    </a:lnTo>
                    <a:lnTo>
                      <a:pt x="20" y="0"/>
                    </a:lnTo>
                    <a:lnTo>
                      <a:pt x="20" y="8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4" name="Freeform 952"/>
              <p:cNvSpPr>
                <a:spLocks noChangeAspect="1"/>
              </p:cNvSpPr>
              <p:nvPr/>
            </p:nvSpPr>
            <p:spPr bwMode="auto">
              <a:xfrm>
                <a:off x="3408" y="1986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>
                    <a:moveTo>
                      <a:pt x="0" y="0"/>
                    </a:moveTo>
                    <a:lnTo>
                      <a:pt x="20" y="0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5" name="Freeform 953"/>
              <p:cNvSpPr>
                <a:spLocks noChangeAspect="1"/>
              </p:cNvSpPr>
              <p:nvPr/>
            </p:nvSpPr>
            <p:spPr bwMode="auto">
              <a:xfrm>
                <a:off x="3408" y="1948"/>
                <a:ext cx="10" cy="37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0"/>
                  </a:cxn>
                  <a:cxn ang="0">
                    <a:pos x="20" y="75"/>
                  </a:cxn>
                  <a:cxn ang="0">
                    <a:pos x="0" y="75"/>
                  </a:cxn>
                </a:cxnLst>
                <a:rect l="0" t="0" r="r" b="b"/>
                <a:pathLst>
                  <a:path w="20" h="75">
                    <a:moveTo>
                      <a:pt x="0" y="75"/>
                    </a:moveTo>
                    <a:lnTo>
                      <a:pt x="0" y="0"/>
                    </a:lnTo>
                    <a:lnTo>
                      <a:pt x="20" y="75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6" name="Freeform 954"/>
              <p:cNvSpPr>
                <a:spLocks noChangeAspect="1"/>
              </p:cNvSpPr>
              <p:nvPr/>
            </p:nvSpPr>
            <p:spPr bwMode="auto">
              <a:xfrm>
                <a:off x="3397" y="1985"/>
                <a:ext cx="30" cy="9"/>
              </a:xfrm>
              <a:custGeom>
                <a:avLst/>
                <a:gdLst/>
                <a:ahLst/>
                <a:cxnLst>
                  <a:cxn ang="0">
                    <a:pos x="62" y="17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62" y="17"/>
                  </a:cxn>
                </a:cxnLst>
                <a:rect l="0" t="0" r="r" b="b"/>
                <a:pathLst>
                  <a:path w="62" h="17">
                    <a:moveTo>
                      <a:pt x="62" y="17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62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7" name="Freeform 955"/>
              <p:cNvSpPr>
                <a:spLocks noChangeAspect="1"/>
              </p:cNvSpPr>
              <p:nvPr/>
            </p:nvSpPr>
            <p:spPr bwMode="auto">
              <a:xfrm>
                <a:off x="3408" y="1985"/>
                <a:ext cx="19" cy="9"/>
              </a:xfrm>
              <a:custGeom>
                <a:avLst/>
                <a:gdLst/>
                <a:ahLst/>
                <a:cxnLst>
                  <a:cxn ang="0">
                    <a:pos x="39" y="17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17"/>
                  </a:cxn>
                </a:cxnLst>
                <a:rect l="0" t="0" r="r" b="b"/>
                <a:pathLst>
                  <a:path w="39" h="17">
                    <a:moveTo>
                      <a:pt x="39" y="17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39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8" name="Freeform 956"/>
              <p:cNvSpPr>
                <a:spLocks noChangeAspect="1"/>
              </p:cNvSpPr>
              <p:nvPr/>
            </p:nvSpPr>
            <p:spPr bwMode="auto">
              <a:xfrm>
                <a:off x="3397" y="1985"/>
                <a:ext cx="30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17"/>
                  </a:cxn>
                  <a:cxn ang="0">
                    <a:pos x="43" y="17"/>
                  </a:cxn>
                  <a:cxn ang="0">
                    <a:pos x="0" y="0"/>
                  </a:cxn>
                </a:cxnLst>
                <a:rect l="0" t="0" r="r" b="b"/>
                <a:pathLst>
                  <a:path w="62" h="17">
                    <a:moveTo>
                      <a:pt x="0" y="0"/>
                    </a:moveTo>
                    <a:lnTo>
                      <a:pt x="62" y="17"/>
                    </a:lnTo>
                    <a:lnTo>
                      <a:pt x="43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9" name="Freeform 957"/>
              <p:cNvSpPr>
                <a:spLocks noChangeAspect="1"/>
              </p:cNvSpPr>
              <p:nvPr/>
            </p:nvSpPr>
            <p:spPr bwMode="auto">
              <a:xfrm>
                <a:off x="3397" y="1985"/>
                <a:ext cx="21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43" y="17"/>
                  </a:cxn>
                  <a:cxn ang="0">
                    <a:pos x="0" y="17"/>
                  </a:cxn>
                </a:cxnLst>
                <a:rect l="0" t="0" r="r" b="b"/>
                <a:pathLst>
                  <a:path w="43" h="17">
                    <a:moveTo>
                      <a:pt x="0" y="17"/>
                    </a:moveTo>
                    <a:lnTo>
                      <a:pt x="0" y="0"/>
                    </a:lnTo>
                    <a:lnTo>
                      <a:pt x="43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0" name="Freeform 958"/>
              <p:cNvSpPr>
                <a:spLocks noChangeAspect="1"/>
              </p:cNvSpPr>
              <p:nvPr/>
            </p:nvSpPr>
            <p:spPr bwMode="auto">
              <a:xfrm>
                <a:off x="3397" y="1995"/>
                <a:ext cx="21" cy="1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43" y="0"/>
                  </a:cxn>
                </a:cxnLst>
                <a:rect l="0" t="0" r="r" b="b"/>
                <a:pathLst>
                  <a:path w="43">
                    <a:moveTo>
                      <a:pt x="43" y="0"/>
                    </a:moveTo>
                    <a:lnTo>
                      <a:pt x="23" y="0"/>
                    </a:lnTo>
                    <a:lnTo>
                      <a:pt x="0" y="0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1" name="Freeform 959"/>
              <p:cNvSpPr>
                <a:spLocks noChangeAspect="1"/>
              </p:cNvSpPr>
              <p:nvPr/>
            </p:nvSpPr>
            <p:spPr bwMode="auto">
              <a:xfrm>
                <a:off x="3408" y="1994"/>
                <a:ext cx="10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37"/>
                  </a:cxn>
                  <a:cxn ang="0">
                    <a:pos x="0" y="37"/>
                  </a:cxn>
                  <a:cxn ang="0">
                    <a:pos x="0" y="0"/>
                  </a:cxn>
                </a:cxnLst>
                <a:rect l="0" t="0" r="r" b="b"/>
                <a:pathLst>
                  <a:path w="20" h="37">
                    <a:moveTo>
                      <a:pt x="0" y="0"/>
                    </a:moveTo>
                    <a:lnTo>
                      <a:pt x="20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2" name="Freeform 960"/>
              <p:cNvSpPr>
                <a:spLocks noChangeAspect="1"/>
              </p:cNvSpPr>
              <p:nvPr/>
            </p:nvSpPr>
            <p:spPr bwMode="auto">
              <a:xfrm>
                <a:off x="3408" y="1994"/>
                <a:ext cx="10" cy="18"/>
              </a:xfrm>
              <a:custGeom>
                <a:avLst/>
                <a:gdLst/>
                <a:ahLst/>
                <a:cxnLst>
                  <a:cxn ang="0">
                    <a:pos x="20" y="37"/>
                  </a:cxn>
                  <a:cxn ang="0">
                    <a:pos x="0" y="0"/>
                  </a:cxn>
                  <a:cxn ang="0">
                    <a:pos x="20" y="0"/>
                  </a:cxn>
                  <a:cxn ang="0">
                    <a:pos x="20" y="37"/>
                  </a:cxn>
                </a:cxnLst>
                <a:rect l="0" t="0" r="r" b="b"/>
                <a:pathLst>
                  <a:path w="20" h="37">
                    <a:moveTo>
                      <a:pt x="20" y="37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3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3" name="Freeform 961"/>
              <p:cNvSpPr>
                <a:spLocks noChangeAspect="1"/>
              </p:cNvSpPr>
              <p:nvPr/>
            </p:nvSpPr>
            <p:spPr bwMode="auto">
              <a:xfrm>
                <a:off x="3342" y="1932"/>
                <a:ext cx="10" cy="53"/>
              </a:xfrm>
              <a:custGeom>
                <a:avLst/>
                <a:gdLst/>
                <a:ahLst/>
                <a:cxnLst>
                  <a:cxn ang="0">
                    <a:pos x="21" y="108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108"/>
                  </a:cxn>
                </a:cxnLst>
                <a:rect l="0" t="0" r="r" b="b"/>
                <a:pathLst>
                  <a:path w="21" h="108">
                    <a:moveTo>
                      <a:pt x="21" y="108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0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4" name="Freeform 962"/>
              <p:cNvSpPr>
                <a:spLocks noChangeAspect="1"/>
              </p:cNvSpPr>
              <p:nvPr/>
            </p:nvSpPr>
            <p:spPr bwMode="auto">
              <a:xfrm>
                <a:off x="3342" y="1986"/>
                <a:ext cx="2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40" y="0"/>
                  </a:cxn>
                  <a:cxn ang="0">
                    <a:pos x="0" y="0"/>
                  </a:cxn>
                </a:cxnLst>
                <a:rect l="0" t="0" r="r" b="b"/>
                <a:pathLst>
                  <a:path w="40">
                    <a:moveTo>
                      <a:pt x="0" y="0"/>
                    </a:moveTo>
                    <a:lnTo>
                      <a:pt x="21" y="0"/>
                    </a:ln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5" name="Freeform 963"/>
              <p:cNvSpPr>
                <a:spLocks noChangeAspect="1"/>
              </p:cNvSpPr>
              <p:nvPr/>
            </p:nvSpPr>
            <p:spPr bwMode="auto">
              <a:xfrm>
                <a:off x="3342" y="1932"/>
                <a:ext cx="10" cy="53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0" y="0"/>
                  </a:cxn>
                  <a:cxn ang="0">
                    <a:pos x="21" y="108"/>
                  </a:cxn>
                  <a:cxn ang="0">
                    <a:pos x="0" y="108"/>
                  </a:cxn>
                </a:cxnLst>
                <a:rect l="0" t="0" r="r" b="b"/>
                <a:pathLst>
                  <a:path w="21" h="108">
                    <a:moveTo>
                      <a:pt x="0" y="108"/>
                    </a:moveTo>
                    <a:lnTo>
                      <a:pt x="0" y="0"/>
                    </a:lnTo>
                    <a:lnTo>
                      <a:pt x="21" y="108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6" name="Freeform 964"/>
              <p:cNvSpPr>
                <a:spLocks noChangeAspect="1"/>
              </p:cNvSpPr>
              <p:nvPr/>
            </p:nvSpPr>
            <p:spPr bwMode="auto">
              <a:xfrm>
                <a:off x="3331" y="1985"/>
                <a:ext cx="31" cy="9"/>
              </a:xfrm>
              <a:custGeom>
                <a:avLst/>
                <a:gdLst/>
                <a:ahLst/>
                <a:cxnLst>
                  <a:cxn ang="0">
                    <a:pos x="61" y="17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61" y="17"/>
                  </a:cxn>
                </a:cxnLst>
                <a:rect l="0" t="0" r="r" b="b"/>
                <a:pathLst>
                  <a:path w="61" h="17">
                    <a:moveTo>
                      <a:pt x="61" y="17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61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7" name="Freeform 965"/>
              <p:cNvSpPr>
                <a:spLocks noChangeAspect="1"/>
              </p:cNvSpPr>
              <p:nvPr/>
            </p:nvSpPr>
            <p:spPr bwMode="auto">
              <a:xfrm>
                <a:off x="3342" y="1985"/>
                <a:ext cx="20" cy="9"/>
              </a:xfrm>
              <a:custGeom>
                <a:avLst/>
                <a:gdLst/>
                <a:ahLst/>
                <a:cxnLst>
                  <a:cxn ang="0">
                    <a:pos x="40" y="17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17"/>
                  </a:cxn>
                </a:cxnLst>
                <a:rect l="0" t="0" r="r" b="b"/>
                <a:pathLst>
                  <a:path w="40" h="17">
                    <a:moveTo>
                      <a:pt x="40" y="17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8" name="Freeform 966"/>
              <p:cNvSpPr>
                <a:spLocks noChangeAspect="1"/>
              </p:cNvSpPr>
              <p:nvPr/>
            </p:nvSpPr>
            <p:spPr bwMode="auto">
              <a:xfrm>
                <a:off x="3331" y="1985"/>
                <a:ext cx="3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17"/>
                  </a:cxn>
                  <a:cxn ang="0">
                    <a:pos x="42" y="17"/>
                  </a:cxn>
                  <a:cxn ang="0">
                    <a:pos x="0" y="0"/>
                  </a:cxn>
                </a:cxnLst>
                <a:rect l="0" t="0" r="r" b="b"/>
                <a:pathLst>
                  <a:path w="61" h="17">
                    <a:moveTo>
                      <a:pt x="0" y="0"/>
                    </a:moveTo>
                    <a:lnTo>
                      <a:pt x="61" y="17"/>
                    </a:lnTo>
                    <a:lnTo>
                      <a:pt x="42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9" name="Freeform 967"/>
              <p:cNvSpPr>
                <a:spLocks noChangeAspect="1"/>
              </p:cNvSpPr>
              <p:nvPr/>
            </p:nvSpPr>
            <p:spPr bwMode="auto">
              <a:xfrm>
                <a:off x="3331" y="1985"/>
                <a:ext cx="21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42" y="17"/>
                  </a:cxn>
                  <a:cxn ang="0">
                    <a:pos x="0" y="17"/>
                  </a:cxn>
                </a:cxnLst>
                <a:rect l="0" t="0" r="r" b="b"/>
                <a:pathLst>
                  <a:path w="42" h="17">
                    <a:moveTo>
                      <a:pt x="0" y="17"/>
                    </a:moveTo>
                    <a:lnTo>
                      <a:pt x="0" y="0"/>
                    </a:lnTo>
                    <a:lnTo>
                      <a:pt x="42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0" name="Freeform 968"/>
              <p:cNvSpPr>
                <a:spLocks noChangeAspect="1"/>
              </p:cNvSpPr>
              <p:nvPr/>
            </p:nvSpPr>
            <p:spPr bwMode="auto">
              <a:xfrm>
                <a:off x="3331" y="1995"/>
                <a:ext cx="21" cy="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42" y="0"/>
                  </a:cxn>
                </a:cxnLst>
                <a:rect l="0" t="0" r="r" b="b"/>
                <a:pathLst>
                  <a:path w="42">
                    <a:moveTo>
                      <a:pt x="42" y="0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1" name="Freeform 969"/>
              <p:cNvSpPr>
                <a:spLocks noChangeAspect="1"/>
              </p:cNvSpPr>
              <p:nvPr/>
            </p:nvSpPr>
            <p:spPr bwMode="auto">
              <a:xfrm>
                <a:off x="3342" y="1994"/>
                <a:ext cx="10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12"/>
                  </a:cxn>
                </a:cxnLst>
                <a:rect l="0" t="0" r="r" b="b"/>
                <a:pathLst>
                  <a:path w="21" h="12">
                    <a:moveTo>
                      <a:pt x="0" y="12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2" name="Freeform 970"/>
              <p:cNvSpPr>
                <a:spLocks noChangeAspect="1"/>
              </p:cNvSpPr>
              <p:nvPr/>
            </p:nvSpPr>
            <p:spPr bwMode="auto">
              <a:xfrm>
                <a:off x="3342" y="1994"/>
                <a:ext cx="10" cy="10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0" y="12"/>
                  </a:cxn>
                  <a:cxn ang="0">
                    <a:pos x="21" y="0"/>
                  </a:cxn>
                  <a:cxn ang="0">
                    <a:pos x="21" y="19"/>
                  </a:cxn>
                </a:cxnLst>
                <a:rect l="0" t="0" r="r" b="b"/>
                <a:pathLst>
                  <a:path w="21" h="19">
                    <a:moveTo>
                      <a:pt x="21" y="19"/>
                    </a:moveTo>
                    <a:lnTo>
                      <a:pt x="0" y="12"/>
                    </a:lnTo>
                    <a:lnTo>
                      <a:pt x="21" y="0"/>
                    </a:lnTo>
                    <a:lnTo>
                      <a:pt x="21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3" name="Freeform 971"/>
              <p:cNvSpPr>
                <a:spLocks noChangeAspect="1"/>
              </p:cNvSpPr>
              <p:nvPr/>
            </p:nvSpPr>
            <p:spPr bwMode="auto">
              <a:xfrm>
                <a:off x="3342" y="2000"/>
                <a:ext cx="10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0"/>
                  </a:cxn>
                  <a:cxn ang="0">
                    <a:pos x="21" y="9"/>
                  </a:cxn>
                  <a:cxn ang="0">
                    <a:pos x="0" y="9"/>
                  </a:cxn>
                </a:cxnLst>
                <a:rect l="0" t="0" r="r" b="b"/>
                <a:pathLst>
                  <a:path w="21" h="9">
                    <a:moveTo>
                      <a:pt x="0" y="9"/>
                    </a:moveTo>
                    <a:lnTo>
                      <a:pt x="2" y="0"/>
                    </a:lnTo>
                    <a:lnTo>
                      <a:pt x="21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4" name="Freeform 972"/>
              <p:cNvSpPr>
                <a:spLocks noChangeAspect="1"/>
              </p:cNvSpPr>
              <p:nvPr/>
            </p:nvSpPr>
            <p:spPr bwMode="auto">
              <a:xfrm>
                <a:off x="3342" y="2004"/>
                <a:ext cx="10" cy="3"/>
              </a:xfrm>
              <a:custGeom>
                <a:avLst/>
                <a:gdLst/>
                <a:ahLst/>
                <a:cxnLst>
                  <a:cxn ang="0">
                    <a:pos x="21" y="8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1" y="8"/>
                  </a:cxn>
                </a:cxnLst>
                <a:rect l="0" t="0" r="r" b="b"/>
                <a:pathLst>
                  <a:path w="21" h="8">
                    <a:moveTo>
                      <a:pt x="21" y="8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5" name="Freeform 973"/>
              <p:cNvSpPr>
                <a:spLocks noChangeAspect="1"/>
              </p:cNvSpPr>
              <p:nvPr/>
            </p:nvSpPr>
            <p:spPr bwMode="auto">
              <a:xfrm>
                <a:off x="3341" y="2005"/>
                <a:ext cx="10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0"/>
                  </a:cxn>
                  <a:cxn ang="0">
                    <a:pos x="21" y="6"/>
                  </a:cxn>
                  <a:cxn ang="0">
                    <a:pos x="0" y="8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lnTo>
                      <a:pt x="2" y="0"/>
                    </a:lnTo>
                    <a:lnTo>
                      <a:pt x="21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6" name="Freeform 974"/>
              <p:cNvSpPr>
                <a:spLocks noChangeAspect="1"/>
              </p:cNvSpPr>
              <p:nvPr/>
            </p:nvSpPr>
            <p:spPr bwMode="auto">
              <a:xfrm>
                <a:off x="3339" y="2007"/>
                <a:ext cx="12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25" y="0"/>
                  </a:cxn>
                  <a:cxn ang="0">
                    <a:pos x="0" y="4"/>
                  </a:cxn>
                </a:cxnLst>
                <a:rect l="0" t="0" r="r" b="b"/>
                <a:pathLst>
                  <a:path w="25" h="4">
                    <a:moveTo>
                      <a:pt x="0" y="4"/>
                    </a:moveTo>
                    <a:lnTo>
                      <a:pt x="4" y="0"/>
                    </a:lnTo>
                    <a:lnTo>
                      <a:pt x="2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7" name="Freeform 975"/>
              <p:cNvSpPr>
                <a:spLocks noChangeAspect="1"/>
              </p:cNvSpPr>
              <p:nvPr/>
            </p:nvSpPr>
            <p:spPr bwMode="auto">
              <a:xfrm>
                <a:off x="3336" y="2007"/>
                <a:ext cx="15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4"/>
                  </a:cxn>
                  <a:cxn ang="0">
                    <a:pos x="31" y="0"/>
                  </a:cxn>
                  <a:cxn ang="0">
                    <a:pos x="0" y="6"/>
                  </a:cxn>
                </a:cxnLst>
                <a:rect l="0" t="0" r="r" b="b"/>
                <a:pathLst>
                  <a:path w="31" h="6">
                    <a:moveTo>
                      <a:pt x="0" y="6"/>
                    </a:moveTo>
                    <a:lnTo>
                      <a:pt x="6" y="4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8" name="Freeform 976"/>
              <p:cNvSpPr>
                <a:spLocks noChangeAspect="1"/>
              </p:cNvSpPr>
              <p:nvPr/>
            </p:nvSpPr>
            <p:spPr bwMode="auto">
              <a:xfrm>
                <a:off x="3336" y="2007"/>
                <a:ext cx="15" cy="3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0" y="4"/>
                  </a:cxn>
                  <a:cxn ang="0">
                    <a:pos x="31" y="0"/>
                  </a:cxn>
                  <a:cxn ang="0">
                    <a:pos x="31" y="6"/>
                  </a:cxn>
                </a:cxnLst>
                <a:rect l="0" t="0" r="r" b="b"/>
                <a:pathLst>
                  <a:path w="31" h="6">
                    <a:moveTo>
                      <a:pt x="31" y="6"/>
                    </a:moveTo>
                    <a:lnTo>
                      <a:pt x="0" y="4"/>
                    </a:lnTo>
                    <a:lnTo>
                      <a:pt x="31" y="0"/>
                    </a:lnTo>
                    <a:lnTo>
                      <a:pt x="3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9" name="Freeform 977"/>
              <p:cNvSpPr>
                <a:spLocks noChangeAspect="1"/>
              </p:cNvSpPr>
              <p:nvPr/>
            </p:nvSpPr>
            <p:spPr bwMode="auto">
              <a:xfrm>
                <a:off x="3336" y="2010"/>
                <a:ext cx="15" cy="3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0" y="0"/>
                  </a:cxn>
                  <a:cxn ang="0">
                    <a:pos x="31" y="2"/>
                  </a:cxn>
                  <a:cxn ang="0">
                    <a:pos x="29" y="5"/>
                  </a:cxn>
                </a:cxnLst>
                <a:rect l="0" t="0" r="r" b="b"/>
                <a:pathLst>
                  <a:path w="31" h="5">
                    <a:moveTo>
                      <a:pt x="29" y="5"/>
                    </a:moveTo>
                    <a:lnTo>
                      <a:pt x="0" y="0"/>
                    </a:lnTo>
                    <a:lnTo>
                      <a:pt x="31" y="2"/>
                    </a:lnTo>
                    <a:lnTo>
                      <a:pt x="29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0" name="Freeform 978"/>
              <p:cNvSpPr>
                <a:spLocks noChangeAspect="1"/>
              </p:cNvSpPr>
              <p:nvPr/>
            </p:nvSpPr>
            <p:spPr bwMode="auto">
              <a:xfrm>
                <a:off x="3333" y="2009"/>
                <a:ext cx="18" cy="4"/>
              </a:xfrm>
              <a:custGeom>
                <a:avLst/>
                <a:gdLst/>
                <a:ahLst/>
                <a:cxnLst>
                  <a:cxn ang="0">
                    <a:pos x="35" y="7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35" y="7"/>
                  </a:cxn>
                </a:cxnLst>
                <a:rect l="0" t="0" r="r" b="b"/>
                <a:pathLst>
                  <a:path w="35" h="7">
                    <a:moveTo>
                      <a:pt x="35" y="7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3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1" name="Freeform 979"/>
              <p:cNvSpPr>
                <a:spLocks noChangeAspect="1"/>
              </p:cNvSpPr>
              <p:nvPr/>
            </p:nvSpPr>
            <p:spPr bwMode="auto">
              <a:xfrm>
                <a:off x="3331" y="2009"/>
                <a:ext cx="20" cy="4"/>
              </a:xfrm>
              <a:custGeom>
                <a:avLst/>
                <a:gdLst/>
                <a:ahLst/>
                <a:cxnLst>
                  <a:cxn ang="0">
                    <a:pos x="38" y="7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38" y="7"/>
                  </a:cxn>
                </a:cxnLst>
                <a:rect l="0" t="0" r="r" b="b"/>
                <a:pathLst>
                  <a:path w="38" h="7">
                    <a:moveTo>
                      <a:pt x="38" y="7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3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2" name="Freeform 980"/>
              <p:cNvSpPr>
                <a:spLocks noChangeAspect="1"/>
              </p:cNvSpPr>
              <p:nvPr/>
            </p:nvSpPr>
            <p:spPr bwMode="auto">
              <a:xfrm>
                <a:off x="3331" y="2009"/>
                <a:ext cx="20" cy="6"/>
              </a:xfrm>
              <a:custGeom>
                <a:avLst/>
                <a:gdLst/>
                <a:ahLst/>
                <a:cxnLst>
                  <a:cxn ang="0">
                    <a:pos x="34" y="11"/>
                  </a:cxn>
                  <a:cxn ang="0">
                    <a:pos x="0" y="0"/>
                  </a:cxn>
                  <a:cxn ang="0">
                    <a:pos x="38" y="7"/>
                  </a:cxn>
                  <a:cxn ang="0">
                    <a:pos x="34" y="11"/>
                  </a:cxn>
                </a:cxnLst>
                <a:rect l="0" t="0" r="r" b="b"/>
                <a:pathLst>
                  <a:path w="38" h="11">
                    <a:moveTo>
                      <a:pt x="34" y="11"/>
                    </a:moveTo>
                    <a:lnTo>
                      <a:pt x="0" y="0"/>
                    </a:lnTo>
                    <a:lnTo>
                      <a:pt x="38" y="7"/>
                    </a:lnTo>
                    <a:lnTo>
                      <a:pt x="34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3" name="Freeform 981"/>
              <p:cNvSpPr>
                <a:spLocks noChangeAspect="1"/>
              </p:cNvSpPr>
              <p:nvPr/>
            </p:nvSpPr>
            <p:spPr bwMode="auto">
              <a:xfrm>
                <a:off x="3331" y="2009"/>
                <a:ext cx="18" cy="8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0" y="0"/>
                  </a:cxn>
                  <a:cxn ang="0">
                    <a:pos x="34" y="11"/>
                  </a:cxn>
                  <a:cxn ang="0">
                    <a:pos x="30" y="15"/>
                  </a:cxn>
                </a:cxnLst>
                <a:rect l="0" t="0" r="r" b="b"/>
                <a:pathLst>
                  <a:path w="34" h="15">
                    <a:moveTo>
                      <a:pt x="30" y="15"/>
                    </a:moveTo>
                    <a:lnTo>
                      <a:pt x="0" y="0"/>
                    </a:lnTo>
                    <a:lnTo>
                      <a:pt x="34" y="11"/>
                    </a:lnTo>
                    <a:lnTo>
                      <a:pt x="3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4" name="Freeform 982"/>
              <p:cNvSpPr>
                <a:spLocks noChangeAspect="1"/>
              </p:cNvSpPr>
              <p:nvPr/>
            </p:nvSpPr>
            <p:spPr bwMode="auto">
              <a:xfrm>
                <a:off x="3331" y="2009"/>
                <a:ext cx="16" cy="9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0" y="0"/>
                  </a:cxn>
                  <a:cxn ang="0">
                    <a:pos x="30" y="15"/>
                  </a:cxn>
                  <a:cxn ang="0">
                    <a:pos x="27" y="17"/>
                  </a:cxn>
                </a:cxnLst>
                <a:rect l="0" t="0" r="r" b="b"/>
                <a:pathLst>
                  <a:path w="30" h="17">
                    <a:moveTo>
                      <a:pt x="27" y="17"/>
                    </a:moveTo>
                    <a:lnTo>
                      <a:pt x="0" y="0"/>
                    </a:lnTo>
                    <a:lnTo>
                      <a:pt x="30" y="15"/>
                    </a:lnTo>
                    <a:lnTo>
                      <a:pt x="27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5" name="Freeform 983"/>
              <p:cNvSpPr>
                <a:spLocks noChangeAspect="1"/>
              </p:cNvSpPr>
              <p:nvPr/>
            </p:nvSpPr>
            <p:spPr bwMode="auto">
              <a:xfrm>
                <a:off x="3331" y="2009"/>
                <a:ext cx="14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27" y="17"/>
                  </a:cxn>
                  <a:cxn ang="0">
                    <a:pos x="0" y="17"/>
                  </a:cxn>
                </a:cxnLst>
                <a:rect l="0" t="0" r="r" b="b"/>
                <a:pathLst>
                  <a:path w="27" h="17">
                    <a:moveTo>
                      <a:pt x="0" y="17"/>
                    </a:moveTo>
                    <a:lnTo>
                      <a:pt x="0" y="0"/>
                    </a:lnTo>
                    <a:lnTo>
                      <a:pt x="27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6" name="Freeform 984"/>
              <p:cNvSpPr>
                <a:spLocks noChangeAspect="1"/>
              </p:cNvSpPr>
              <p:nvPr/>
            </p:nvSpPr>
            <p:spPr bwMode="auto">
              <a:xfrm>
                <a:off x="3331" y="2018"/>
                <a:ext cx="14" cy="1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21" y="2"/>
                  </a:cxn>
                </a:cxnLst>
                <a:rect l="0" t="0" r="r" b="b"/>
                <a:pathLst>
                  <a:path w="27" h="2">
                    <a:moveTo>
                      <a:pt x="21" y="2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7" name="Freeform 985"/>
              <p:cNvSpPr>
                <a:spLocks noChangeAspect="1"/>
              </p:cNvSpPr>
              <p:nvPr/>
            </p:nvSpPr>
            <p:spPr bwMode="auto">
              <a:xfrm>
                <a:off x="3331" y="2018"/>
                <a:ext cx="11" cy="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9" y="2"/>
                  </a:cxn>
                </a:cxnLst>
                <a:rect l="0" t="0" r="r" b="b"/>
                <a:pathLst>
                  <a:path w="21" h="2">
                    <a:moveTo>
                      <a:pt x="9" y="2"/>
                    </a:moveTo>
                    <a:lnTo>
                      <a:pt x="0" y="0"/>
                    </a:lnTo>
                    <a:lnTo>
                      <a:pt x="21" y="2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8" name="Freeform 986"/>
              <p:cNvSpPr>
                <a:spLocks noChangeAspect="1"/>
              </p:cNvSpPr>
              <p:nvPr/>
            </p:nvSpPr>
            <p:spPr bwMode="auto">
              <a:xfrm>
                <a:off x="3336" y="2019"/>
                <a:ext cx="6" cy="1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6" y="2"/>
                  </a:cxn>
                </a:cxnLst>
                <a:rect l="0" t="0" r="r" b="b"/>
                <a:pathLst>
                  <a:path w="12" h="2">
                    <a:moveTo>
                      <a:pt x="6" y="2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9" name="Freeform 987"/>
              <p:cNvSpPr>
                <a:spLocks noChangeAspect="1"/>
              </p:cNvSpPr>
              <p:nvPr/>
            </p:nvSpPr>
            <p:spPr bwMode="auto">
              <a:xfrm>
                <a:off x="3290" y="1932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27" y="0"/>
                  </a:cxn>
                  <a:cxn ang="0">
                    <a:pos x="0" y="0"/>
                  </a:cxn>
                </a:cxnLst>
                <a:rect l="0" t="0" r="r" b="b"/>
                <a:pathLst>
                  <a:path w="27">
                    <a:moveTo>
                      <a:pt x="0" y="0"/>
                    </a:moveTo>
                    <a:lnTo>
                      <a:pt x="13" y="0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0" name="Freeform 988"/>
              <p:cNvSpPr>
                <a:spLocks noChangeAspect="1"/>
              </p:cNvSpPr>
              <p:nvPr/>
            </p:nvSpPr>
            <p:spPr bwMode="auto">
              <a:xfrm>
                <a:off x="3290" y="1932"/>
                <a:ext cx="19" cy="1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1" name="Freeform 989"/>
              <p:cNvSpPr>
                <a:spLocks noChangeAspect="1"/>
              </p:cNvSpPr>
              <p:nvPr/>
            </p:nvSpPr>
            <p:spPr bwMode="auto">
              <a:xfrm>
                <a:off x="3284" y="1932"/>
                <a:ext cx="25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4" y="0"/>
                  </a:cxn>
                  <a:cxn ang="0">
                    <a:pos x="50" y="4"/>
                  </a:cxn>
                  <a:cxn ang="0">
                    <a:pos x="0" y="4"/>
                  </a:cxn>
                </a:cxnLst>
                <a:rect l="0" t="0" r="r" b="b"/>
                <a:pathLst>
                  <a:path w="50" h="4">
                    <a:moveTo>
                      <a:pt x="0" y="4"/>
                    </a:moveTo>
                    <a:lnTo>
                      <a:pt x="14" y="0"/>
                    </a:lnTo>
                    <a:lnTo>
                      <a:pt x="5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2" name="Freeform 990"/>
              <p:cNvSpPr>
                <a:spLocks noChangeAspect="1"/>
              </p:cNvSpPr>
              <p:nvPr/>
            </p:nvSpPr>
            <p:spPr bwMode="auto">
              <a:xfrm>
                <a:off x="3284" y="1933"/>
                <a:ext cx="30" cy="3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60" y="6"/>
                  </a:cxn>
                </a:cxnLst>
                <a:rect l="0" t="0" r="r" b="b"/>
                <a:pathLst>
                  <a:path w="60" h="6">
                    <a:moveTo>
                      <a:pt x="60" y="6"/>
                    </a:moveTo>
                    <a:lnTo>
                      <a:pt x="0" y="0"/>
                    </a:lnTo>
                    <a:lnTo>
                      <a:pt x="50" y="0"/>
                    </a:lnTo>
                    <a:lnTo>
                      <a:pt x="6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3" name="Freeform 991"/>
              <p:cNvSpPr>
                <a:spLocks noChangeAspect="1"/>
              </p:cNvSpPr>
              <p:nvPr/>
            </p:nvSpPr>
            <p:spPr bwMode="auto">
              <a:xfrm>
                <a:off x="3278" y="1933"/>
                <a:ext cx="36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1" y="0"/>
                  </a:cxn>
                  <a:cxn ang="0">
                    <a:pos x="71" y="6"/>
                  </a:cxn>
                  <a:cxn ang="0">
                    <a:pos x="0" y="6"/>
                  </a:cxn>
                </a:cxnLst>
                <a:rect l="0" t="0" r="r" b="b"/>
                <a:pathLst>
                  <a:path w="71" h="6">
                    <a:moveTo>
                      <a:pt x="0" y="6"/>
                    </a:moveTo>
                    <a:lnTo>
                      <a:pt x="11" y="0"/>
                    </a:lnTo>
                    <a:lnTo>
                      <a:pt x="71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4" name="Freeform 992"/>
              <p:cNvSpPr>
                <a:spLocks noChangeAspect="1"/>
              </p:cNvSpPr>
              <p:nvPr/>
            </p:nvSpPr>
            <p:spPr bwMode="auto">
              <a:xfrm>
                <a:off x="3278" y="1936"/>
                <a:ext cx="41" cy="4"/>
              </a:xfrm>
              <a:custGeom>
                <a:avLst/>
                <a:gdLst/>
                <a:ahLst/>
                <a:cxnLst>
                  <a:cxn ang="0">
                    <a:pos x="81" y="7"/>
                  </a:cxn>
                  <a:cxn ang="0">
                    <a:pos x="0" y="0"/>
                  </a:cxn>
                  <a:cxn ang="0">
                    <a:pos x="73" y="0"/>
                  </a:cxn>
                  <a:cxn ang="0">
                    <a:pos x="81" y="7"/>
                  </a:cxn>
                </a:cxnLst>
                <a:rect l="0" t="0" r="r" b="b"/>
                <a:pathLst>
                  <a:path w="81" h="7">
                    <a:moveTo>
                      <a:pt x="81" y="7"/>
                    </a:moveTo>
                    <a:lnTo>
                      <a:pt x="0" y="0"/>
                    </a:lnTo>
                    <a:lnTo>
                      <a:pt x="73" y="0"/>
                    </a:lnTo>
                    <a:lnTo>
                      <a:pt x="8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5" name="Freeform 993"/>
              <p:cNvSpPr>
                <a:spLocks noChangeAspect="1"/>
              </p:cNvSpPr>
              <p:nvPr/>
            </p:nvSpPr>
            <p:spPr bwMode="auto">
              <a:xfrm>
                <a:off x="3275" y="1936"/>
                <a:ext cx="44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0" y="0"/>
                  </a:cxn>
                  <a:cxn ang="0">
                    <a:pos x="89" y="7"/>
                  </a:cxn>
                  <a:cxn ang="0">
                    <a:pos x="0" y="7"/>
                  </a:cxn>
                </a:cxnLst>
                <a:rect l="0" t="0" r="r" b="b"/>
                <a:pathLst>
                  <a:path w="89" h="7">
                    <a:moveTo>
                      <a:pt x="0" y="7"/>
                    </a:moveTo>
                    <a:lnTo>
                      <a:pt x="10" y="0"/>
                    </a:lnTo>
                    <a:lnTo>
                      <a:pt x="89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6" name="Freeform 994"/>
              <p:cNvSpPr>
                <a:spLocks noChangeAspect="1"/>
              </p:cNvSpPr>
              <p:nvPr/>
            </p:nvSpPr>
            <p:spPr bwMode="auto">
              <a:xfrm>
                <a:off x="3275" y="1940"/>
                <a:ext cx="44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0"/>
                  </a:cxn>
                  <a:cxn ang="0">
                    <a:pos x="89" y="0"/>
                  </a:cxn>
                  <a:cxn ang="0">
                    <a:pos x="44" y="2"/>
                  </a:cxn>
                </a:cxnLst>
                <a:rect l="0" t="0" r="r" b="b"/>
                <a:pathLst>
                  <a:path w="89" h="2">
                    <a:moveTo>
                      <a:pt x="44" y="2"/>
                    </a:moveTo>
                    <a:lnTo>
                      <a:pt x="0" y="0"/>
                    </a:lnTo>
                    <a:lnTo>
                      <a:pt x="89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7" name="Freeform 995"/>
              <p:cNvSpPr>
                <a:spLocks noChangeAspect="1"/>
              </p:cNvSpPr>
              <p:nvPr/>
            </p:nvSpPr>
            <p:spPr bwMode="auto">
              <a:xfrm>
                <a:off x="3275" y="1940"/>
                <a:ext cx="22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35" y="2"/>
                  </a:cxn>
                </a:cxnLst>
                <a:rect l="0" t="0" r="r" b="b"/>
                <a:pathLst>
                  <a:path w="44" h="2">
                    <a:moveTo>
                      <a:pt x="35" y="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8" name="Freeform 996"/>
              <p:cNvSpPr>
                <a:spLocks noChangeAspect="1"/>
              </p:cNvSpPr>
              <p:nvPr/>
            </p:nvSpPr>
            <p:spPr bwMode="auto">
              <a:xfrm>
                <a:off x="3297" y="1940"/>
                <a:ext cx="22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8" y="2"/>
                  </a:cxn>
                </a:cxnLst>
                <a:rect l="0" t="0" r="r" b="b"/>
                <a:pathLst>
                  <a:path w="45" h="2">
                    <a:moveTo>
                      <a:pt x="8" y="2"/>
                    </a:moveTo>
                    <a:lnTo>
                      <a:pt x="0" y="0"/>
                    </a:lnTo>
                    <a:lnTo>
                      <a:pt x="45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9" name="Freeform 997"/>
              <p:cNvSpPr>
                <a:spLocks noChangeAspect="1"/>
              </p:cNvSpPr>
              <p:nvPr/>
            </p:nvSpPr>
            <p:spPr bwMode="auto">
              <a:xfrm>
                <a:off x="3275" y="1940"/>
                <a:ext cx="18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0"/>
                  </a:cxn>
                  <a:cxn ang="0">
                    <a:pos x="37" y="2"/>
                  </a:cxn>
                  <a:cxn ang="0">
                    <a:pos x="29" y="4"/>
                  </a:cxn>
                </a:cxnLst>
                <a:rect l="0" t="0" r="r" b="b"/>
                <a:pathLst>
                  <a:path w="37" h="4">
                    <a:moveTo>
                      <a:pt x="29" y="4"/>
                    </a:moveTo>
                    <a:lnTo>
                      <a:pt x="0" y="0"/>
                    </a:lnTo>
                    <a:lnTo>
                      <a:pt x="37" y="2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0" name="Freeform 998"/>
              <p:cNvSpPr>
                <a:spLocks noChangeAspect="1"/>
              </p:cNvSpPr>
              <p:nvPr/>
            </p:nvSpPr>
            <p:spPr bwMode="auto">
              <a:xfrm>
                <a:off x="3302" y="1940"/>
                <a:ext cx="17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2"/>
                  </a:cxn>
                  <a:cxn ang="0">
                    <a:pos x="35" y="0"/>
                  </a:cxn>
                  <a:cxn ang="0">
                    <a:pos x="6" y="4"/>
                  </a:cxn>
                </a:cxnLst>
                <a:rect l="0" t="0" r="r" b="b"/>
                <a:pathLst>
                  <a:path w="35" h="4">
                    <a:moveTo>
                      <a:pt x="6" y="4"/>
                    </a:moveTo>
                    <a:lnTo>
                      <a:pt x="0" y="2"/>
                    </a:lnTo>
                    <a:lnTo>
                      <a:pt x="35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1" name="Freeform 999"/>
              <p:cNvSpPr>
                <a:spLocks noChangeAspect="1"/>
              </p:cNvSpPr>
              <p:nvPr/>
            </p:nvSpPr>
            <p:spPr bwMode="auto">
              <a:xfrm>
                <a:off x="3275" y="1940"/>
                <a:ext cx="13" cy="4"/>
              </a:xfrm>
              <a:custGeom>
                <a:avLst/>
                <a:gdLst/>
                <a:ahLst/>
                <a:cxnLst>
                  <a:cxn ang="0">
                    <a:pos x="21" y="8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21" y="8"/>
                  </a:cxn>
                </a:cxnLst>
                <a:rect l="0" t="0" r="r" b="b"/>
                <a:pathLst>
                  <a:path w="27" h="8">
                    <a:moveTo>
                      <a:pt x="21" y="8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2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2" name="Freeform 1000"/>
              <p:cNvSpPr>
                <a:spLocks noChangeAspect="1"/>
              </p:cNvSpPr>
              <p:nvPr/>
            </p:nvSpPr>
            <p:spPr bwMode="auto">
              <a:xfrm>
                <a:off x="3304" y="1940"/>
                <a:ext cx="15" cy="4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0" y="4"/>
                  </a:cxn>
                  <a:cxn ang="0">
                    <a:pos x="29" y="0"/>
                  </a:cxn>
                  <a:cxn ang="0">
                    <a:pos x="7" y="8"/>
                  </a:cxn>
                </a:cxnLst>
                <a:rect l="0" t="0" r="r" b="b"/>
                <a:pathLst>
                  <a:path w="29" h="8">
                    <a:moveTo>
                      <a:pt x="7" y="8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3" name="Freeform 1001"/>
              <p:cNvSpPr>
                <a:spLocks noChangeAspect="1"/>
              </p:cNvSpPr>
              <p:nvPr/>
            </p:nvSpPr>
            <p:spPr bwMode="auto">
              <a:xfrm>
                <a:off x="3307" y="1940"/>
                <a:ext cx="15" cy="5"/>
              </a:xfrm>
              <a:custGeom>
                <a:avLst/>
                <a:gdLst/>
                <a:ahLst/>
                <a:cxnLst>
                  <a:cxn ang="0">
                    <a:pos x="28" y="10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8" y="10"/>
                  </a:cxn>
                </a:cxnLst>
                <a:rect l="0" t="0" r="r" b="b"/>
                <a:pathLst>
                  <a:path w="28" h="10">
                    <a:moveTo>
                      <a:pt x="28" y="10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4" name="Freeform 1002"/>
              <p:cNvSpPr>
                <a:spLocks noChangeAspect="1"/>
              </p:cNvSpPr>
              <p:nvPr/>
            </p:nvSpPr>
            <p:spPr bwMode="auto">
              <a:xfrm>
                <a:off x="3272" y="1940"/>
                <a:ext cx="13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0"/>
                  </a:cxn>
                  <a:cxn ang="0">
                    <a:pos x="27" y="8"/>
                  </a:cxn>
                  <a:cxn ang="0">
                    <a:pos x="0" y="10"/>
                  </a:cxn>
                </a:cxnLst>
                <a:rect l="0" t="0" r="r" b="b"/>
                <a:pathLst>
                  <a:path w="27" h="10">
                    <a:moveTo>
                      <a:pt x="0" y="10"/>
                    </a:moveTo>
                    <a:lnTo>
                      <a:pt x="6" y="0"/>
                    </a:lnTo>
                    <a:lnTo>
                      <a:pt x="27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5" name="Freeform 1003"/>
              <p:cNvSpPr>
                <a:spLocks noChangeAspect="1"/>
              </p:cNvSpPr>
              <p:nvPr/>
            </p:nvSpPr>
            <p:spPr bwMode="auto">
              <a:xfrm>
                <a:off x="3272" y="1944"/>
                <a:ext cx="13" cy="2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24" y="4"/>
                  </a:cxn>
                </a:cxnLst>
                <a:rect l="0" t="0" r="r" b="b"/>
                <a:pathLst>
                  <a:path w="27" h="4">
                    <a:moveTo>
                      <a:pt x="24" y="4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6" name="Freeform 1004"/>
              <p:cNvSpPr>
                <a:spLocks noChangeAspect="1"/>
              </p:cNvSpPr>
              <p:nvPr/>
            </p:nvSpPr>
            <p:spPr bwMode="auto">
              <a:xfrm>
                <a:off x="3307" y="1944"/>
                <a:ext cx="15" cy="2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0" y="0"/>
                  </a:cxn>
                  <a:cxn ang="0">
                    <a:pos x="28" y="2"/>
                  </a:cxn>
                  <a:cxn ang="0">
                    <a:pos x="5" y="4"/>
                  </a:cxn>
                </a:cxnLst>
                <a:rect l="0" t="0" r="r" b="b"/>
                <a:pathLst>
                  <a:path w="28" h="4">
                    <a:moveTo>
                      <a:pt x="5" y="4"/>
                    </a:moveTo>
                    <a:lnTo>
                      <a:pt x="0" y="0"/>
                    </a:lnTo>
                    <a:lnTo>
                      <a:pt x="28" y="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7" name="Freeform 1005"/>
              <p:cNvSpPr>
                <a:spLocks noChangeAspect="1"/>
              </p:cNvSpPr>
              <p:nvPr/>
            </p:nvSpPr>
            <p:spPr bwMode="auto">
              <a:xfrm>
                <a:off x="3272" y="1945"/>
                <a:ext cx="11" cy="5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0" y="0"/>
                  </a:cxn>
                  <a:cxn ang="0">
                    <a:pos x="24" y="4"/>
                  </a:cxn>
                  <a:cxn ang="0">
                    <a:pos x="20" y="10"/>
                  </a:cxn>
                </a:cxnLst>
                <a:rect l="0" t="0" r="r" b="b"/>
                <a:pathLst>
                  <a:path w="24" h="10">
                    <a:moveTo>
                      <a:pt x="20" y="10"/>
                    </a:moveTo>
                    <a:lnTo>
                      <a:pt x="0" y="0"/>
                    </a:lnTo>
                    <a:lnTo>
                      <a:pt x="24" y="4"/>
                    </a:lnTo>
                    <a:lnTo>
                      <a:pt x="2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8" name="Freeform 1006"/>
              <p:cNvSpPr>
                <a:spLocks noChangeAspect="1"/>
              </p:cNvSpPr>
              <p:nvPr/>
            </p:nvSpPr>
            <p:spPr bwMode="auto">
              <a:xfrm>
                <a:off x="3311" y="1945"/>
                <a:ext cx="11" cy="5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4" y="10"/>
                  </a:cxn>
                </a:cxnLst>
                <a:rect l="0" t="0" r="r" b="b"/>
                <a:pathLst>
                  <a:path w="21" h="10">
                    <a:moveTo>
                      <a:pt x="4" y="10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9" name="Freeform 1007"/>
              <p:cNvSpPr>
                <a:spLocks noChangeAspect="1"/>
              </p:cNvSpPr>
              <p:nvPr/>
            </p:nvSpPr>
            <p:spPr bwMode="auto">
              <a:xfrm>
                <a:off x="3312" y="1945"/>
                <a:ext cx="13" cy="6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0" y="10"/>
                  </a:cxn>
                  <a:cxn ang="0">
                    <a:pos x="19" y="0"/>
                  </a:cxn>
                  <a:cxn ang="0">
                    <a:pos x="25" y="12"/>
                  </a:cxn>
                </a:cxnLst>
                <a:rect l="0" t="0" r="r" b="b"/>
                <a:pathLst>
                  <a:path w="25" h="12">
                    <a:moveTo>
                      <a:pt x="25" y="12"/>
                    </a:moveTo>
                    <a:lnTo>
                      <a:pt x="0" y="10"/>
                    </a:lnTo>
                    <a:lnTo>
                      <a:pt x="19" y="0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0" name="Freeform 1008"/>
              <p:cNvSpPr>
                <a:spLocks noChangeAspect="1"/>
              </p:cNvSpPr>
              <p:nvPr/>
            </p:nvSpPr>
            <p:spPr bwMode="auto">
              <a:xfrm>
                <a:off x="3269" y="1945"/>
                <a:ext cx="12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" y="0"/>
                  </a:cxn>
                  <a:cxn ang="0">
                    <a:pos x="25" y="10"/>
                  </a:cxn>
                  <a:cxn ang="0">
                    <a:pos x="0" y="12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lnTo>
                      <a:pt x="5" y="0"/>
                    </a:lnTo>
                    <a:lnTo>
                      <a:pt x="25" y="1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1" name="Freeform 1009"/>
              <p:cNvSpPr>
                <a:spLocks noChangeAspect="1"/>
              </p:cNvSpPr>
              <p:nvPr/>
            </p:nvSpPr>
            <p:spPr bwMode="auto">
              <a:xfrm>
                <a:off x="3269" y="1950"/>
                <a:ext cx="12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7"/>
                  </a:cxn>
                </a:cxnLst>
                <a:rect l="0" t="0" r="r" b="b"/>
                <a:pathLst>
                  <a:path w="25" h="7">
                    <a:moveTo>
                      <a:pt x="23" y="7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2" name="Freeform 1010"/>
              <p:cNvSpPr>
                <a:spLocks noChangeAspect="1"/>
              </p:cNvSpPr>
              <p:nvPr/>
            </p:nvSpPr>
            <p:spPr bwMode="auto">
              <a:xfrm>
                <a:off x="3312" y="1950"/>
                <a:ext cx="13" cy="4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4" y="7"/>
                  </a:cxn>
                </a:cxnLst>
                <a:rect l="0" t="0" r="r" b="b"/>
                <a:pathLst>
                  <a:path w="25" h="7">
                    <a:moveTo>
                      <a:pt x="4" y="7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3" name="Freeform 1011"/>
              <p:cNvSpPr>
                <a:spLocks noChangeAspect="1"/>
              </p:cNvSpPr>
              <p:nvPr/>
            </p:nvSpPr>
            <p:spPr bwMode="auto">
              <a:xfrm>
                <a:off x="3314" y="1951"/>
                <a:ext cx="13" cy="6"/>
              </a:xfrm>
              <a:custGeom>
                <a:avLst/>
                <a:gdLst/>
                <a:ahLst/>
                <a:cxnLst>
                  <a:cxn ang="0">
                    <a:pos x="25" y="11"/>
                  </a:cxn>
                  <a:cxn ang="0">
                    <a:pos x="0" y="7"/>
                  </a:cxn>
                  <a:cxn ang="0">
                    <a:pos x="21" y="0"/>
                  </a:cxn>
                  <a:cxn ang="0">
                    <a:pos x="25" y="11"/>
                  </a:cxn>
                </a:cxnLst>
                <a:rect l="0" t="0" r="r" b="b"/>
                <a:pathLst>
                  <a:path w="25" h="11">
                    <a:moveTo>
                      <a:pt x="25" y="11"/>
                    </a:moveTo>
                    <a:lnTo>
                      <a:pt x="0" y="7"/>
                    </a:lnTo>
                    <a:lnTo>
                      <a:pt x="21" y="0"/>
                    </a:lnTo>
                    <a:lnTo>
                      <a:pt x="25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4" name="Freeform 1012"/>
              <p:cNvSpPr>
                <a:spLocks noChangeAspect="1"/>
              </p:cNvSpPr>
              <p:nvPr/>
            </p:nvSpPr>
            <p:spPr bwMode="auto">
              <a:xfrm>
                <a:off x="3268" y="1951"/>
                <a:ext cx="11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0"/>
                  </a:cxn>
                  <a:cxn ang="0">
                    <a:pos x="23" y="7"/>
                  </a:cxn>
                  <a:cxn ang="0">
                    <a:pos x="0" y="11"/>
                  </a:cxn>
                </a:cxnLst>
                <a:rect l="0" t="0" r="r" b="b"/>
                <a:pathLst>
                  <a:path w="23" h="11">
                    <a:moveTo>
                      <a:pt x="0" y="11"/>
                    </a:moveTo>
                    <a:lnTo>
                      <a:pt x="2" y="0"/>
                    </a:lnTo>
                    <a:lnTo>
                      <a:pt x="23" y="7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5" name="Freeform 1013"/>
              <p:cNvSpPr>
                <a:spLocks noChangeAspect="1"/>
              </p:cNvSpPr>
              <p:nvPr/>
            </p:nvSpPr>
            <p:spPr bwMode="auto">
              <a:xfrm>
                <a:off x="3268" y="1954"/>
                <a:ext cx="11" cy="4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6"/>
                  </a:cxn>
                  <a:cxn ang="0">
                    <a:pos x="23" y="0"/>
                  </a:cxn>
                  <a:cxn ang="0">
                    <a:pos x="21" y="10"/>
                  </a:cxn>
                </a:cxnLst>
                <a:rect l="0" t="0" r="r" b="b"/>
                <a:pathLst>
                  <a:path w="23" h="10">
                    <a:moveTo>
                      <a:pt x="21" y="10"/>
                    </a:moveTo>
                    <a:lnTo>
                      <a:pt x="0" y="6"/>
                    </a:lnTo>
                    <a:lnTo>
                      <a:pt x="23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6" name="Freeform 1014"/>
              <p:cNvSpPr>
                <a:spLocks noChangeAspect="1"/>
              </p:cNvSpPr>
              <p:nvPr/>
            </p:nvSpPr>
            <p:spPr bwMode="auto">
              <a:xfrm>
                <a:off x="3314" y="1954"/>
                <a:ext cx="13" cy="4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2" y="10"/>
                  </a:cxn>
                </a:cxnLst>
                <a:rect l="0" t="0" r="r" b="b"/>
                <a:pathLst>
                  <a:path w="25" h="10">
                    <a:moveTo>
                      <a:pt x="2" y="10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7" name="Freeform 1015"/>
              <p:cNvSpPr>
                <a:spLocks noChangeAspect="1"/>
              </p:cNvSpPr>
              <p:nvPr/>
            </p:nvSpPr>
            <p:spPr bwMode="auto">
              <a:xfrm>
                <a:off x="3315" y="1957"/>
                <a:ext cx="12" cy="7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3" y="15"/>
                  </a:cxn>
                </a:cxnLst>
                <a:rect l="0" t="0" r="r" b="b"/>
                <a:pathLst>
                  <a:path w="23" h="15">
                    <a:moveTo>
                      <a:pt x="23" y="15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8" name="Freeform 1016"/>
              <p:cNvSpPr>
                <a:spLocks noChangeAspect="1"/>
              </p:cNvSpPr>
              <p:nvPr/>
            </p:nvSpPr>
            <p:spPr bwMode="auto">
              <a:xfrm>
                <a:off x="3268" y="1957"/>
                <a:ext cx="10" cy="7"/>
              </a:xfrm>
              <a:custGeom>
                <a:avLst/>
                <a:gdLst/>
                <a:ahLst/>
                <a:cxnLst>
                  <a:cxn ang="0">
                    <a:pos x="21" y="15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21" y="15"/>
                  </a:cxn>
                </a:cxnLst>
                <a:rect l="0" t="0" r="r" b="b"/>
                <a:pathLst>
                  <a:path w="21" h="15">
                    <a:moveTo>
                      <a:pt x="21" y="15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21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9" name="Freeform 1017"/>
              <p:cNvSpPr>
                <a:spLocks noChangeAspect="1"/>
              </p:cNvSpPr>
              <p:nvPr/>
            </p:nvSpPr>
            <p:spPr bwMode="auto">
              <a:xfrm>
                <a:off x="3315" y="1958"/>
                <a:ext cx="12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0"/>
                  </a:cxn>
                  <a:cxn ang="0">
                    <a:pos x="23" y="11"/>
                  </a:cxn>
                  <a:cxn ang="0">
                    <a:pos x="0" y="11"/>
                  </a:cxn>
                </a:cxnLst>
                <a:rect l="0" t="0" r="r" b="b"/>
                <a:pathLst>
                  <a:path w="23" h="11">
                    <a:moveTo>
                      <a:pt x="0" y="11"/>
                    </a:moveTo>
                    <a:lnTo>
                      <a:pt x="0" y="0"/>
                    </a:lnTo>
                    <a:lnTo>
                      <a:pt x="23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0" name="Freeform 1018"/>
              <p:cNvSpPr>
                <a:spLocks noChangeAspect="1"/>
              </p:cNvSpPr>
              <p:nvPr/>
            </p:nvSpPr>
            <p:spPr bwMode="auto">
              <a:xfrm>
                <a:off x="3268" y="1957"/>
                <a:ext cx="10" cy="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0"/>
                  </a:cxn>
                  <a:cxn ang="0">
                    <a:pos x="21" y="15"/>
                  </a:cxn>
                  <a:cxn ang="0">
                    <a:pos x="0" y="15"/>
                  </a:cxn>
                </a:cxnLst>
                <a:rect l="0" t="0" r="r" b="b"/>
                <a:pathLst>
                  <a:path w="21" h="15">
                    <a:moveTo>
                      <a:pt x="0" y="15"/>
                    </a:moveTo>
                    <a:lnTo>
                      <a:pt x="0" y="0"/>
                    </a:lnTo>
                    <a:lnTo>
                      <a:pt x="21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1" name="Freeform 1019"/>
              <p:cNvSpPr>
                <a:spLocks noChangeAspect="1"/>
              </p:cNvSpPr>
              <p:nvPr/>
            </p:nvSpPr>
            <p:spPr bwMode="auto">
              <a:xfrm>
                <a:off x="3268" y="1964"/>
                <a:ext cx="10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10"/>
                  </a:cxn>
                </a:cxnLst>
                <a:rect l="0" t="0" r="r" b="b"/>
                <a:pathLst>
                  <a:path w="21" h="10">
                    <a:moveTo>
                      <a:pt x="21" y="1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2" name="Freeform 1020"/>
              <p:cNvSpPr>
                <a:spLocks noChangeAspect="1"/>
              </p:cNvSpPr>
              <p:nvPr/>
            </p:nvSpPr>
            <p:spPr bwMode="auto">
              <a:xfrm>
                <a:off x="3315" y="1964"/>
                <a:ext cx="12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0" y="10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3" name="Freeform 1021"/>
              <p:cNvSpPr>
                <a:spLocks noChangeAspect="1"/>
              </p:cNvSpPr>
              <p:nvPr/>
            </p:nvSpPr>
            <p:spPr bwMode="auto">
              <a:xfrm>
                <a:off x="3315" y="1964"/>
                <a:ext cx="12" cy="7"/>
              </a:xfrm>
              <a:custGeom>
                <a:avLst/>
                <a:gdLst/>
                <a:ahLst/>
                <a:cxnLst>
                  <a:cxn ang="0">
                    <a:pos x="21" y="14"/>
                  </a:cxn>
                  <a:cxn ang="0">
                    <a:pos x="0" y="12"/>
                  </a:cxn>
                  <a:cxn ang="0">
                    <a:pos x="23" y="0"/>
                  </a:cxn>
                  <a:cxn ang="0">
                    <a:pos x="21" y="14"/>
                  </a:cxn>
                </a:cxnLst>
                <a:rect l="0" t="0" r="r" b="b"/>
                <a:pathLst>
                  <a:path w="23" h="14">
                    <a:moveTo>
                      <a:pt x="21" y="14"/>
                    </a:moveTo>
                    <a:lnTo>
                      <a:pt x="0" y="12"/>
                    </a:lnTo>
                    <a:lnTo>
                      <a:pt x="23" y="0"/>
                    </a:lnTo>
                    <a:lnTo>
                      <a:pt x="21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4" name="Freeform 1022"/>
              <p:cNvSpPr>
                <a:spLocks noChangeAspect="1"/>
              </p:cNvSpPr>
              <p:nvPr/>
            </p:nvSpPr>
            <p:spPr bwMode="auto">
              <a:xfrm>
                <a:off x="3268" y="1964"/>
                <a:ext cx="10" cy="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0"/>
                  </a:cxn>
                  <a:cxn ang="0">
                    <a:pos x="21" y="12"/>
                  </a:cxn>
                  <a:cxn ang="0">
                    <a:pos x="0" y="14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0" y="0"/>
                    </a:lnTo>
                    <a:lnTo>
                      <a:pt x="21" y="12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5" name="Freeform 1023"/>
              <p:cNvSpPr>
                <a:spLocks noChangeAspect="1"/>
              </p:cNvSpPr>
              <p:nvPr/>
            </p:nvSpPr>
            <p:spPr bwMode="auto">
              <a:xfrm>
                <a:off x="3268" y="1969"/>
                <a:ext cx="11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3" y="10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6" name="Freeform 1024"/>
              <p:cNvSpPr>
                <a:spLocks noChangeAspect="1"/>
              </p:cNvSpPr>
              <p:nvPr/>
            </p:nvSpPr>
            <p:spPr bwMode="auto">
              <a:xfrm>
                <a:off x="3314" y="1969"/>
                <a:ext cx="13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0"/>
                  </a:cxn>
                  <a:cxn ang="0">
                    <a:pos x="25" y="4"/>
                  </a:cxn>
                  <a:cxn ang="0">
                    <a:pos x="0" y="10"/>
                  </a:cxn>
                </a:cxnLst>
                <a:rect l="0" t="0" r="r" b="b"/>
                <a:pathLst>
                  <a:path w="25" h="10">
                    <a:moveTo>
                      <a:pt x="0" y="10"/>
                    </a:moveTo>
                    <a:lnTo>
                      <a:pt x="2" y="0"/>
                    </a:lnTo>
                    <a:lnTo>
                      <a:pt x="25" y="4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7" name="Freeform 1025"/>
              <p:cNvSpPr>
                <a:spLocks noChangeAspect="1"/>
              </p:cNvSpPr>
              <p:nvPr/>
            </p:nvSpPr>
            <p:spPr bwMode="auto">
              <a:xfrm>
                <a:off x="3314" y="1971"/>
                <a:ext cx="13" cy="7"/>
              </a:xfrm>
              <a:custGeom>
                <a:avLst/>
                <a:gdLst/>
                <a:ahLst/>
                <a:cxnLst>
                  <a:cxn ang="0">
                    <a:pos x="21" y="13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1" y="13"/>
                  </a:cxn>
                </a:cxnLst>
                <a:rect l="0" t="0" r="r" b="b"/>
                <a:pathLst>
                  <a:path w="25" h="13">
                    <a:moveTo>
                      <a:pt x="21" y="13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1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8" name="Freeform 1026"/>
              <p:cNvSpPr>
                <a:spLocks noChangeAspect="1"/>
              </p:cNvSpPr>
              <p:nvPr/>
            </p:nvSpPr>
            <p:spPr bwMode="auto">
              <a:xfrm>
                <a:off x="3268" y="1971"/>
                <a:ext cx="11" cy="7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0" y="0"/>
                  </a:cxn>
                  <a:cxn ang="0">
                    <a:pos x="23" y="6"/>
                  </a:cxn>
                  <a:cxn ang="0">
                    <a:pos x="2" y="13"/>
                  </a:cxn>
                </a:cxnLst>
                <a:rect l="0" t="0" r="r" b="b"/>
                <a:pathLst>
                  <a:path w="23" h="13">
                    <a:moveTo>
                      <a:pt x="2" y="13"/>
                    </a:moveTo>
                    <a:lnTo>
                      <a:pt x="0" y="0"/>
                    </a:lnTo>
                    <a:lnTo>
                      <a:pt x="23" y="6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9" name="Freeform 1027"/>
              <p:cNvSpPr>
                <a:spLocks noChangeAspect="1"/>
              </p:cNvSpPr>
              <p:nvPr/>
            </p:nvSpPr>
            <p:spPr bwMode="auto">
              <a:xfrm>
                <a:off x="3269" y="1974"/>
                <a:ext cx="12" cy="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0" y="7"/>
                  </a:cxn>
                  <a:cxn ang="0">
                    <a:pos x="23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7">
                    <a:moveTo>
                      <a:pt x="25" y="7"/>
                    </a:moveTo>
                    <a:lnTo>
                      <a:pt x="0" y="7"/>
                    </a:lnTo>
                    <a:lnTo>
                      <a:pt x="23" y="0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0" name="Freeform 1028"/>
              <p:cNvSpPr>
                <a:spLocks noChangeAspect="1"/>
              </p:cNvSpPr>
              <p:nvPr/>
            </p:nvSpPr>
            <p:spPr bwMode="auto">
              <a:xfrm>
                <a:off x="3312" y="1974"/>
                <a:ext cx="13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0"/>
                  </a:cxn>
                  <a:cxn ang="0">
                    <a:pos x="25" y="7"/>
                  </a:cxn>
                  <a:cxn ang="0">
                    <a:pos x="0" y="7"/>
                  </a:cxn>
                </a:cxnLst>
                <a:rect l="0" t="0" r="r" b="b"/>
                <a:pathLst>
                  <a:path w="25" h="7">
                    <a:moveTo>
                      <a:pt x="0" y="7"/>
                    </a:moveTo>
                    <a:lnTo>
                      <a:pt x="4" y="0"/>
                    </a:lnTo>
                    <a:lnTo>
                      <a:pt x="25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1" name="Freeform 1029"/>
              <p:cNvSpPr>
                <a:spLocks noChangeAspect="1"/>
              </p:cNvSpPr>
              <p:nvPr/>
            </p:nvSpPr>
            <p:spPr bwMode="auto">
              <a:xfrm>
                <a:off x="3269" y="1978"/>
                <a:ext cx="14" cy="3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2" name="Freeform 1030"/>
              <p:cNvSpPr>
                <a:spLocks noChangeAspect="1"/>
              </p:cNvSpPr>
              <p:nvPr/>
            </p:nvSpPr>
            <p:spPr bwMode="auto">
              <a:xfrm>
                <a:off x="3311" y="1978"/>
                <a:ext cx="14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27" y="0"/>
                  </a:cxn>
                  <a:cxn ang="0">
                    <a:pos x="0" y="6"/>
                  </a:cxn>
                </a:cxnLst>
                <a:rect l="0" t="0" r="r" b="b"/>
                <a:pathLst>
                  <a:path w="27" h="6">
                    <a:moveTo>
                      <a:pt x="0" y="6"/>
                    </a:moveTo>
                    <a:lnTo>
                      <a:pt x="4" y="0"/>
                    </a:lnTo>
                    <a:lnTo>
                      <a:pt x="2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3" name="Freeform 1031"/>
              <p:cNvSpPr>
                <a:spLocks noChangeAspect="1"/>
              </p:cNvSpPr>
              <p:nvPr/>
            </p:nvSpPr>
            <p:spPr bwMode="auto">
              <a:xfrm>
                <a:off x="3311" y="1978"/>
                <a:ext cx="14" cy="5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0" y="8"/>
                  </a:cxn>
                  <a:cxn ang="0">
                    <a:pos x="27" y="0"/>
                  </a:cxn>
                  <a:cxn ang="0">
                    <a:pos x="23" y="12"/>
                  </a:cxn>
                </a:cxnLst>
                <a:rect l="0" t="0" r="r" b="b"/>
                <a:pathLst>
                  <a:path w="27" h="12">
                    <a:moveTo>
                      <a:pt x="23" y="12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4" name="Freeform 1032"/>
              <p:cNvSpPr>
                <a:spLocks noChangeAspect="1"/>
              </p:cNvSpPr>
              <p:nvPr/>
            </p:nvSpPr>
            <p:spPr bwMode="auto">
              <a:xfrm>
                <a:off x="3269" y="1978"/>
                <a:ext cx="14" cy="5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0"/>
                  </a:cxn>
                  <a:cxn ang="0">
                    <a:pos x="29" y="8"/>
                  </a:cxn>
                  <a:cxn ang="0">
                    <a:pos x="5" y="12"/>
                  </a:cxn>
                </a:cxnLst>
                <a:rect l="0" t="0" r="r" b="b"/>
                <a:pathLst>
                  <a:path w="29" h="12">
                    <a:moveTo>
                      <a:pt x="5" y="12"/>
                    </a:moveTo>
                    <a:lnTo>
                      <a:pt x="0" y="0"/>
                    </a:lnTo>
                    <a:lnTo>
                      <a:pt x="29" y="8"/>
                    </a:lnTo>
                    <a:lnTo>
                      <a:pt x="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5" name="Freeform 1033"/>
              <p:cNvSpPr>
                <a:spLocks noChangeAspect="1"/>
              </p:cNvSpPr>
              <p:nvPr/>
            </p:nvSpPr>
            <p:spPr bwMode="auto">
              <a:xfrm>
                <a:off x="3272" y="1981"/>
                <a:ext cx="13" cy="2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4"/>
                  </a:cxn>
                  <a:cxn ang="0">
                    <a:pos x="24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4"/>
                    </a:lnTo>
                    <a:lnTo>
                      <a:pt x="24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6" name="Freeform 1034"/>
              <p:cNvSpPr>
                <a:spLocks noChangeAspect="1"/>
              </p:cNvSpPr>
              <p:nvPr/>
            </p:nvSpPr>
            <p:spPr bwMode="auto">
              <a:xfrm>
                <a:off x="3307" y="1981"/>
                <a:ext cx="15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0"/>
                  </a:cxn>
                  <a:cxn ang="0">
                    <a:pos x="28" y="4"/>
                  </a:cxn>
                  <a:cxn ang="0">
                    <a:pos x="0" y="6"/>
                  </a:cxn>
                </a:cxnLst>
                <a:rect l="0" t="0" r="r" b="b"/>
                <a:pathLst>
                  <a:path w="28" h="6">
                    <a:moveTo>
                      <a:pt x="0" y="6"/>
                    </a:moveTo>
                    <a:lnTo>
                      <a:pt x="5" y="0"/>
                    </a:lnTo>
                    <a:lnTo>
                      <a:pt x="28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7" name="Freeform 1035"/>
              <p:cNvSpPr>
                <a:spLocks noChangeAspect="1"/>
              </p:cNvSpPr>
              <p:nvPr/>
            </p:nvSpPr>
            <p:spPr bwMode="auto">
              <a:xfrm>
                <a:off x="3272" y="1983"/>
                <a:ext cx="16" cy="2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8" name="Freeform 1036"/>
              <p:cNvSpPr>
                <a:spLocks noChangeAspect="1"/>
              </p:cNvSpPr>
              <p:nvPr/>
            </p:nvSpPr>
            <p:spPr bwMode="auto">
              <a:xfrm>
                <a:off x="3304" y="1983"/>
                <a:ext cx="18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" y="0"/>
                  </a:cxn>
                  <a:cxn ang="0">
                    <a:pos x="34" y="0"/>
                  </a:cxn>
                  <a:cxn ang="0">
                    <a:pos x="0" y="4"/>
                  </a:cxn>
                </a:cxnLst>
                <a:rect l="0" t="0" r="r" b="b"/>
                <a:pathLst>
                  <a:path w="34" h="4">
                    <a:moveTo>
                      <a:pt x="0" y="4"/>
                    </a:moveTo>
                    <a:lnTo>
                      <a:pt x="7" y="0"/>
                    </a:lnTo>
                    <a:lnTo>
                      <a:pt x="3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9" name="Freeform 1037"/>
              <p:cNvSpPr>
                <a:spLocks noChangeAspect="1"/>
              </p:cNvSpPr>
              <p:nvPr/>
            </p:nvSpPr>
            <p:spPr bwMode="auto">
              <a:xfrm>
                <a:off x="3272" y="1983"/>
                <a:ext cx="21" cy="3"/>
              </a:xfrm>
              <a:custGeom>
                <a:avLst/>
                <a:gdLst/>
                <a:ahLst/>
                <a:cxnLst>
                  <a:cxn ang="0">
                    <a:pos x="43" y="6"/>
                  </a:cxn>
                  <a:cxn ang="0">
                    <a:pos x="0" y="0"/>
                  </a:cxn>
                  <a:cxn ang="0">
                    <a:pos x="35" y="4"/>
                  </a:cxn>
                  <a:cxn ang="0">
                    <a:pos x="43" y="6"/>
                  </a:cxn>
                </a:cxnLst>
                <a:rect l="0" t="0" r="r" b="b"/>
                <a:pathLst>
                  <a:path w="43" h="6">
                    <a:moveTo>
                      <a:pt x="43" y="6"/>
                    </a:moveTo>
                    <a:lnTo>
                      <a:pt x="0" y="0"/>
                    </a:lnTo>
                    <a:lnTo>
                      <a:pt x="35" y="4"/>
                    </a:lnTo>
                    <a:lnTo>
                      <a:pt x="4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0" name="Freeform 1038"/>
              <p:cNvSpPr>
                <a:spLocks noChangeAspect="1"/>
              </p:cNvSpPr>
              <p:nvPr/>
            </p:nvSpPr>
            <p:spPr bwMode="auto">
              <a:xfrm>
                <a:off x="3302" y="1983"/>
                <a:ext cx="2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4"/>
                  </a:cxn>
                  <a:cxn ang="0">
                    <a:pos x="40" y="0"/>
                  </a:cxn>
                  <a:cxn ang="0">
                    <a:pos x="0" y="6"/>
                  </a:cxn>
                </a:cxnLst>
                <a:rect l="0" t="0" r="r" b="b"/>
                <a:pathLst>
                  <a:path w="40" h="6">
                    <a:moveTo>
                      <a:pt x="0" y="6"/>
                    </a:moveTo>
                    <a:lnTo>
                      <a:pt x="8" y="4"/>
                    </a:lnTo>
                    <a:lnTo>
                      <a:pt x="4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1" name="Freeform 1039"/>
              <p:cNvSpPr>
                <a:spLocks noChangeAspect="1"/>
              </p:cNvSpPr>
              <p:nvPr/>
            </p:nvSpPr>
            <p:spPr bwMode="auto">
              <a:xfrm>
                <a:off x="3297" y="1986"/>
                <a:ext cx="22" cy="1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45" y="2"/>
                  </a:cxn>
                </a:cxnLst>
                <a:rect l="0" t="0" r="r" b="b"/>
                <a:pathLst>
                  <a:path w="45" h="2">
                    <a:moveTo>
                      <a:pt x="45" y="2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4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2" name="Freeform 1040"/>
              <p:cNvSpPr>
                <a:spLocks noChangeAspect="1"/>
              </p:cNvSpPr>
              <p:nvPr/>
            </p:nvSpPr>
            <p:spPr bwMode="auto">
              <a:xfrm>
                <a:off x="3302" y="1983"/>
                <a:ext cx="20" cy="4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0" y="6"/>
                  </a:cxn>
                  <a:cxn ang="0">
                    <a:pos x="40" y="0"/>
                  </a:cxn>
                  <a:cxn ang="0">
                    <a:pos x="35" y="8"/>
                  </a:cxn>
                </a:cxnLst>
                <a:rect l="0" t="0" r="r" b="b"/>
                <a:pathLst>
                  <a:path w="40" h="8">
                    <a:moveTo>
                      <a:pt x="35" y="8"/>
                    </a:moveTo>
                    <a:lnTo>
                      <a:pt x="0" y="6"/>
                    </a:lnTo>
                    <a:lnTo>
                      <a:pt x="40" y="0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3" name="Freeform 1041"/>
              <p:cNvSpPr>
                <a:spLocks noChangeAspect="1"/>
              </p:cNvSpPr>
              <p:nvPr/>
            </p:nvSpPr>
            <p:spPr bwMode="auto">
              <a:xfrm>
                <a:off x="3275" y="1986"/>
                <a:ext cx="44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4" y="0"/>
                  </a:cxn>
                  <a:cxn ang="0">
                    <a:pos x="89" y="2"/>
                  </a:cxn>
                  <a:cxn ang="0">
                    <a:pos x="0" y="2"/>
                  </a:cxn>
                </a:cxnLst>
                <a:rect l="0" t="0" r="r" b="b"/>
                <a:pathLst>
                  <a:path w="89" h="2">
                    <a:moveTo>
                      <a:pt x="0" y="2"/>
                    </a:moveTo>
                    <a:lnTo>
                      <a:pt x="44" y="0"/>
                    </a:lnTo>
                    <a:lnTo>
                      <a:pt x="89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4" name="Freeform 1042"/>
              <p:cNvSpPr>
                <a:spLocks noChangeAspect="1"/>
              </p:cNvSpPr>
              <p:nvPr/>
            </p:nvSpPr>
            <p:spPr bwMode="auto">
              <a:xfrm>
                <a:off x="3275" y="1986"/>
                <a:ext cx="22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5" y="0"/>
                  </a:cxn>
                  <a:cxn ang="0">
                    <a:pos x="44" y="0"/>
                  </a:cxn>
                  <a:cxn ang="0">
                    <a:pos x="0" y="2"/>
                  </a:cxn>
                </a:cxnLst>
                <a:rect l="0" t="0" r="r" b="b"/>
                <a:pathLst>
                  <a:path w="44" h="2">
                    <a:moveTo>
                      <a:pt x="0" y="2"/>
                    </a:moveTo>
                    <a:lnTo>
                      <a:pt x="35" y="0"/>
                    </a:lnTo>
                    <a:lnTo>
                      <a:pt x="4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5" name="Freeform 1043"/>
              <p:cNvSpPr>
                <a:spLocks noChangeAspect="1"/>
              </p:cNvSpPr>
              <p:nvPr/>
            </p:nvSpPr>
            <p:spPr bwMode="auto">
              <a:xfrm>
                <a:off x="3272" y="1983"/>
                <a:ext cx="21" cy="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0"/>
                  </a:cxn>
                  <a:cxn ang="0">
                    <a:pos x="43" y="6"/>
                  </a:cxn>
                  <a:cxn ang="0">
                    <a:pos x="8" y="8"/>
                  </a:cxn>
                </a:cxnLst>
                <a:rect l="0" t="0" r="r" b="b"/>
                <a:pathLst>
                  <a:path w="43" h="8">
                    <a:moveTo>
                      <a:pt x="8" y="8"/>
                    </a:moveTo>
                    <a:lnTo>
                      <a:pt x="0" y="0"/>
                    </a:lnTo>
                    <a:lnTo>
                      <a:pt x="43" y="6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6" name="Freeform 1044"/>
              <p:cNvSpPr>
                <a:spLocks noChangeAspect="1"/>
              </p:cNvSpPr>
              <p:nvPr/>
            </p:nvSpPr>
            <p:spPr bwMode="auto">
              <a:xfrm>
                <a:off x="3275" y="1987"/>
                <a:ext cx="44" cy="4"/>
              </a:xfrm>
              <a:custGeom>
                <a:avLst/>
                <a:gdLst/>
                <a:ahLst/>
                <a:cxnLst>
                  <a:cxn ang="0">
                    <a:pos x="81" y="7"/>
                  </a:cxn>
                  <a:cxn ang="0">
                    <a:pos x="0" y="0"/>
                  </a:cxn>
                  <a:cxn ang="0">
                    <a:pos x="89" y="0"/>
                  </a:cxn>
                  <a:cxn ang="0">
                    <a:pos x="81" y="7"/>
                  </a:cxn>
                </a:cxnLst>
                <a:rect l="0" t="0" r="r" b="b"/>
                <a:pathLst>
                  <a:path w="89" h="7">
                    <a:moveTo>
                      <a:pt x="81" y="7"/>
                    </a:moveTo>
                    <a:lnTo>
                      <a:pt x="0" y="0"/>
                    </a:lnTo>
                    <a:lnTo>
                      <a:pt x="89" y="0"/>
                    </a:lnTo>
                    <a:lnTo>
                      <a:pt x="8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7" name="Freeform 1045"/>
              <p:cNvSpPr>
                <a:spLocks noChangeAspect="1"/>
              </p:cNvSpPr>
              <p:nvPr/>
            </p:nvSpPr>
            <p:spPr bwMode="auto">
              <a:xfrm>
                <a:off x="3275" y="1987"/>
                <a:ext cx="39" cy="4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0" y="0"/>
                  </a:cxn>
                  <a:cxn ang="0">
                    <a:pos x="79" y="7"/>
                  </a:cxn>
                  <a:cxn ang="0">
                    <a:pos x="10" y="7"/>
                  </a:cxn>
                </a:cxnLst>
                <a:rect l="0" t="0" r="r" b="b"/>
                <a:pathLst>
                  <a:path w="79" h="7">
                    <a:moveTo>
                      <a:pt x="10" y="7"/>
                    </a:moveTo>
                    <a:lnTo>
                      <a:pt x="0" y="0"/>
                    </a:lnTo>
                    <a:lnTo>
                      <a:pt x="79" y="7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8" name="Freeform 1046"/>
              <p:cNvSpPr>
                <a:spLocks noChangeAspect="1"/>
              </p:cNvSpPr>
              <p:nvPr/>
            </p:nvSpPr>
            <p:spPr bwMode="auto">
              <a:xfrm>
                <a:off x="3279" y="1991"/>
                <a:ext cx="35" cy="3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59" y="6"/>
                  </a:cxn>
                </a:cxnLst>
                <a:rect l="0" t="0" r="r" b="b"/>
                <a:pathLst>
                  <a:path w="69" h="6">
                    <a:moveTo>
                      <a:pt x="59" y="6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5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9" name="Freeform 1047"/>
              <p:cNvSpPr>
                <a:spLocks noChangeAspect="1"/>
              </p:cNvSpPr>
              <p:nvPr/>
            </p:nvSpPr>
            <p:spPr bwMode="auto">
              <a:xfrm>
                <a:off x="3279" y="1991"/>
                <a:ext cx="30" cy="3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0" y="0"/>
                  </a:cxn>
                  <a:cxn ang="0">
                    <a:pos x="59" y="6"/>
                  </a:cxn>
                  <a:cxn ang="0">
                    <a:pos x="9" y="6"/>
                  </a:cxn>
                </a:cxnLst>
                <a:rect l="0" t="0" r="r" b="b"/>
                <a:pathLst>
                  <a:path w="59" h="6">
                    <a:moveTo>
                      <a:pt x="9" y="6"/>
                    </a:moveTo>
                    <a:lnTo>
                      <a:pt x="0" y="0"/>
                    </a:lnTo>
                    <a:lnTo>
                      <a:pt x="59" y="6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0" name="Freeform 1048"/>
              <p:cNvSpPr>
                <a:spLocks noChangeAspect="1"/>
              </p:cNvSpPr>
              <p:nvPr/>
            </p:nvSpPr>
            <p:spPr bwMode="auto">
              <a:xfrm>
                <a:off x="3284" y="1994"/>
                <a:ext cx="25" cy="1"/>
              </a:xfrm>
              <a:custGeom>
                <a:avLst/>
                <a:gdLst/>
                <a:ahLst/>
                <a:cxnLst>
                  <a:cxn ang="0">
                    <a:pos x="39" y="2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39" y="2"/>
                  </a:cxn>
                </a:cxnLst>
                <a:rect l="0" t="0" r="r" b="b"/>
                <a:pathLst>
                  <a:path w="50" h="2">
                    <a:moveTo>
                      <a:pt x="39" y="2"/>
                    </a:moveTo>
                    <a:lnTo>
                      <a:pt x="0" y="0"/>
                    </a:lnTo>
                    <a:lnTo>
                      <a:pt x="50" y="0"/>
                    </a:lnTo>
                    <a:lnTo>
                      <a:pt x="3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1" name="Freeform 1049"/>
              <p:cNvSpPr>
                <a:spLocks noChangeAspect="1"/>
              </p:cNvSpPr>
              <p:nvPr/>
            </p:nvSpPr>
            <p:spPr bwMode="auto">
              <a:xfrm>
                <a:off x="3284" y="1994"/>
                <a:ext cx="19" cy="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0" y="0"/>
                  </a:cxn>
                  <a:cxn ang="0">
                    <a:pos x="39" y="2"/>
                  </a:cxn>
                  <a:cxn ang="0">
                    <a:pos x="14" y="2"/>
                  </a:cxn>
                </a:cxnLst>
                <a:rect l="0" t="0" r="r" b="b"/>
                <a:pathLst>
                  <a:path w="39" h="2">
                    <a:moveTo>
                      <a:pt x="14" y="2"/>
                    </a:moveTo>
                    <a:lnTo>
                      <a:pt x="0" y="0"/>
                    </a:lnTo>
                    <a:lnTo>
                      <a:pt x="39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2" name="Freeform 1050"/>
              <p:cNvSpPr>
                <a:spLocks noChangeAspect="1"/>
              </p:cNvSpPr>
              <p:nvPr/>
            </p:nvSpPr>
            <p:spPr bwMode="auto">
              <a:xfrm>
                <a:off x="3290" y="1995"/>
                <a:ext cx="13" cy="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13" y="2"/>
                  </a:cxn>
                </a:cxnLst>
                <a:rect l="0" t="0" r="r" b="b"/>
                <a:pathLst>
                  <a:path w="27" h="2">
                    <a:moveTo>
                      <a:pt x="13" y="2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3" name="Freeform 1051"/>
              <p:cNvSpPr>
                <a:spLocks noChangeAspect="1"/>
              </p:cNvSpPr>
              <p:nvPr/>
            </p:nvSpPr>
            <p:spPr bwMode="auto">
              <a:xfrm>
                <a:off x="3244" y="1932"/>
                <a:ext cx="9" cy="3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71"/>
                  </a:cxn>
                </a:cxnLst>
                <a:rect l="0" t="0" r="r" b="b"/>
                <a:pathLst>
                  <a:path w="19" h="71">
                    <a:moveTo>
                      <a:pt x="0" y="71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4" name="Freeform 1052"/>
              <p:cNvSpPr>
                <a:spLocks noChangeAspect="1"/>
              </p:cNvSpPr>
              <p:nvPr/>
            </p:nvSpPr>
            <p:spPr bwMode="auto">
              <a:xfrm>
                <a:off x="3243" y="1932"/>
                <a:ext cx="10" cy="3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0" y="71"/>
                  </a:cxn>
                  <a:cxn ang="0">
                    <a:pos x="21" y="0"/>
                  </a:cxn>
                  <a:cxn ang="0">
                    <a:pos x="0" y="79"/>
                  </a:cxn>
                </a:cxnLst>
                <a:rect l="0" t="0" r="r" b="b"/>
                <a:pathLst>
                  <a:path w="21" h="79">
                    <a:moveTo>
                      <a:pt x="0" y="79"/>
                    </a:moveTo>
                    <a:lnTo>
                      <a:pt x="0" y="71"/>
                    </a:lnTo>
                    <a:lnTo>
                      <a:pt x="21" y="0"/>
                    </a:lnTo>
                    <a:lnTo>
                      <a:pt x="0" y="7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5" name="Freeform 1053"/>
              <p:cNvSpPr>
                <a:spLocks noChangeAspect="1"/>
              </p:cNvSpPr>
              <p:nvPr/>
            </p:nvSpPr>
            <p:spPr bwMode="auto">
              <a:xfrm>
                <a:off x="3242" y="1932"/>
                <a:ext cx="11" cy="43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2" y="79"/>
                  </a:cxn>
                  <a:cxn ang="0">
                    <a:pos x="23" y="0"/>
                  </a:cxn>
                  <a:cxn ang="0">
                    <a:pos x="0" y="87"/>
                  </a:cxn>
                </a:cxnLst>
                <a:rect l="0" t="0" r="r" b="b"/>
                <a:pathLst>
                  <a:path w="23" h="87">
                    <a:moveTo>
                      <a:pt x="0" y="87"/>
                    </a:moveTo>
                    <a:lnTo>
                      <a:pt x="2" y="79"/>
                    </a:lnTo>
                    <a:lnTo>
                      <a:pt x="23" y="0"/>
                    </a:lnTo>
                    <a:lnTo>
                      <a:pt x="0" y="8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6" name="Freeform 1054"/>
              <p:cNvSpPr>
                <a:spLocks noChangeAspect="1"/>
              </p:cNvSpPr>
              <p:nvPr/>
            </p:nvSpPr>
            <p:spPr bwMode="auto">
              <a:xfrm>
                <a:off x="3236" y="1981"/>
                <a:ext cx="8" cy="3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7" name="Freeform 1055"/>
              <p:cNvSpPr>
                <a:spLocks noChangeAspect="1"/>
              </p:cNvSpPr>
              <p:nvPr/>
            </p:nvSpPr>
            <p:spPr bwMode="auto">
              <a:xfrm>
                <a:off x="3239" y="1978"/>
                <a:ext cx="5" cy="6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10" y="14"/>
                  </a:cxn>
                </a:cxnLst>
                <a:rect l="0" t="0" r="r" b="b"/>
                <a:pathLst>
                  <a:path w="10" h="14">
                    <a:moveTo>
                      <a:pt x="10" y="14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8" name="Freeform 1056"/>
              <p:cNvSpPr>
                <a:spLocks noChangeAspect="1"/>
              </p:cNvSpPr>
              <p:nvPr/>
            </p:nvSpPr>
            <p:spPr bwMode="auto">
              <a:xfrm>
                <a:off x="3241" y="1975"/>
                <a:ext cx="3" cy="9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6" y="19"/>
                  </a:cxn>
                </a:cxnLst>
                <a:rect l="0" t="0" r="r" b="b"/>
                <a:pathLst>
                  <a:path w="6" h="19">
                    <a:moveTo>
                      <a:pt x="6" y="19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9" name="Freeform 1057"/>
              <p:cNvSpPr>
                <a:spLocks noChangeAspect="1"/>
              </p:cNvSpPr>
              <p:nvPr/>
            </p:nvSpPr>
            <p:spPr bwMode="auto">
              <a:xfrm>
                <a:off x="3242" y="1932"/>
                <a:ext cx="11" cy="52"/>
              </a:xfrm>
              <a:custGeom>
                <a:avLst/>
                <a:gdLst/>
                <a:ahLst/>
                <a:cxnLst>
                  <a:cxn ang="0">
                    <a:pos x="4" y="106"/>
                  </a:cxn>
                  <a:cxn ang="0">
                    <a:pos x="0" y="87"/>
                  </a:cxn>
                  <a:cxn ang="0">
                    <a:pos x="23" y="0"/>
                  </a:cxn>
                  <a:cxn ang="0">
                    <a:pos x="4" y="106"/>
                  </a:cxn>
                </a:cxnLst>
                <a:rect l="0" t="0" r="r" b="b"/>
                <a:pathLst>
                  <a:path w="23" h="106">
                    <a:moveTo>
                      <a:pt x="4" y="106"/>
                    </a:moveTo>
                    <a:lnTo>
                      <a:pt x="0" y="87"/>
                    </a:lnTo>
                    <a:lnTo>
                      <a:pt x="23" y="0"/>
                    </a:lnTo>
                    <a:lnTo>
                      <a:pt x="4" y="10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0" name="Freeform 1058"/>
              <p:cNvSpPr>
                <a:spLocks noChangeAspect="1"/>
              </p:cNvSpPr>
              <p:nvPr/>
            </p:nvSpPr>
            <p:spPr bwMode="auto">
              <a:xfrm>
                <a:off x="3233" y="1982"/>
                <a:ext cx="1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0"/>
                  </a:cxn>
                  <a:cxn ang="0">
                    <a:pos x="21" y="2"/>
                  </a:cxn>
                  <a:cxn ang="0">
                    <a:pos x="0" y="4"/>
                  </a:cxn>
                </a:cxnLst>
                <a:rect l="0" t="0" r="r" b="b"/>
                <a:pathLst>
                  <a:path w="21" h="4">
                    <a:moveTo>
                      <a:pt x="0" y="4"/>
                    </a:moveTo>
                    <a:lnTo>
                      <a:pt x="5" y="0"/>
                    </a:lnTo>
                    <a:lnTo>
                      <a:pt x="21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1" name="Freeform 1059"/>
              <p:cNvSpPr>
                <a:spLocks noChangeAspect="1"/>
              </p:cNvSpPr>
              <p:nvPr/>
            </p:nvSpPr>
            <p:spPr bwMode="auto">
              <a:xfrm>
                <a:off x="3230" y="1984"/>
                <a:ext cx="1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7" y="0"/>
                  </a:cxn>
                  <a:cxn ang="0">
                    <a:pos x="0" y="0"/>
                  </a:cxn>
                </a:cxnLst>
                <a:rect l="0" t="0" r="r" b="b"/>
                <a:pathLst>
                  <a:path w="27">
                    <a:moveTo>
                      <a:pt x="0" y="0"/>
                    </a:moveTo>
                    <a:lnTo>
                      <a:pt x="6" y="0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2" name="Freeform 1060"/>
              <p:cNvSpPr>
                <a:spLocks noChangeAspect="1"/>
              </p:cNvSpPr>
              <p:nvPr/>
            </p:nvSpPr>
            <p:spPr bwMode="auto">
              <a:xfrm>
                <a:off x="3226" y="1984"/>
                <a:ext cx="14" cy="5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29" y="9"/>
                  </a:cxn>
                </a:cxnLst>
                <a:rect l="0" t="0" r="r" b="b"/>
                <a:pathLst>
                  <a:path w="29" h="9">
                    <a:moveTo>
                      <a:pt x="29" y="9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29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3" name="Freeform 1061"/>
              <p:cNvSpPr>
                <a:spLocks noChangeAspect="1"/>
              </p:cNvSpPr>
              <p:nvPr/>
            </p:nvSpPr>
            <p:spPr bwMode="auto">
              <a:xfrm>
                <a:off x="3230" y="1984"/>
                <a:ext cx="14" cy="5"/>
              </a:xfrm>
              <a:custGeom>
                <a:avLst/>
                <a:gdLst/>
                <a:ahLst/>
                <a:cxnLst>
                  <a:cxn ang="0">
                    <a:pos x="21" y="9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21" y="9"/>
                  </a:cxn>
                </a:cxnLst>
                <a:rect l="0" t="0" r="r" b="b"/>
                <a:pathLst>
                  <a:path w="27" h="9">
                    <a:moveTo>
                      <a:pt x="21" y="9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4" name="Freeform 1062"/>
              <p:cNvSpPr>
                <a:spLocks noChangeAspect="1"/>
              </p:cNvSpPr>
              <p:nvPr/>
            </p:nvSpPr>
            <p:spPr bwMode="auto">
              <a:xfrm>
                <a:off x="3226" y="1984"/>
                <a:ext cx="14" cy="9"/>
              </a:xfrm>
              <a:custGeom>
                <a:avLst/>
                <a:gdLst/>
                <a:ahLst/>
                <a:cxnLst>
                  <a:cxn ang="0">
                    <a:pos x="23" y="17"/>
                  </a:cxn>
                  <a:cxn ang="0">
                    <a:pos x="0" y="0"/>
                  </a:cxn>
                  <a:cxn ang="0">
                    <a:pos x="29" y="9"/>
                  </a:cxn>
                  <a:cxn ang="0">
                    <a:pos x="23" y="17"/>
                  </a:cxn>
                </a:cxnLst>
                <a:rect l="0" t="0" r="r" b="b"/>
                <a:pathLst>
                  <a:path w="29" h="17">
                    <a:moveTo>
                      <a:pt x="23" y="17"/>
                    </a:moveTo>
                    <a:lnTo>
                      <a:pt x="0" y="0"/>
                    </a:lnTo>
                    <a:lnTo>
                      <a:pt x="29" y="9"/>
                    </a:lnTo>
                    <a:lnTo>
                      <a:pt x="23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5" name="Freeform 1063"/>
              <p:cNvSpPr>
                <a:spLocks noChangeAspect="1"/>
              </p:cNvSpPr>
              <p:nvPr/>
            </p:nvSpPr>
            <p:spPr bwMode="auto">
              <a:xfrm>
                <a:off x="3225" y="1984"/>
                <a:ext cx="11" cy="9"/>
              </a:xfrm>
              <a:custGeom>
                <a:avLst/>
                <a:gdLst/>
                <a:ahLst/>
                <a:cxnLst>
                  <a:cxn ang="0">
                    <a:pos x="23" y="17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3" y="17"/>
                  </a:cxn>
                </a:cxnLst>
                <a:rect l="0" t="0" r="r" b="b"/>
                <a:pathLst>
                  <a:path w="23" h="17">
                    <a:moveTo>
                      <a:pt x="23" y="17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3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6" name="Freeform 1064"/>
              <p:cNvSpPr>
                <a:spLocks noChangeAspect="1"/>
              </p:cNvSpPr>
              <p:nvPr/>
            </p:nvSpPr>
            <p:spPr bwMode="auto">
              <a:xfrm>
                <a:off x="3223" y="1984"/>
                <a:ext cx="13" cy="9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7" y="17"/>
                  </a:cxn>
                </a:cxnLst>
                <a:rect l="0" t="0" r="r" b="b"/>
                <a:pathLst>
                  <a:path w="27" h="17">
                    <a:moveTo>
                      <a:pt x="27" y="1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7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7" name="Freeform 1065"/>
              <p:cNvSpPr>
                <a:spLocks noChangeAspect="1"/>
              </p:cNvSpPr>
              <p:nvPr/>
            </p:nvSpPr>
            <p:spPr bwMode="auto">
              <a:xfrm>
                <a:off x="3244" y="1984"/>
                <a:ext cx="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19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8" name="Freeform 1066"/>
              <p:cNvSpPr>
                <a:spLocks noChangeAspect="1"/>
              </p:cNvSpPr>
              <p:nvPr/>
            </p:nvSpPr>
            <p:spPr bwMode="auto">
              <a:xfrm>
                <a:off x="3244" y="1932"/>
                <a:ext cx="9" cy="62"/>
              </a:xfrm>
              <a:custGeom>
                <a:avLst/>
                <a:gdLst/>
                <a:ahLst/>
                <a:cxnLst>
                  <a:cxn ang="0">
                    <a:pos x="19" y="125"/>
                  </a:cxn>
                  <a:cxn ang="0">
                    <a:pos x="0" y="104"/>
                  </a:cxn>
                  <a:cxn ang="0">
                    <a:pos x="19" y="0"/>
                  </a:cxn>
                  <a:cxn ang="0">
                    <a:pos x="19" y="125"/>
                  </a:cxn>
                </a:cxnLst>
                <a:rect l="0" t="0" r="r" b="b"/>
                <a:pathLst>
                  <a:path w="19" h="125">
                    <a:moveTo>
                      <a:pt x="19" y="125"/>
                    </a:moveTo>
                    <a:lnTo>
                      <a:pt x="0" y="104"/>
                    </a:lnTo>
                    <a:lnTo>
                      <a:pt x="19" y="0"/>
                    </a:lnTo>
                    <a:lnTo>
                      <a:pt x="19" y="1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9" name="Freeform 1067"/>
              <p:cNvSpPr>
                <a:spLocks noChangeAspect="1"/>
              </p:cNvSpPr>
              <p:nvPr/>
            </p:nvSpPr>
            <p:spPr bwMode="auto">
              <a:xfrm>
                <a:off x="3223" y="1984"/>
                <a:ext cx="13" cy="11"/>
              </a:xfrm>
              <a:custGeom>
                <a:avLst/>
                <a:gdLst/>
                <a:ahLst/>
                <a:cxnLst>
                  <a:cxn ang="0">
                    <a:pos x="18" y="21"/>
                  </a:cxn>
                  <a:cxn ang="0">
                    <a:pos x="0" y="0"/>
                  </a:cxn>
                  <a:cxn ang="0">
                    <a:pos x="27" y="17"/>
                  </a:cxn>
                  <a:cxn ang="0">
                    <a:pos x="18" y="21"/>
                  </a:cxn>
                </a:cxnLst>
                <a:rect l="0" t="0" r="r" b="b"/>
                <a:pathLst>
                  <a:path w="27" h="21">
                    <a:moveTo>
                      <a:pt x="18" y="21"/>
                    </a:moveTo>
                    <a:lnTo>
                      <a:pt x="0" y="0"/>
                    </a:lnTo>
                    <a:lnTo>
                      <a:pt x="27" y="17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0" name="Freeform 1068"/>
              <p:cNvSpPr>
                <a:spLocks noChangeAspect="1"/>
              </p:cNvSpPr>
              <p:nvPr/>
            </p:nvSpPr>
            <p:spPr bwMode="auto">
              <a:xfrm>
                <a:off x="3223" y="1984"/>
                <a:ext cx="8" cy="1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0" y="0"/>
                  </a:cxn>
                  <a:cxn ang="0">
                    <a:pos x="18" y="21"/>
                  </a:cxn>
                  <a:cxn ang="0">
                    <a:pos x="0" y="23"/>
                  </a:cxn>
                </a:cxnLst>
                <a:rect l="0" t="0" r="r" b="b"/>
                <a:pathLst>
                  <a:path w="18" h="23">
                    <a:moveTo>
                      <a:pt x="0" y="23"/>
                    </a:moveTo>
                    <a:lnTo>
                      <a:pt x="0" y="0"/>
                    </a:lnTo>
                    <a:lnTo>
                      <a:pt x="18" y="21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1" name="Freeform 1069"/>
              <p:cNvSpPr>
                <a:spLocks noChangeAspect="1"/>
              </p:cNvSpPr>
              <p:nvPr/>
            </p:nvSpPr>
            <p:spPr bwMode="auto">
              <a:xfrm>
                <a:off x="3223" y="1995"/>
                <a:ext cx="8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18" y="0"/>
                  </a:cxn>
                  <a:cxn ang="0">
                    <a:pos x="2" y="2"/>
                  </a:cxn>
                </a:cxnLst>
                <a:rect l="0" t="0" r="r" b="b"/>
                <a:pathLst>
                  <a:path w="18" h="2">
                    <a:moveTo>
                      <a:pt x="2" y="2"/>
                    </a:moveTo>
                    <a:lnTo>
                      <a:pt x="0" y="2"/>
                    </a:lnTo>
                    <a:lnTo>
                      <a:pt x="18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2" name="Freeform 1070"/>
              <p:cNvSpPr>
                <a:spLocks noChangeAspect="1"/>
              </p:cNvSpPr>
              <p:nvPr/>
            </p:nvSpPr>
            <p:spPr bwMode="auto">
              <a:xfrm>
                <a:off x="3225" y="1995"/>
                <a:ext cx="6" cy="1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2"/>
                  </a:cxn>
                  <a:cxn ang="0">
                    <a:pos x="14" y="0"/>
                  </a:cxn>
                  <a:cxn ang="0">
                    <a:pos x="4" y="2"/>
                  </a:cxn>
                </a:cxnLst>
                <a:rect l="0" t="0" r="r" b="b"/>
                <a:pathLst>
                  <a:path w="14" h="2">
                    <a:moveTo>
                      <a:pt x="4" y="2"/>
                    </a:moveTo>
                    <a:lnTo>
                      <a:pt x="0" y="2"/>
                    </a:lnTo>
                    <a:lnTo>
                      <a:pt x="14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3" name="Freeform 1071"/>
              <p:cNvSpPr>
                <a:spLocks noChangeAspect="1"/>
              </p:cNvSpPr>
              <p:nvPr/>
            </p:nvSpPr>
            <p:spPr bwMode="auto">
              <a:xfrm>
                <a:off x="3135" y="1932"/>
                <a:ext cx="12" cy="14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1" y="29"/>
                  </a:cxn>
                </a:cxnLst>
                <a:rect l="0" t="0" r="r" b="b"/>
                <a:pathLst>
                  <a:path w="23" h="29">
                    <a:moveTo>
                      <a:pt x="11" y="29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1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4" name="Freeform 1072"/>
              <p:cNvSpPr>
                <a:spLocks noChangeAspect="1"/>
              </p:cNvSpPr>
              <p:nvPr/>
            </p:nvSpPr>
            <p:spPr bwMode="auto">
              <a:xfrm>
                <a:off x="3140" y="1932"/>
                <a:ext cx="7" cy="16"/>
              </a:xfrm>
              <a:custGeom>
                <a:avLst/>
                <a:gdLst/>
                <a:ahLst/>
                <a:cxnLst>
                  <a:cxn ang="0">
                    <a:pos x="2" y="33"/>
                  </a:cxn>
                  <a:cxn ang="0">
                    <a:pos x="0" y="27"/>
                  </a:cxn>
                  <a:cxn ang="0">
                    <a:pos x="14" y="0"/>
                  </a:cxn>
                  <a:cxn ang="0">
                    <a:pos x="2" y="33"/>
                  </a:cxn>
                </a:cxnLst>
                <a:rect l="0" t="0" r="r" b="b"/>
                <a:pathLst>
                  <a:path w="14" h="33">
                    <a:moveTo>
                      <a:pt x="2" y="33"/>
                    </a:moveTo>
                    <a:lnTo>
                      <a:pt x="0" y="27"/>
                    </a:lnTo>
                    <a:lnTo>
                      <a:pt x="14" y="0"/>
                    </a:lnTo>
                    <a:lnTo>
                      <a:pt x="2" y="3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5" name="Freeform 1073"/>
              <p:cNvSpPr>
                <a:spLocks noChangeAspect="1"/>
              </p:cNvSpPr>
              <p:nvPr/>
            </p:nvSpPr>
            <p:spPr bwMode="auto">
              <a:xfrm>
                <a:off x="3135" y="1932"/>
                <a:ext cx="5" cy="17"/>
              </a:xfrm>
              <a:custGeom>
                <a:avLst/>
                <a:gdLst/>
                <a:ahLst/>
                <a:cxnLst>
                  <a:cxn ang="0">
                    <a:pos x="7" y="35"/>
                  </a:cxn>
                  <a:cxn ang="0">
                    <a:pos x="0" y="0"/>
                  </a:cxn>
                  <a:cxn ang="0">
                    <a:pos x="9" y="27"/>
                  </a:cxn>
                  <a:cxn ang="0">
                    <a:pos x="7" y="35"/>
                  </a:cxn>
                </a:cxnLst>
                <a:rect l="0" t="0" r="r" b="b"/>
                <a:pathLst>
                  <a:path w="9" h="35">
                    <a:moveTo>
                      <a:pt x="7" y="35"/>
                    </a:moveTo>
                    <a:lnTo>
                      <a:pt x="0" y="0"/>
                    </a:lnTo>
                    <a:lnTo>
                      <a:pt x="9" y="27"/>
                    </a:lnTo>
                    <a:lnTo>
                      <a:pt x="7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6" name="Freeform 1074"/>
              <p:cNvSpPr>
                <a:spLocks noChangeAspect="1"/>
              </p:cNvSpPr>
              <p:nvPr/>
            </p:nvSpPr>
            <p:spPr bwMode="auto">
              <a:xfrm>
                <a:off x="3135" y="1932"/>
                <a:ext cx="4" cy="20"/>
              </a:xfrm>
              <a:custGeom>
                <a:avLst/>
                <a:gdLst/>
                <a:ahLst/>
                <a:cxnLst>
                  <a:cxn ang="0">
                    <a:pos x="7" y="40"/>
                  </a:cxn>
                  <a:cxn ang="0">
                    <a:pos x="0" y="0"/>
                  </a:cxn>
                  <a:cxn ang="0">
                    <a:pos x="7" y="35"/>
                  </a:cxn>
                  <a:cxn ang="0">
                    <a:pos x="7" y="40"/>
                  </a:cxn>
                </a:cxnLst>
                <a:rect l="0" t="0" r="r" b="b"/>
                <a:pathLst>
                  <a:path w="7" h="40">
                    <a:moveTo>
                      <a:pt x="7" y="40"/>
                    </a:moveTo>
                    <a:lnTo>
                      <a:pt x="0" y="0"/>
                    </a:lnTo>
                    <a:lnTo>
                      <a:pt x="7" y="35"/>
                    </a:lnTo>
                    <a:lnTo>
                      <a:pt x="7" y="4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7" name="Freeform 1075"/>
              <p:cNvSpPr>
                <a:spLocks noChangeAspect="1"/>
              </p:cNvSpPr>
              <p:nvPr/>
            </p:nvSpPr>
            <p:spPr bwMode="auto">
              <a:xfrm>
                <a:off x="3141" y="1932"/>
                <a:ext cx="6" cy="20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0" y="33"/>
                  </a:cxn>
                  <a:cxn ang="0">
                    <a:pos x="12" y="0"/>
                  </a:cxn>
                  <a:cxn ang="0">
                    <a:pos x="4" y="40"/>
                  </a:cxn>
                </a:cxnLst>
                <a:rect l="0" t="0" r="r" b="b"/>
                <a:pathLst>
                  <a:path w="12" h="40">
                    <a:moveTo>
                      <a:pt x="4" y="40"/>
                    </a:moveTo>
                    <a:lnTo>
                      <a:pt x="0" y="33"/>
                    </a:lnTo>
                    <a:lnTo>
                      <a:pt x="12" y="0"/>
                    </a:lnTo>
                    <a:lnTo>
                      <a:pt x="4" y="4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8" name="Freeform 1076"/>
              <p:cNvSpPr>
                <a:spLocks noChangeAspect="1"/>
              </p:cNvSpPr>
              <p:nvPr/>
            </p:nvSpPr>
            <p:spPr bwMode="auto">
              <a:xfrm>
                <a:off x="3143" y="1932"/>
                <a:ext cx="25" cy="66"/>
              </a:xfrm>
              <a:custGeom>
                <a:avLst/>
                <a:gdLst/>
                <a:ahLst/>
                <a:cxnLst>
                  <a:cxn ang="0">
                    <a:pos x="50" y="133"/>
                  </a:cxn>
                  <a:cxn ang="0">
                    <a:pos x="0" y="40"/>
                  </a:cxn>
                  <a:cxn ang="0">
                    <a:pos x="8" y="0"/>
                  </a:cxn>
                  <a:cxn ang="0">
                    <a:pos x="50" y="133"/>
                  </a:cxn>
                </a:cxnLst>
                <a:rect l="0" t="0" r="r" b="b"/>
                <a:pathLst>
                  <a:path w="50" h="133">
                    <a:moveTo>
                      <a:pt x="50" y="133"/>
                    </a:moveTo>
                    <a:lnTo>
                      <a:pt x="0" y="40"/>
                    </a:lnTo>
                    <a:lnTo>
                      <a:pt x="8" y="0"/>
                    </a:lnTo>
                    <a:lnTo>
                      <a:pt x="50" y="13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9" name="Freeform 1077"/>
              <p:cNvSpPr>
                <a:spLocks noChangeAspect="1"/>
              </p:cNvSpPr>
              <p:nvPr/>
            </p:nvSpPr>
            <p:spPr bwMode="auto">
              <a:xfrm>
                <a:off x="3114" y="1932"/>
                <a:ext cx="25" cy="66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43" y="0"/>
                  </a:cxn>
                  <a:cxn ang="0">
                    <a:pos x="50" y="40"/>
                  </a:cxn>
                  <a:cxn ang="0">
                    <a:pos x="0" y="133"/>
                  </a:cxn>
                </a:cxnLst>
                <a:rect l="0" t="0" r="r" b="b"/>
                <a:pathLst>
                  <a:path w="50" h="133">
                    <a:moveTo>
                      <a:pt x="0" y="133"/>
                    </a:moveTo>
                    <a:lnTo>
                      <a:pt x="43" y="0"/>
                    </a:lnTo>
                    <a:lnTo>
                      <a:pt x="50" y="40"/>
                    </a:lnTo>
                    <a:lnTo>
                      <a:pt x="0" y="13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0" name="Freeform 1078"/>
              <p:cNvSpPr>
                <a:spLocks noChangeAspect="1"/>
              </p:cNvSpPr>
              <p:nvPr/>
            </p:nvSpPr>
            <p:spPr bwMode="auto">
              <a:xfrm>
                <a:off x="3143" y="1952"/>
                <a:ext cx="25" cy="49"/>
              </a:xfrm>
              <a:custGeom>
                <a:avLst/>
                <a:gdLst/>
                <a:ahLst/>
                <a:cxnLst>
                  <a:cxn ang="0">
                    <a:pos x="50" y="98"/>
                  </a:cxn>
                  <a:cxn ang="0">
                    <a:pos x="0" y="0"/>
                  </a:cxn>
                  <a:cxn ang="0">
                    <a:pos x="48" y="93"/>
                  </a:cxn>
                  <a:cxn ang="0">
                    <a:pos x="50" y="98"/>
                  </a:cxn>
                </a:cxnLst>
                <a:rect l="0" t="0" r="r" b="b"/>
                <a:pathLst>
                  <a:path w="50" h="98">
                    <a:moveTo>
                      <a:pt x="50" y="98"/>
                    </a:moveTo>
                    <a:lnTo>
                      <a:pt x="0" y="0"/>
                    </a:lnTo>
                    <a:lnTo>
                      <a:pt x="48" y="93"/>
                    </a:lnTo>
                    <a:lnTo>
                      <a:pt x="50" y="9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1" name="Freeform 1079"/>
              <p:cNvSpPr>
                <a:spLocks noChangeAspect="1"/>
              </p:cNvSpPr>
              <p:nvPr/>
            </p:nvSpPr>
            <p:spPr bwMode="auto">
              <a:xfrm>
                <a:off x="3113" y="1952"/>
                <a:ext cx="26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2" y="91"/>
                  </a:cxn>
                  <a:cxn ang="0">
                    <a:pos x="52" y="0"/>
                  </a:cxn>
                  <a:cxn ang="0">
                    <a:pos x="0" y="98"/>
                  </a:cxn>
                </a:cxnLst>
                <a:rect l="0" t="0" r="r" b="b"/>
                <a:pathLst>
                  <a:path w="52" h="98">
                    <a:moveTo>
                      <a:pt x="0" y="98"/>
                    </a:moveTo>
                    <a:lnTo>
                      <a:pt x="2" y="91"/>
                    </a:lnTo>
                    <a:lnTo>
                      <a:pt x="52" y="0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2" name="Freeform 1080"/>
              <p:cNvSpPr>
                <a:spLocks noChangeAspect="1"/>
              </p:cNvSpPr>
              <p:nvPr/>
            </p:nvSpPr>
            <p:spPr bwMode="auto">
              <a:xfrm>
                <a:off x="3169" y="1932"/>
                <a:ext cx="11" cy="73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0" y="146"/>
                  </a:cxn>
                </a:cxnLst>
                <a:rect l="0" t="0" r="r" b="b"/>
                <a:pathLst>
                  <a:path w="23" h="146">
                    <a:moveTo>
                      <a:pt x="0" y="146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0" y="14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3" name="Freeform 1081"/>
              <p:cNvSpPr>
                <a:spLocks noChangeAspect="1"/>
              </p:cNvSpPr>
              <p:nvPr/>
            </p:nvSpPr>
            <p:spPr bwMode="auto">
              <a:xfrm>
                <a:off x="3143" y="1952"/>
                <a:ext cx="26" cy="53"/>
              </a:xfrm>
              <a:custGeom>
                <a:avLst/>
                <a:gdLst/>
                <a:ahLst/>
                <a:cxnLst>
                  <a:cxn ang="0">
                    <a:pos x="52" y="106"/>
                  </a:cxn>
                  <a:cxn ang="0">
                    <a:pos x="0" y="0"/>
                  </a:cxn>
                  <a:cxn ang="0">
                    <a:pos x="52" y="98"/>
                  </a:cxn>
                  <a:cxn ang="0">
                    <a:pos x="52" y="106"/>
                  </a:cxn>
                </a:cxnLst>
                <a:rect l="0" t="0" r="r" b="b"/>
                <a:pathLst>
                  <a:path w="52" h="106">
                    <a:moveTo>
                      <a:pt x="52" y="106"/>
                    </a:moveTo>
                    <a:lnTo>
                      <a:pt x="0" y="0"/>
                    </a:lnTo>
                    <a:lnTo>
                      <a:pt x="52" y="98"/>
                    </a:lnTo>
                    <a:lnTo>
                      <a:pt x="52" y="10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4" name="Freeform 1082"/>
              <p:cNvSpPr>
                <a:spLocks noChangeAspect="1"/>
              </p:cNvSpPr>
              <p:nvPr/>
            </p:nvSpPr>
            <p:spPr bwMode="auto">
              <a:xfrm>
                <a:off x="3112" y="1952"/>
                <a:ext cx="27" cy="53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2" y="100"/>
                  </a:cxn>
                  <a:cxn ang="0">
                    <a:pos x="54" y="0"/>
                  </a:cxn>
                  <a:cxn ang="0">
                    <a:pos x="0" y="106"/>
                  </a:cxn>
                </a:cxnLst>
                <a:rect l="0" t="0" r="r" b="b"/>
                <a:pathLst>
                  <a:path w="54" h="106">
                    <a:moveTo>
                      <a:pt x="0" y="106"/>
                    </a:moveTo>
                    <a:lnTo>
                      <a:pt x="2" y="100"/>
                    </a:lnTo>
                    <a:lnTo>
                      <a:pt x="54" y="0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5" name="Freeform 1083"/>
              <p:cNvSpPr>
                <a:spLocks noChangeAspect="1"/>
              </p:cNvSpPr>
              <p:nvPr/>
            </p:nvSpPr>
            <p:spPr bwMode="auto">
              <a:xfrm>
                <a:off x="3101" y="1932"/>
                <a:ext cx="11" cy="73"/>
              </a:xfrm>
              <a:custGeom>
                <a:avLst/>
                <a:gdLst/>
                <a:ahLst/>
                <a:cxnLst>
                  <a:cxn ang="0">
                    <a:pos x="23" y="146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146"/>
                  </a:cxn>
                </a:cxnLst>
                <a:rect l="0" t="0" r="r" b="b"/>
                <a:pathLst>
                  <a:path w="23" h="146">
                    <a:moveTo>
                      <a:pt x="23" y="146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14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6" name="Freeform 1084"/>
              <p:cNvSpPr>
                <a:spLocks noChangeAspect="1"/>
              </p:cNvSpPr>
              <p:nvPr/>
            </p:nvSpPr>
            <p:spPr bwMode="auto">
              <a:xfrm>
                <a:off x="3112" y="1952"/>
                <a:ext cx="27" cy="66"/>
              </a:xfrm>
              <a:custGeom>
                <a:avLst/>
                <a:gdLst/>
                <a:ahLst/>
                <a:cxnLst>
                  <a:cxn ang="0">
                    <a:pos x="10" y="133"/>
                  </a:cxn>
                  <a:cxn ang="0">
                    <a:pos x="0" y="106"/>
                  </a:cxn>
                  <a:cxn ang="0">
                    <a:pos x="54" y="0"/>
                  </a:cxn>
                  <a:cxn ang="0">
                    <a:pos x="10" y="133"/>
                  </a:cxn>
                </a:cxnLst>
                <a:rect l="0" t="0" r="r" b="b"/>
                <a:pathLst>
                  <a:path w="54" h="133">
                    <a:moveTo>
                      <a:pt x="10" y="133"/>
                    </a:moveTo>
                    <a:lnTo>
                      <a:pt x="0" y="106"/>
                    </a:lnTo>
                    <a:lnTo>
                      <a:pt x="54" y="0"/>
                    </a:lnTo>
                    <a:lnTo>
                      <a:pt x="10" y="13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7" name="Freeform 1085"/>
              <p:cNvSpPr>
                <a:spLocks noChangeAspect="1"/>
              </p:cNvSpPr>
              <p:nvPr/>
            </p:nvSpPr>
            <p:spPr bwMode="auto">
              <a:xfrm>
                <a:off x="3101" y="2005"/>
                <a:ext cx="16" cy="1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3" y="27"/>
                  </a:cxn>
                  <a:cxn ang="0">
                    <a:pos x="0" y="27"/>
                  </a:cxn>
                  <a:cxn ang="0">
                    <a:pos x="23" y="0"/>
                  </a:cxn>
                </a:cxnLst>
                <a:rect l="0" t="0" r="r" b="b"/>
                <a:pathLst>
                  <a:path w="33" h="27">
                    <a:moveTo>
                      <a:pt x="23" y="0"/>
                    </a:moveTo>
                    <a:lnTo>
                      <a:pt x="33" y="27"/>
                    </a:lnTo>
                    <a:lnTo>
                      <a:pt x="0" y="27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8" name="Freeform 1086"/>
              <p:cNvSpPr>
                <a:spLocks noChangeAspect="1"/>
              </p:cNvSpPr>
              <p:nvPr/>
            </p:nvSpPr>
            <p:spPr bwMode="auto">
              <a:xfrm>
                <a:off x="3101" y="1932"/>
                <a:ext cx="11" cy="86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0" y="0"/>
                  </a:cxn>
                  <a:cxn ang="0">
                    <a:pos x="23" y="146"/>
                  </a:cxn>
                  <a:cxn ang="0">
                    <a:pos x="0" y="173"/>
                  </a:cxn>
                </a:cxnLst>
                <a:rect l="0" t="0" r="r" b="b"/>
                <a:pathLst>
                  <a:path w="23" h="173">
                    <a:moveTo>
                      <a:pt x="0" y="173"/>
                    </a:moveTo>
                    <a:lnTo>
                      <a:pt x="0" y="0"/>
                    </a:lnTo>
                    <a:lnTo>
                      <a:pt x="23" y="146"/>
                    </a:lnTo>
                    <a:lnTo>
                      <a:pt x="0" y="1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9" name="Freeform 1087"/>
              <p:cNvSpPr>
                <a:spLocks noChangeAspect="1"/>
              </p:cNvSpPr>
              <p:nvPr/>
            </p:nvSpPr>
            <p:spPr bwMode="auto">
              <a:xfrm>
                <a:off x="3169" y="1932"/>
                <a:ext cx="11" cy="86"/>
              </a:xfrm>
              <a:custGeom>
                <a:avLst/>
                <a:gdLst/>
                <a:ahLst/>
                <a:cxnLst>
                  <a:cxn ang="0">
                    <a:pos x="23" y="173"/>
                  </a:cxn>
                  <a:cxn ang="0">
                    <a:pos x="0" y="146"/>
                  </a:cxn>
                  <a:cxn ang="0">
                    <a:pos x="23" y="0"/>
                  </a:cxn>
                  <a:cxn ang="0">
                    <a:pos x="23" y="173"/>
                  </a:cxn>
                </a:cxnLst>
                <a:rect l="0" t="0" r="r" b="b"/>
                <a:pathLst>
                  <a:path w="23" h="173">
                    <a:moveTo>
                      <a:pt x="23" y="173"/>
                    </a:moveTo>
                    <a:lnTo>
                      <a:pt x="0" y="146"/>
                    </a:lnTo>
                    <a:lnTo>
                      <a:pt x="23" y="0"/>
                    </a:lnTo>
                    <a:lnTo>
                      <a:pt x="23" y="1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0" name="Freeform 1088"/>
              <p:cNvSpPr>
                <a:spLocks noChangeAspect="1"/>
              </p:cNvSpPr>
              <p:nvPr/>
            </p:nvSpPr>
            <p:spPr bwMode="auto">
              <a:xfrm>
                <a:off x="3163" y="2005"/>
                <a:ext cx="17" cy="1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5" y="27"/>
                  </a:cxn>
                  <a:cxn ang="0">
                    <a:pos x="0" y="27"/>
                  </a:cxn>
                  <a:cxn ang="0">
                    <a:pos x="14" y="0"/>
                  </a:cxn>
                </a:cxnLst>
                <a:rect l="0" t="0" r="r" b="b"/>
                <a:pathLst>
                  <a:path w="35" h="27">
                    <a:moveTo>
                      <a:pt x="14" y="0"/>
                    </a:moveTo>
                    <a:lnTo>
                      <a:pt x="35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1" name="Freeform 1089"/>
              <p:cNvSpPr>
                <a:spLocks noChangeAspect="1"/>
              </p:cNvSpPr>
              <p:nvPr/>
            </p:nvSpPr>
            <p:spPr bwMode="auto">
              <a:xfrm>
                <a:off x="3143" y="1952"/>
                <a:ext cx="26" cy="66"/>
              </a:xfrm>
              <a:custGeom>
                <a:avLst/>
                <a:gdLst/>
                <a:ahLst/>
                <a:cxnLst>
                  <a:cxn ang="0">
                    <a:pos x="40" y="133"/>
                  </a:cxn>
                  <a:cxn ang="0">
                    <a:pos x="0" y="0"/>
                  </a:cxn>
                  <a:cxn ang="0">
                    <a:pos x="52" y="106"/>
                  </a:cxn>
                  <a:cxn ang="0">
                    <a:pos x="40" y="133"/>
                  </a:cxn>
                </a:cxnLst>
                <a:rect l="0" t="0" r="r" b="b"/>
                <a:pathLst>
                  <a:path w="52" h="133">
                    <a:moveTo>
                      <a:pt x="40" y="133"/>
                    </a:moveTo>
                    <a:lnTo>
                      <a:pt x="0" y="0"/>
                    </a:lnTo>
                    <a:lnTo>
                      <a:pt x="52" y="106"/>
                    </a:lnTo>
                    <a:lnTo>
                      <a:pt x="40" y="13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2" name="Freeform 1090"/>
              <p:cNvSpPr>
                <a:spLocks noChangeAspect="1"/>
              </p:cNvSpPr>
              <p:nvPr/>
            </p:nvSpPr>
            <p:spPr bwMode="auto">
              <a:xfrm>
                <a:off x="3031" y="1932"/>
                <a:ext cx="7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3" y="0"/>
                  </a:cxn>
                </a:cxnLst>
                <a:rect l="0" t="0" r="r" b="b"/>
                <a:pathLst>
                  <a:path w="13">
                    <a:moveTo>
                      <a:pt x="13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3" name="Freeform 1091"/>
              <p:cNvSpPr>
                <a:spLocks noChangeAspect="1"/>
              </p:cNvSpPr>
              <p:nvPr/>
            </p:nvSpPr>
            <p:spPr bwMode="auto">
              <a:xfrm>
                <a:off x="3061" y="1932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1" y="0"/>
                  </a:cxn>
                  <a:cxn ang="0">
                    <a:pos x="0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11" y="0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4" name="Freeform 1092"/>
              <p:cNvSpPr>
                <a:spLocks noChangeAspect="1"/>
              </p:cNvSpPr>
              <p:nvPr/>
            </p:nvSpPr>
            <p:spPr bwMode="auto">
              <a:xfrm>
                <a:off x="3029" y="1932"/>
                <a:ext cx="9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9" y="2"/>
                  </a:cxn>
                  <a:cxn ang="0">
                    <a:pos x="0" y="2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lnTo>
                      <a:pt x="6" y="0"/>
                    </a:lnTo>
                    <a:lnTo>
                      <a:pt x="19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5" name="Freeform 1093"/>
              <p:cNvSpPr>
                <a:spLocks noChangeAspect="1"/>
              </p:cNvSpPr>
              <p:nvPr/>
            </p:nvSpPr>
            <p:spPr bwMode="auto">
              <a:xfrm>
                <a:off x="3061" y="1932"/>
                <a:ext cx="15" cy="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8" y="2"/>
                  </a:cxn>
                </a:cxnLst>
                <a:rect l="0" t="0" r="r" b="b"/>
                <a:pathLst>
                  <a:path w="28" h="2">
                    <a:moveTo>
                      <a:pt x="28" y="2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6" name="Freeform 1094"/>
              <p:cNvSpPr>
                <a:spLocks noChangeAspect="1"/>
              </p:cNvSpPr>
              <p:nvPr/>
            </p:nvSpPr>
            <p:spPr bwMode="auto">
              <a:xfrm>
                <a:off x="3029" y="1932"/>
                <a:ext cx="14" cy="1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7" name="Freeform 1095"/>
              <p:cNvSpPr>
                <a:spLocks noChangeAspect="1"/>
              </p:cNvSpPr>
              <p:nvPr/>
            </p:nvSpPr>
            <p:spPr bwMode="auto">
              <a:xfrm>
                <a:off x="3055" y="1932"/>
                <a:ext cx="21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40" y="2"/>
                  </a:cxn>
                  <a:cxn ang="0">
                    <a:pos x="0" y="4"/>
                  </a:cxn>
                </a:cxnLst>
                <a:rect l="0" t="0" r="r" b="b"/>
                <a:pathLst>
                  <a:path w="40" h="4">
                    <a:moveTo>
                      <a:pt x="0" y="4"/>
                    </a:moveTo>
                    <a:lnTo>
                      <a:pt x="12" y="0"/>
                    </a:lnTo>
                    <a:lnTo>
                      <a:pt x="4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8" name="Freeform 1096"/>
              <p:cNvSpPr>
                <a:spLocks noChangeAspect="1"/>
              </p:cNvSpPr>
              <p:nvPr/>
            </p:nvSpPr>
            <p:spPr bwMode="auto">
              <a:xfrm>
                <a:off x="3055" y="1933"/>
                <a:ext cx="24" cy="1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0" y="4"/>
                  </a:cxn>
                  <a:cxn ang="0">
                    <a:pos x="40" y="0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0" y="4"/>
                    </a:lnTo>
                    <a:lnTo>
                      <a:pt x="40" y="0"/>
                    </a:lnTo>
                    <a:lnTo>
                      <a:pt x="4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9" name="Freeform 1097"/>
              <p:cNvSpPr>
                <a:spLocks noChangeAspect="1"/>
              </p:cNvSpPr>
              <p:nvPr/>
            </p:nvSpPr>
            <p:spPr bwMode="auto">
              <a:xfrm>
                <a:off x="3055" y="1933"/>
                <a:ext cx="26" cy="3"/>
              </a:xfrm>
              <a:custGeom>
                <a:avLst/>
                <a:gdLst/>
                <a:ahLst/>
                <a:cxnLst>
                  <a:cxn ang="0">
                    <a:pos x="52" y="6"/>
                  </a:cxn>
                  <a:cxn ang="0">
                    <a:pos x="0" y="0"/>
                  </a:cxn>
                  <a:cxn ang="0">
                    <a:pos x="46" y="2"/>
                  </a:cxn>
                  <a:cxn ang="0">
                    <a:pos x="52" y="6"/>
                  </a:cxn>
                </a:cxnLst>
                <a:rect l="0" t="0" r="r" b="b"/>
                <a:pathLst>
                  <a:path w="52" h="6">
                    <a:moveTo>
                      <a:pt x="52" y="6"/>
                    </a:moveTo>
                    <a:lnTo>
                      <a:pt x="0" y="0"/>
                    </a:lnTo>
                    <a:lnTo>
                      <a:pt x="46" y="2"/>
                    </a:lnTo>
                    <a:lnTo>
                      <a:pt x="5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0" name="Freeform 1098"/>
              <p:cNvSpPr>
                <a:spLocks noChangeAspect="1"/>
              </p:cNvSpPr>
              <p:nvPr/>
            </p:nvSpPr>
            <p:spPr bwMode="auto">
              <a:xfrm>
                <a:off x="3029" y="1932"/>
                <a:ext cx="15" cy="4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3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1" name="Freeform 1099"/>
              <p:cNvSpPr>
                <a:spLocks noChangeAspect="1"/>
              </p:cNvSpPr>
              <p:nvPr/>
            </p:nvSpPr>
            <p:spPr bwMode="auto">
              <a:xfrm>
                <a:off x="3050" y="1933"/>
                <a:ext cx="3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0"/>
                  </a:cxn>
                  <a:cxn ang="0">
                    <a:pos x="64" y="6"/>
                  </a:cxn>
                  <a:cxn ang="0">
                    <a:pos x="0" y="6"/>
                  </a:cxn>
                </a:cxnLst>
                <a:rect l="0" t="0" r="r" b="b"/>
                <a:pathLst>
                  <a:path w="64" h="6">
                    <a:moveTo>
                      <a:pt x="0" y="6"/>
                    </a:moveTo>
                    <a:lnTo>
                      <a:pt x="10" y="0"/>
                    </a:lnTo>
                    <a:lnTo>
                      <a:pt x="64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2" name="Freeform 1100"/>
              <p:cNvSpPr>
                <a:spLocks noChangeAspect="1"/>
              </p:cNvSpPr>
              <p:nvPr/>
            </p:nvSpPr>
            <p:spPr bwMode="auto">
              <a:xfrm>
                <a:off x="3050" y="1936"/>
                <a:ext cx="33" cy="3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0" y="0"/>
                  </a:cxn>
                  <a:cxn ang="0">
                    <a:pos x="64" y="0"/>
                  </a:cxn>
                  <a:cxn ang="0">
                    <a:pos x="68" y="5"/>
                  </a:cxn>
                </a:cxnLst>
                <a:rect l="0" t="0" r="r" b="b"/>
                <a:pathLst>
                  <a:path w="68" h="5">
                    <a:moveTo>
                      <a:pt x="68" y="5"/>
                    </a:moveTo>
                    <a:lnTo>
                      <a:pt x="0" y="0"/>
                    </a:lnTo>
                    <a:lnTo>
                      <a:pt x="64" y="0"/>
                    </a:lnTo>
                    <a:lnTo>
                      <a:pt x="68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3" name="Freeform 1101"/>
              <p:cNvSpPr>
                <a:spLocks noChangeAspect="1"/>
              </p:cNvSpPr>
              <p:nvPr/>
            </p:nvSpPr>
            <p:spPr bwMode="auto">
              <a:xfrm>
                <a:off x="3029" y="1932"/>
                <a:ext cx="15" cy="8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0"/>
                  </a:cxn>
                  <a:cxn ang="0">
                    <a:pos x="31" y="10"/>
                  </a:cxn>
                  <a:cxn ang="0">
                    <a:pos x="6" y="17"/>
                  </a:cxn>
                </a:cxnLst>
                <a:rect l="0" t="0" r="r" b="b"/>
                <a:pathLst>
                  <a:path w="31" h="17">
                    <a:moveTo>
                      <a:pt x="6" y="17"/>
                    </a:moveTo>
                    <a:lnTo>
                      <a:pt x="0" y="0"/>
                    </a:lnTo>
                    <a:lnTo>
                      <a:pt x="31" y="10"/>
                    </a:lnTo>
                    <a:lnTo>
                      <a:pt x="6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4" name="Freeform 1102"/>
              <p:cNvSpPr>
                <a:spLocks noChangeAspect="1"/>
              </p:cNvSpPr>
              <p:nvPr/>
            </p:nvSpPr>
            <p:spPr bwMode="auto">
              <a:xfrm>
                <a:off x="3029" y="1932"/>
                <a:ext cx="1" cy="8"/>
              </a:xfrm>
              <a:custGeom>
                <a:avLst/>
                <a:gdLst/>
                <a:ahLst/>
                <a:cxnLst>
                  <a:cxn ang="0">
                    <a:pos x="2" y="17"/>
                  </a:cxn>
                  <a:cxn ang="0">
                    <a:pos x="0" y="0"/>
                  </a:cxn>
                  <a:cxn ang="0">
                    <a:pos x="4" y="17"/>
                  </a:cxn>
                  <a:cxn ang="0">
                    <a:pos x="2" y="17"/>
                  </a:cxn>
                </a:cxnLst>
                <a:rect l="0" t="0" r="r" b="b"/>
                <a:pathLst>
                  <a:path w="4" h="17">
                    <a:moveTo>
                      <a:pt x="2" y="17"/>
                    </a:moveTo>
                    <a:lnTo>
                      <a:pt x="0" y="0"/>
                    </a:lnTo>
                    <a:lnTo>
                      <a:pt x="4" y="17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5" name="Freeform 1103"/>
              <p:cNvSpPr>
                <a:spLocks noChangeAspect="1"/>
              </p:cNvSpPr>
              <p:nvPr/>
            </p:nvSpPr>
            <p:spPr bwMode="auto">
              <a:xfrm>
                <a:off x="3030" y="1936"/>
                <a:ext cx="14" cy="4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0" y="7"/>
                  </a:cxn>
                  <a:cxn ang="0">
                    <a:pos x="27" y="0"/>
                  </a:cxn>
                  <a:cxn ang="0">
                    <a:pos x="4" y="7"/>
                  </a:cxn>
                </a:cxnLst>
                <a:rect l="0" t="0" r="r" b="b"/>
                <a:pathLst>
                  <a:path w="27" h="7">
                    <a:moveTo>
                      <a:pt x="4" y="7"/>
                    </a:moveTo>
                    <a:lnTo>
                      <a:pt x="0" y="7"/>
                    </a:lnTo>
                    <a:lnTo>
                      <a:pt x="27" y="0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6" name="Freeform 1104"/>
              <p:cNvSpPr>
                <a:spLocks noChangeAspect="1"/>
              </p:cNvSpPr>
              <p:nvPr/>
            </p:nvSpPr>
            <p:spPr bwMode="auto">
              <a:xfrm>
                <a:off x="3029" y="1932"/>
                <a:ext cx="1" cy="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2" y="15"/>
                  </a:cxn>
                  <a:cxn ang="0">
                    <a:pos x="0" y="17"/>
                  </a:cxn>
                </a:cxnLst>
                <a:rect l="0" t="0" r="r" b="b"/>
                <a:pathLst>
                  <a:path w="2" h="17">
                    <a:moveTo>
                      <a:pt x="0" y="17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7" name="Freeform 1105"/>
              <p:cNvSpPr>
                <a:spLocks noChangeAspect="1"/>
              </p:cNvSpPr>
              <p:nvPr/>
            </p:nvSpPr>
            <p:spPr bwMode="auto">
              <a:xfrm>
                <a:off x="3033" y="1936"/>
                <a:ext cx="12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7"/>
                  </a:cxn>
                  <a:cxn ang="0">
                    <a:pos x="21" y="0"/>
                  </a:cxn>
                  <a:cxn ang="0">
                    <a:pos x="23" y="7"/>
                  </a:cxn>
                </a:cxnLst>
                <a:rect l="0" t="0" r="r" b="b"/>
                <a:pathLst>
                  <a:path w="23" h="7">
                    <a:moveTo>
                      <a:pt x="23" y="7"/>
                    </a:moveTo>
                    <a:lnTo>
                      <a:pt x="0" y="7"/>
                    </a:lnTo>
                    <a:lnTo>
                      <a:pt x="21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8" name="Freeform 1106"/>
              <p:cNvSpPr>
                <a:spLocks noChangeAspect="1"/>
              </p:cNvSpPr>
              <p:nvPr/>
            </p:nvSpPr>
            <p:spPr bwMode="auto">
              <a:xfrm>
                <a:off x="3045" y="1936"/>
                <a:ext cx="38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0"/>
                  </a:cxn>
                  <a:cxn ang="0">
                    <a:pos x="77" y="5"/>
                  </a:cxn>
                  <a:cxn ang="0">
                    <a:pos x="0" y="9"/>
                  </a:cxn>
                </a:cxnLst>
                <a:rect l="0" t="0" r="r" b="b"/>
                <a:pathLst>
                  <a:path w="77" h="9">
                    <a:moveTo>
                      <a:pt x="0" y="9"/>
                    </a:moveTo>
                    <a:lnTo>
                      <a:pt x="9" y="0"/>
                    </a:lnTo>
                    <a:lnTo>
                      <a:pt x="77" y="5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9" name="Freeform 1107"/>
              <p:cNvSpPr>
                <a:spLocks noChangeAspect="1"/>
              </p:cNvSpPr>
              <p:nvPr/>
            </p:nvSpPr>
            <p:spPr bwMode="auto">
              <a:xfrm>
                <a:off x="3033" y="1940"/>
                <a:ext cx="12" cy="1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0" name="Freeform 1108"/>
              <p:cNvSpPr>
                <a:spLocks noChangeAspect="1"/>
              </p:cNvSpPr>
              <p:nvPr/>
            </p:nvSpPr>
            <p:spPr bwMode="auto">
              <a:xfrm>
                <a:off x="3045" y="1939"/>
                <a:ext cx="38" cy="2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0" y="4"/>
                  </a:cxn>
                  <a:cxn ang="0">
                    <a:pos x="77" y="0"/>
                  </a:cxn>
                  <a:cxn ang="0">
                    <a:pos x="38" y="4"/>
                  </a:cxn>
                </a:cxnLst>
                <a:rect l="0" t="0" r="r" b="b"/>
                <a:pathLst>
                  <a:path w="77" h="4">
                    <a:moveTo>
                      <a:pt x="38" y="4"/>
                    </a:moveTo>
                    <a:lnTo>
                      <a:pt x="0" y="4"/>
                    </a:lnTo>
                    <a:lnTo>
                      <a:pt x="77" y="0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1" name="Freeform 1109"/>
              <p:cNvSpPr>
                <a:spLocks noChangeAspect="1"/>
              </p:cNvSpPr>
              <p:nvPr/>
            </p:nvSpPr>
            <p:spPr bwMode="auto">
              <a:xfrm>
                <a:off x="3045" y="1941"/>
                <a:ext cx="20" cy="1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33" y="0"/>
                  </a:cxn>
                </a:cxnLst>
                <a:rect l="0" t="0" r="r" b="b"/>
                <a:pathLst>
                  <a:path w="40">
                    <a:moveTo>
                      <a:pt x="33" y="0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2" name="Freeform 1110"/>
              <p:cNvSpPr>
                <a:spLocks noChangeAspect="1"/>
              </p:cNvSpPr>
              <p:nvPr/>
            </p:nvSpPr>
            <p:spPr bwMode="auto">
              <a:xfrm>
                <a:off x="3033" y="1941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56" y="0"/>
                  </a:cxn>
                  <a:cxn ang="0">
                    <a:pos x="0" y="0"/>
                  </a:cxn>
                </a:cxnLst>
                <a:rect l="0" t="0" r="r" b="b"/>
                <a:pathLst>
                  <a:path w="56">
                    <a:moveTo>
                      <a:pt x="0" y="0"/>
                    </a:moveTo>
                    <a:lnTo>
                      <a:pt x="23" y="0"/>
                    </a:lnTo>
                    <a:lnTo>
                      <a:pt x="5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3" name="Freeform 1111"/>
              <p:cNvSpPr>
                <a:spLocks noChangeAspect="1"/>
              </p:cNvSpPr>
              <p:nvPr/>
            </p:nvSpPr>
            <p:spPr bwMode="auto">
              <a:xfrm>
                <a:off x="3033" y="1940"/>
                <a:ext cx="12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" y="2"/>
                  </a:cxn>
                </a:cxnLst>
                <a:rect l="0" t="0" r="r" b="b"/>
                <a:pathLst>
                  <a:path w="23" h="2">
                    <a:moveTo>
                      <a:pt x="2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4" name="Freeform 1112"/>
              <p:cNvSpPr>
                <a:spLocks noChangeAspect="1"/>
              </p:cNvSpPr>
              <p:nvPr/>
            </p:nvSpPr>
            <p:spPr bwMode="auto">
              <a:xfrm>
                <a:off x="3065" y="1939"/>
                <a:ext cx="18" cy="2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37" y="0"/>
                  </a:cxn>
                  <a:cxn ang="0">
                    <a:pos x="10" y="4"/>
                  </a:cxn>
                </a:cxnLst>
                <a:rect l="0" t="0" r="r" b="b"/>
                <a:pathLst>
                  <a:path w="37" h="4">
                    <a:moveTo>
                      <a:pt x="10" y="4"/>
                    </a:moveTo>
                    <a:lnTo>
                      <a:pt x="0" y="4"/>
                    </a:lnTo>
                    <a:lnTo>
                      <a:pt x="37" y="0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5" name="Freeform 1113"/>
              <p:cNvSpPr>
                <a:spLocks noChangeAspect="1"/>
              </p:cNvSpPr>
              <p:nvPr/>
            </p:nvSpPr>
            <p:spPr bwMode="auto">
              <a:xfrm>
                <a:off x="3033" y="1941"/>
                <a:ext cx="28" cy="1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56" y="0"/>
                  </a:cxn>
                  <a:cxn ang="0">
                    <a:pos x="48" y="0"/>
                  </a:cxn>
                </a:cxnLst>
                <a:rect l="0" t="0" r="r" b="b"/>
                <a:pathLst>
                  <a:path w="56">
                    <a:moveTo>
                      <a:pt x="48" y="0"/>
                    </a:moveTo>
                    <a:lnTo>
                      <a:pt x="0" y="0"/>
                    </a:lnTo>
                    <a:lnTo>
                      <a:pt x="5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6" name="Freeform 1114"/>
              <p:cNvSpPr>
                <a:spLocks noChangeAspect="1"/>
              </p:cNvSpPr>
              <p:nvPr/>
            </p:nvSpPr>
            <p:spPr bwMode="auto">
              <a:xfrm>
                <a:off x="3069" y="1939"/>
                <a:ext cx="16" cy="3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0" y="4"/>
                  </a:cxn>
                  <a:cxn ang="0">
                    <a:pos x="29" y="0"/>
                  </a:cxn>
                  <a:cxn ang="0">
                    <a:pos x="33" y="6"/>
                  </a:cxn>
                </a:cxnLst>
                <a:rect l="0" t="0" r="r" b="b"/>
                <a:pathLst>
                  <a:path w="33" h="6">
                    <a:moveTo>
                      <a:pt x="33" y="6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3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7" name="Freeform 1115"/>
              <p:cNvSpPr>
                <a:spLocks noChangeAspect="1"/>
              </p:cNvSpPr>
              <p:nvPr/>
            </p:nvSpPr>
            <p:spPr bwMode="auto">
              <a:xfrm>
                <a:off x="3033" y="1941"/>
                <a:ext cx="24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48" y="2"/>
                  </a:cxn>
                  <a:cxn ang="0">
                    <a:pos x="2" y="4"/>
                  </a:cxn>
                </a:cxnLst>
                <a:rect l="0" t="0" r="r" b="b"/>
                <a:pathLst>
                  <a:path w="48" h="4">
                    <a:moveTo>
                      <a:pt x="2" y="4"/>
                    </a:moveTo>
                    <a:lnTo>
                      <a:pt x="0" y="0"/>
                    </a:lnTo>
                    <a:lnTo>
                      <a:pt x="48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8" name="Freeform 1116"/>
              <p:cNvSpPr>
                <a:spLocks noChangeAspect="1"/>
              </p:cNvSpPr>
              <p:nvPr/>
            </p:nvSpPr>
            <p:spPr bwMode="auto">
              <a:xfrm>
                <a:off x="3034" y="1941"/>
                <a:ext cx="23" cy="2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0" y="4"/>
                  </a:cxn>
                  <a:cxn ang="0">
                    <a:pos x="46" y="0"/>
                  </a:cxn>
                  <a:cxn ang="0">
                    <a:pos x="38" y="4"/>
                  </a:cxn>
                </a:cxnLst>
                <a:rect l="0" t="0" r="r" b="b"/>
                <a:pathLst>
                  <a:path w="46" h="4">
                    <a:moveTo>
                      <a:pt x="38" y="4"/>
                    </a:moveTo>
                    <a:lnTo>
                      <a:pt x="0" y="4"/>
                    </a:lnTo>
                    <a:lnTo>
                      <a:pt x="46" y="0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9" name="Freeform 1117"/>
              <p:cNvSpPr>
                <a:spLocks noChangeAspect="1"/>
              </p:cNvSpPr>
              <p:nvPr/>
            </p:nvSpPr>
            <p:spPr bwMode="auto">
              <a:xfrm>
                <a:off x="3069" y="1941"/>
                <a:ext cx="16" cy="2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0" y="0"/>
                  </a:cxn>
                  <a:cxn ang="0">
                    <a:pos x="33" y="2"/>
                  </a:cxn>
                  <a:cxn ang="0">
                    <a:pos x="8" y="4"/>
                  </a:cxn>
                </a:cxnLst>
                <a:rect l="0" t="0" r="r" b="b"/>
                <a:pathLst>
                  <a:path w="33" h="4">
                    <a:moveTo>
                      <a:pt x="8" y="4"/>
                    </a:moveTo>
                    <a:lnTo>
                      <a:pt x="0" y="0"/>
                    </a:lnTo>
                    <a:lnTo>
                      <a:pt x="33" y="2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0" name="Freeform 1118"/>
              <p:cNvSpPr>
                <a:spLocks noChangeAspect="1"/>
              </p:cNvSpPr>
              <p:nvPr/>
            </p:nvSpPr>
            <p:spPr bwMode="auto">
              <a:xfrm>
                <a:off x="3034" y="1943"/>
                <a:ext cx="20" cy="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2" y="4"/>
                  </a:cxn>
                </a:cxnLst>
                <a:rect l="0" t="0" r="r" b="b"/>
                <a:pathLst>
                  <a:path w="38" h="4">
                    <a:moveTo>
                      <a:pt x="32" y="4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1" name="Freeform 1119"/>
              <p:cNvSpPr>
                <a:spLocks noChangeAspect="1"/>
              </p:cNvSpPr>
              <p:nvPr/>
            </p:nvSpPr>
            <p:spPr bwMode="auto">
              <a:xfrm>
                <a:off x="3072" y="1942"/>
                <a:ext cx="14" cy="4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28" y="8"/>
                  </a:cxn>
                </a:cxnLst>
                <a:rect l="0" t="0" r="r" b="b"/>
                <a:pathLst>
                  <a:path w="28" h="8">
                    <a:moveTo>
                      <a:pt x="28" y="8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2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2" name="Freeform 1120"/>
              <p:cNvSpPr>
                <a:spLocks noChangeAspect="1"/>
              </p:cNvSpPr>
              <p:nvPr/>
            </p:nvSpPr>
            <p:spPr bwMode="auto">
              <a:xfrm>
                <a:off x="3072" y="1943"/>
                <a:ext cx="14" cy="3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0" y="0"/>
                  </a:cxn>
                  <a:cxn ang="0">
                    <a:pos x="28" y="6"/>
                  </a:cxn>
                  <a:cxn ang="0">
                    <a:pos x="5" y="6"/>
                  </a:cxn>
                </a:cxnLst>
                <a:rect l="0" t="0" r="r" b="b"/>
                <a:pathLst>
                  <a:path w="28" h="6">
                    <a:moveTo>
                      <a:pt x="5" y="6"/>
                    </a:moveTo>
                    <a:lnTo>
                      <a:pt x="0" y="0"/>
                    </a:lnTo>
                    <a:lnTo>
                      <a:pt x="28" y="6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3" name="Freeform 1121"/>
              <p:cNvSpPr>
                <a:spLocks noChangeAspect="1"/>
              </p:cNvSpPr>
              <p:nvPr/>
            </p:nvSpPr>
            <p:spPr bwMode="auto">
              <a:xfrm>
                <a:off x="3034" y="1943"/>
                <a:ext cx="18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2" y="6"/>
                  </a:cxn>
                </a:cxnLst>
                <a:rect l="0" t="0" r="r" b="b"/>
                <a:pathLst>
                  <a:path w="34" h="6">
                    <a:moveTo>
                      <a:pt x="2" y="6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4" name="Freeform 1122"/>
              <p:cNvSpPr>
                <a:spLocks noChangeAspect="1"/>
              </p:cNvSpPr>
              <p:nvPr/>
            </p:nvSpPr>
            <p:spPr bwMode="auto">
              <a:xfrm>
                <a:off x="3034" y="1945"/>
                <a:ext cx="18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4"/>
                  </a:cxn>
                  <a:cxn ang="0">
                    <a:pos x="34" y="0"/>
                  </a:cxn>
                  <a:cxn ang="0">
                    <a:pos x="29" y="4"/>
                  </a:cxn>
                </a:cxnLst>
                <a:rect l="0" t="0" r="r" b="b"/>
                <a:pathLst>
                  <a:path w="34" h="4">
                    <a:moveTo>
                      <a:pt x="29" y="4"/>
                    </a:moveTo>
                    <a:lnTo>
                      <a:pt x="0" y="4"/>
                    </a:lnTo>
                    <a:lnTo>
                      <a:pt x="34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5" name="Freeform 1123"/>
              <p:cNvSpPr>
                <a:spLocks noChangeAspect="1"/>
              </p:cNvSpPr>
              <p:nvPr/>
            </p:nvSpPr>
            <p:spPr bwMode="auto">
              <a:xfrm>
                <a:off x="3034" y="1946"/>
                <a:ext cx="15" cy="4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27" y="8"/>
                  </a:cxn>
                </a:cxnLst>
                <a:rect l="0" t="0" r="r" b="b"/>
                <a:pathLst>
                  <a:path w="29" h="8">
                    <a:moveTo>
                      <a:pt x="27" y="8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6" name="Freeform 1124"/>
              <p:cNvSpPr>
                <a:spLocks noChangeAspect="1"/>
              </p:cNvSpPr>
              <p:nvPr/>
            </p:nvSpPr>
            <p:spPr bwMode="auto">
              <a:xfrm>
                <a:off x="3075" y="1946"/>
                <a:ext cx="11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7" name="Freeform 1125"/>
              <p:cNvSpPr>
                <a:spLocks noChangeAspect="1"/>
              </p:cNvSpPr>
              <p:nvPr/>
            </p:nvSpPr>
            <p:spPr bwMode="auto">
              <a:xfrm>
                <a:off x="3075" y="1946"/>
                <a:ext cx="11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3" y="8"/>
                  </a:cxn>
                  <a:cxn ang="0">
                    <a:pos x="2" y="8"/>
                  </a:cxn>
                </a:cxnLst>
                <a:rect l="0" t="0" r="r" b="b"/>
                <a:pathLst>
                  <a:path w="23" h="8">
                    <a:moveTo>
                      <a:pt x="2" y="8"/>
                    </a:moveTo>
                    <a:lnTo>
                      <a:pt x="0" y="0"/>
                    </a:lnTo>
                    <a:lnTo>
                      <a:pt x="23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8" name="Freeform 1126"/>
              <p:cNvSpPr>
                <a:spLocks noChangeAspect="1"/>
              </p:cNvSpPr>
              <p:nvPr/>
            </p:nvSpPr>
            <p:spPr bwMode="auto">
              <a:xfrm>
                <a:off x="3034" y="1946"/>
                <a:ext cx="14" cy="6"/>
              </a:xfrm>
              <a:custGeom>
                <a:avLst/>
                <a:gdLst/>
                <a:ahLst/>
                <a:cxnLst>
                  <a:cxn ang="0">
                    <a:pos x="25" y="11"/>
                  </a:cxn>
                  <a:cxn ang="0">
                    <a:pos x="0" y="0"/>
                  </a:cxn>
                  <a:cxn ang="0">
                    <a:pos x="27" y="8"/>
                  </a:cxn>
                  <a:cxn ang="0">
                    <a:pos x="25" y="11"/>
                  </a:cxn>
                </a:cxnLst>
                <a:rect l="0" t="0" r="r" b="b"/>
                <a:pathLst>
                  <a:path w="27" h="11">
                    <a:moveTo>
                      <a:pt x="25" y="11"/>
                    </a:moveTo>
                    <a:lnTo>
                      <a:pt x="0" y="0"/>
                    </a:lnTo>
                    <a:lnTo>
                      <a:pt x="27" y="8"/>
                    </a:lnTo>
                    <a:lnTo>
                      <a:pt x="25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9" name="Freeform 1127"/>
              <p:cNvSpPr>
                <a:spLocks noChangeAspect="1"/>
              </p:cNvSpPr>
              <p:nvPr/>
            </p:nvSpPr>
            <p:spPr bwMode="auto">
              <a:xfrm>
                <a:off x="3076" y="1950"/>
                <a:ext cx="10" cy="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7"/>
                  </a:cxn>
                </a:cxnLst>
                <a:rect l="0" t="0" r="r" b="b"/>
                <a:pathLst>
                  <a:path w="21" h="7">
                    <a:moveTo>
                      <a:pt x="21" y="7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0" name="Freeform 1128"/>
              <p:cNvSpPr>
                <a:spLocks noChangeAspect="1"/>
              </p:cNvSpPr>
              <p:nvPr/>
            </p:nvSpPr>
            <p:spPr bwMode="auto">
              <a:xfrm>
                <a:off x="3075" y="1950"/>
                <a:ext cx="11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0"/>
                  </a:cxn>
                  <a:cxn ang="0">
                    <a:pos x="23" y="7"/>
                  </a:cxn>
                  <a:cxn ang="0">
                    <a:pos x="0" y="7"/>
                  </a:cxn>
                </a:cxnLst>
                <a:rect l="0" t="0" r="r" b="b"/>
                <a:pathLst>
                  <a:path w="23" h="7">
                    <a:moveTo>
                      <a:pt x="0" y="7"/>
                    </a:moveTo>
                    <a:lnTo>
                      <a:pt x="2" y="0"/>
                    </a:lnTo>
                    <a:lnTo>
                      <a:pt x="23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1" name="Freeform 1129"/>
              <p:cNvSpPr>
                <a:spLocks noChangeAspect="1"/>
              </p:cNvSpPr>
              <p:nvPr/>
            </p:nvSpPr>
            <p:spPr bwMode="auto">
              <a:xfrm>
                <a:off x="3034" y="1946"/>
                <a:ext cx="12" cy="10"/>
              </a:xfrm>
              <a:custGeom>
                <a:avLst/>
                <a:gdLst/>
                <a:ahLst/>
                <a:cxnLst>
                  <a:cxn ang="0">
                    <a:pos x="23" y="19"/>
                  </a:cxn>
                  <a:cxn ang="0">
                    <a:pos x="0" y="0"/>
                  </a:cxn>
                  <a:cxn ang="0">
                    <a:pos x="23" y="13"/>
                  </a:cxn>
                  <a:cxn ang="0">
                    <a:pos x="23" y="19"/>
                  </a:cxn>
                </a:cxnLst>
                <a:rect l="0" t="0" r="r" b="b"/>
                <a:pathLst>
                  <a:path w="23" h="19">
                    <a:moveTo>
                      <a:pt x="23" y="19"/>
                    </a:moveTo>
                    <a:lnTo>
                      <a:pt x="0" y="0"/>
                    </a:lnTo>
                    <a:lnTo>
                      <a:pt x="23" y="13"/>
                    </a:lnTo>
                    <a:lnTo>
                      <a:pt x="23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2" name="Freeform 1130"/>
              <p:cNvSpPr>
                <a:spLocks noChangeAspect="1"/>
              </p:cNvSpPr>
              <p:nvPr/>
            </p:nvSpPr>
            <p:spPr bwMode="auto">
              <a:xfrm>
                <a:off x="3073" y="1954"/>
                <a:ext cx="13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0"/>
                  </a:cxn>
                  <a:cxn ang="0">
                    <a:pos x="26" y="0"/>
                  </a:cxn>
                  <a:cxn ang="0">
                    <a:pos x="0" y="6"/>
                  </a:cxn>
                </a:cxnLst>
                <a:rect l="0" t="0" r="r" b="b"/>
                <a:pathLst>
                  <a:path w="26" h="6">
                    <a:moveTo>
                      <a:pt x="0" y="6"/>
                    </a:moveTo>
                    <a:lnTo>
                      <a:pt x="3" y="0"/>
                    </a:lnTo>
                    <a:lnTo>
                      <a:pt x="2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3" name="Freeform 1131"/>
              <p:cNvSpPr>
                <a:spLocks noChangeAspect="1"/>
              </p:cNvSpPr>
              <p:nvPr/>
            </p:nvSpPr>
            <p:spPr bwMode="auto">
              <a:xfrm>
                <a:off x="3073" y="1954"/>
                <a:ext cx="13" cy="3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6"/>
                  </a:cxn>
                  <a:cxn ang="0">
                    <a:pos x="26" y="0"/>
                  </a:cxn>
                  <a:cxn ang="0">
                    <a:pos x="25" y="8"/>
                  </a:cxn>
                </a:cxnLst>
                <a:rect l="0" t="0" r="r" b="b"/>
                <a:pathLst>
                  <a:path w="26" h="8">
                    <a:moveTo>
                      <a:pt x="25" y="8"/>
                    </a:moveTo>
                    <a:lnTo>
                      <a:pt x="0" y="6"/>
                    </a:lnTo>
                    <a:lnTo>
                      <a:pt x="26" y="0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4" name="Freeform 1132"/>
              <p:cNvSpPr>
                <a:spLocks noChangeAspect="1"/>
              </p:cNvSpPr>
              <p:nvPr/>
            </p:nvSpPr>
            <p:spPr bwMode="auto">
              <a:xfrm>
                <a:off x="3070" y="1957"/>
                <a:ext cx="15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0"/>
                  </a:cxn>
                  <a:cxn ang="0">
                    <a:pos x="31" y="2"/>
                  </a:cxn>
                  <a:cxn ang="0">
                    <a:pos x="0" y="4"/>
                  </a:cxn>
                </a:cxnLst>
                <a:rect l="0" t="0" r="r" b="b"/>
                <a:pathLst>
                  <a:path w="31" h="4">
                    <a:moveTo>
                      <a:pt x="0" y="4"/>
                    </a:moveTo>
                    <a:lnTo>
                      <a:pt x="6" y="0"/>
                    </a:lnTo>
                    <a:lnTo>
                      <a:pt x="31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5" name="Freeform 1133"/>
              <p:cNvSpPr>
                <a:spLocks noChangeAspect="1"/>
              </p:cNvSpPr>
              <p:nvPr/>
            </p:nvSpPr>
            <p:spPr bwMode="auto">
              <a:xfrm>
                <a:off x="3065" y="1957"/>
                <a:ext cx="2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2"/>
                  </a:cxn>
                  <a:cxn ang="0">
                    <a:pos x="41" y="0"/>
                  </a:cxn>
                  <a:cxn ang="0">
                    <a:pos x="0" y="6"/>
                  </a:cxn>
                </a:cxnLst>
                <a:rect l="0" t="0" r="r" b="b"/>
                <a:pathLst>
                  <a:path w="41" h="6">
                    <a:moveTo>
                      <a:pt x="0" y="6"/>
                    </a:moveTo>
                    <a:lnTo>
                      <a:pt x="10" y="2"/>
                    </a:lnTo>
                    <a:lnTo>
                      <a:pt x="41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6" name="Freeform 1134"/>
              <p:cNvSpPr>
                <a:spLocks noChangeAspect="1"/>
              </p:cNvSpPr>
              <p:nvPr/>
            </p:nvSpPr>
            <p:spPr bwMode="auto">
              <a:xfrm>
                <a:off x="3065" y="1957"/>
                <a:ext cx="20" cy="3"/>
              </a:xfrm>
              <a:custGeom>
                <a:avLst/>
                <a:gdLst/>
                <a:ahLst/>
                <a:cxnLst>
                  <a:cxn ang="0">
                    <a:pos x="37" y="6"/>
                  </a:cxn>
                  <a:cxn ang="0">
                    <a:pos x="0" y="6"/>
                  </a:cxn>
                  <a:cxn ang="0">
                    <a:pos x="41" y="0"/>
                  </a:cxn>
                  <a:cxn ang="0">
                    <a:pos x="37" y="6"/>
                  </a:cxn>
                </a:cxnLst>
                <a:rect l="0" t="0" r="r" b="b"/>
                <a:pathLst>
                  <a:path w="41" h="6">
                    <a:moveTo>
                      <a:pt x="37" y="6"/>
                    </a:moveTo>
                    <a:lnTo>
                      <a:pt x="0" y="6"/>
                    </a:lnTo>
                    <a:lnTo>
                      <a:pt x="41" y="0"/>
                    </a:lnTo>
                    <a:lnTo>
                      <a:pt x="3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7" name="Freeform 1135"/>
              <p:cNvSpPr>
                <a:spLocks noChangeAspect="1"/>
              </p:cNvSpPr>
              <p:nvPr/>
            </p:nvSpPr>
            <p:spPr bwMode="auto">
              <a:xfrm>
                <a:off x="3060" y="1960"/>
                <a:ext cx="2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46" y="0"/>
                  </a:cxn>
                  <a:cxn ang="0">
                    <a:pos x="0" y="0"/>
                  </a:cxn>
                </a:cxnLst>
                <a:rect l="0" t="0" r="r" b="b"/>
                <a:pathLst>
                  <a:path w="46">
                    <a:moveTo>
                      <a:pt x="0" y="0"/>
                    </a:moveTo>
                    <a:lnTo>
                      <a:pt x="9" y="0"/>
                    </a:ln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8" name="Freeform 1136"/>
              <p:cNvSpPr>
                <a:spLocks noChangeAspect="1"/>
              </p:cNvSpPr>
              <p:nvPr/>
            </p:nvSpPr>
            <p:spPr bwMode="auto">
              <a:xfrm>
                <a:off x="3052" y="1960"/>
                <a:ext cx="3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8" y="2"/>
                  </a:cxn>
                  <a:cxn ang="0">
                    <a:pos x="64" y="0"/>
                  </a:cxn>
                  <a:cxn ang="0">
                    <a:pos x="0" y="4"/>
                  </a:cxn>
                </a:cxnLst>
                <a:rect l="0" t="0" r="r" b="b"/>
                <a:pathLst>
                  <a:path w="64" h="4">
                    <a:moveTo>
                      <a:pt x="0" y="4"/>
                    </a:moveTo>
                    <a:lnTo>
                      <a:pt x="18" y="2"/>
                    </a:lnTo>
                    <a:lnTo>
                      <a:pt x="6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9" name="Freeform 1137"/>
              <p:cNvSpPr>
                <a:spLocks noChangeAspect="1"/>
              </p:cNvSpPr>
              <p:nvPr/>
            </p:nvSpPr>
            <p:spPr bwMode="auto">
              <a:xfrm>
                <a:off x="3052" y="1960"/>
                <a:ext cx="31" cy="3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0" y="4"/>
                  </a:cxn>
                  <a:cxn ang="0">
                    <a:pos x="64" y="0"/>
                  </a:cxn>
                  <a:cxn ang="0">
                    <a:pos x="60" y="6"/>
                  </a:cxn>
                </a:cxnLst>
                <a:rect l="0" t="0" r="r" b="b"/>
                <a:pathLst>
                  <a:path w="64" h="6">
                    <a:moveTo>
                      <a:pt x="60" y="6"/>
                    </a:moveTo>
                    <a:lnTo>
                      <a:pt x="0" y="4"/>
                    </a:lnTo>
                    <a:lnTo>
                      <a:pt x="64" y="0"/>
                    </a:lnTo>
                    <a:lnTo>
                      <a:pt x="6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0" name="Freeform 1138"/>
              <p:cNvSpPr>
                <a:spLocks noChangeAspect="1"/>
              </p:cNvSpPr>
              <p:nvPr/>
            </p:nvSpPr>
            <p:spPr bwMode="auto">
              <a:xfrm>
                <a:off x="3046" y="1962"/>
                <a:ext cx="35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0"/>
                  </a:cxn>
                  <a:cxn ang="0">
                    <a:pos x="71" y="2"/>
                  </a:cxn>
                  <a:cxn ang="0">
                    <a:pos x="0" y="5"/>
                  </a:cxn>
                </a:cxnLst>
                <a:rect l="0" t="0" r="r" b="b"/>
                <a:pathLst>
                  <a:path w="71" h="5">
                    <a:moveTo>
                      <a:pt x="0" y="5"/>
                    </a:moveTo>
                    <a:lnTo>
                      <a:pt x="11" y="0"/>
                    </a:lnTo>
                    <a:lnTo>
                      <a:pt x="71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1" name="Freeform 1139"/>
              <p:cNvSpPr>
                <a:spLocks noChangeAspect="1"/>
              </p:cNvSpPr>
              <p:nvPr/>
            </p:nvSpPr>
            <p:spPr bwMode="auto">
              <a:xfrm>
                <a:off x="3034" y="1946"/>
                <a:ext cx="12" cy="19"/>
              </a:xfrm>
              <a:custGeom>
                <a:avLst/>
                <a:gdLst/>
                <a:ahLst/>
                <a:cxnLst>
                  <a:cxn ang="0">
                    <a:pos x="23" y="38"/>
                  </a:cxn>
                  <a:cxn ang="0">
                    <a:pos x="0" y="0"/>
                  </a:cxn>
                  <a:cxn ang="0">
                    <a:pos x="23" y="19"/>
                  </a:cxn>
                  <a:cxn ang="0">
                    <a:pos x="23" y="38"/>
                  </a:cxn>
                </a:cxnLst>
                <a:rect l="0" t="0" r="r" b="b"/>
                <a:pathLst>
                  <a:path w="23" h="38">
                    <a:moveTo>
                      <a:pt x="23" y="38"/>
                    </a:moveTo>
                    <a:lnTo>
                      <a:pt x="0" y="0"/>
                    </a:lnTo>
                    <a:lnTo>
                      <a:pt x="23" y="19"/>
                    </a:lnTo>
                    <a:lnTo>
                      <a:pt x="23" y="3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2" name="Freeform 1140"/>
              <p:cNvSpPr>
                <a:spLocks noChangeAspect="1"/>
              </p:cNvSpPr>
              <p:nvPr/>
            </p:nvSpPr>
            <p:spPr bwMode="auto">
              <a:xfrm>
                <a:off x="3046" y="1963"/>
                <a:ext cx="35" cy="2"/>
              </a:xfrm>
              <a:custGeom>
                <a:avLst/>
                <a:gdLst/>
                <a:ahLst/>
                <a:cxnLst>
                  <a:cxn ang="0">
                    <a:pos x="65" y="3"/>
                  </a:cxn>
                  <a:cxn ang="0">
                    <a:pos x="0" y="3"/>
                  </a:cxn>
                  <a:cxn ang="0">
                    <a:pos x="71" y="0"/>
                  </a:cxn>
                  <a:cxn ang="0">
                    <a:pos x="65" y="3"/>
                  </a:cxn>
                </a:cxnLst>
                <a:rect l="0" t="0" r="r" b="b"/>
                <a:pathLst>
                  <a:path w="71" h="3">
                    <a:moveTo>
                      <a:pt x="65" y="3"/>
                    </a:moveTo>
                    <a:lnTo>
                      <a:pt x="0" y="3"/>
                    </a:lnTo>
                    <a:lnTo>
                      <a:pt x="71" y="0"/>
                    </a:lnTo>
                    <a:lnTo>
                      <a:pt x="65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3" name="Freeform 1141"/>
              <p:cNvSpPr>
                <a:spLocks noChangeAspect="1"/>
              </p:cNvSpPr>
              <p:nvPr/>
            </p:nvSpPr>
            <p:spPr bwMode="auto">
              <a:xfrm>
                <a:off x="3046" y="1965"/>
                <a:ext cx="33" cy="2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0"/>
                  </a:cxn>
                  <a:cxn ang="0">
                    <a:pos x="65" y="0"/>
                  </a:cxn>
                  <a:cxn ang="0">
                    <a:pos x="57" y="4"/>
                  </a:cxn>
                </a:cxnLst>
                <a:rect l="0" t="0" r="r" b="b"/>
                <a:pathLst>
                  <a:path w="65" h="4">
                    <a:moveTo>
                      <a:pt x="57" y="4"/>
                    </a:moveTo>
                    <a:lnTo>
                      <a:pt x="0" y="0"/>
                    </a:lnTo>
                    <a:lnTo>
                      <a:pt x="65" y="0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4" name="Freeform 1142"/>
              <p:cNvSpPr>
                <a:spLocks noChangeAspect="1"/>
              </p:cNvSpPr>
              <p:nvPr/>
            </p:nvSpPr>
            <p:spPr bwMode="auto">
              <a:xfrm>
                <a:off x="3046" y="1965"/>
                <a:ext cx="29" cy="4"/>
              </a:xfrm>
              <a:custGeom>
                <a:avLst/>
                <a:gdLst/>
                <a:ahLst/>
                <a:cxnLst>
                  <a:cxn ang="0">
                    <a:pos x="48" y="8"/>
                  </a:cxn>
                  <a:cxn ang="0">
                    <a:pos x="0" y="0"/>
                  </a:cxn>
                  <a:cxn ang="0">
                    <a:pos x="57" y="4"/>
                  </a:cxn>
                  <a:cxn ang="0">
                    <a:pos x="48" y="8"/>
                  </a:cxn>
                </a:cxnLst>
                <a:rect l="0" t="0" r="r" b="b"/>
                <a:pathLst>
                  <a:path w="57" h="8">
                    <a:moveTo>
                      <a:pt x="48" y="8"/>
                    </a:moveTo>
                    <a:lnTo>
                      <a:pt x="0" y="0"/>
                    </a:lnTo>
                    <a:lnTo>
                      <a:pt x="57" y="4"/>
                    </a:lnTo>
                    <a:lnTo>
                      <a:pt x="4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5" name="Freeform 1143"/>
              <p:cNvSpPr>
                <a:spLocks noChangeAspect="1"/>
              </p:cNvSpPr>
              <p:nvPr/>
            </p:nvSpPr>
            <p:spPr bwMode="auto">
              <a:xfrm>
                <a:off x="3046" y="1965"/>
                <a:ext cx="25" cy="5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0" y="0"/>
                  </a:cxn>
                  <a:cxn ang="0">
                    <a:pos x="50" y="8"/>
                  </a:cxn>
                  <a:cxn ang="0">
                    <a:pos x="38" y="10"/>
                  </a:cxn>
                </a:cxnLst>
                <a:rect l="0" t="0" r="r" b="b"/>
                <a:pathLst>
                  <a:path w="50" h="10">
                    <a:moveTo>
                      <a:pt x="38" y="10"/>
                    </a:moveTo>
                    <a:lnTo>
                      <a:pt x="0" y="0"/>
                    </a:lnTo>
                    <a:lnTo>
                      <a:pt x="50" y="8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6" name="Freeform 1144"/>
              <p:cNvSpPr>
                <a:spLocks noChangeAspect="1"/>
              </p:cNvSpPr>
              <p:nvPr/>
            </p:nvSpPr>
            <p:spPr bwMode="auto">
              <a:xfrm>
                <a:off x="3046" y="1965"/>
                <a:ext cx="19" cy="5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0" y="0"/>
                  </a:cxn>
                  <a:cxn ang="0">
                    <a:pos x="38" y="10"/>
                  </a:cxn>
                  <a:cxn ang="0">
                    <a:pos x="25" y="10"/>
                  </a:cxn>
                </a:cxnLst>
                <a:rect l="0" t="0" r="r" b="b"/>
                <a:pathLst>
                  <a:path w="38" h="10">
                    <a:moveTo>
                      <a:pt x="25" y="10"/>
                    </a:moveTo>
                    <a:lnTo>
                      <a:pt x="0" y="0"/>
                    </a:lnTo>
                    <a:lnTo>
                      <a:pt x="38" y="10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7" name="Freeform 1145"/>
              <p:cNvSpPr>
                <a:spLocks noChangeAspect="1"/>
              </p:cNvSpPr>
              <p:nvPr/>
            </p:nvSpPr>
            <p:spPr bwMode="auto">
              <a:xfrm>
                <a:off x="3046" y="1965"/>
                <a:ext cx="12" cy="6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0"/>
                  </a:cxn>
                  <a:cxn ang="0">
                    <a:pos x="25" y="10"/>
                  </a:cxn>
                  <a:cxn ang="0">
                    <a:pos x="6" y="12"/>
                  </a:cxn>
                </a:cxnLst>
                <a:rect l="0" t="0" r="r" b="b"/>
                <a:pathLst>
                  <a:path w="25" h="12">
                    <a:moveTo>
                      <a:pt x="6" y="12"/>
                    </a:moveTo>
                    <a:lnTo>
                      <a:pt x="0" y="0"/>
                    </a:lnTo>
                    <a:lnTo>
                      <a:pt x="25" y="1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8" name="Freeform 1146"/>
              <p:cNvSpPr>
                <a:spLocks noChangeAspect="1"/>
              </p:cNvSpPr>
              <p:nvPr/>
            </p:nvSpPr>
            <p:spPr bwMode="auto">
              <a:xfrm>
                <a:off x="3034" y="1946"/>
                <a:ext cx="15" cy="25"/>
              </a:xfrm>
              <a:custGeom>
                <a:avLst/>
                <a:gdLst/>
                <a:ahLst/>
                <a:cxnLst>
                  <a:cxn ang="0">
                    <a:pos x="29" y="50"/>
                  </a:cxn>
                  <a:cxn ang="0">
                    <a:pos x="0" y="0"/>
                  </a:cxn>
                  <a:cxn ang="0">
                    <a:pos x="25" y="36"/>
                  </a:cxn>
                  <a:cxn ang="0">
                    <a:pos x="29" y="50"/>
                  </a:cxn>
                </a:cxnLst>
                <a:rect l="0" t="0" r="r" b="b"/>
                <a:pathLst>
                  <a:path w="29" h="50">
                    <a:moveTo>
                      <a:pt x="29" y="50"/>
                    </a:moveTo>
                    <a:lnTo>
                      <a:pt x="0" y="0"/>
                    </a:lnTo>
                    <a:lnTo>
                      <a:pt x="25" y="36"/>
                    </a:lnTo>
                    <a:lnTo>
                      <a:pt x="29" y="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9" name="Freeform 1147"/>
              <p:cNvSpPr>
                <a:spLocks noChangeAspect="1"/>
              </p:cNvSpPr>
              <p:nvPr/>
            </p:nvSpPr>
            <p:spPr bwMode="auto">
              <a:xfrm>
                <a:off x="3034" y="1946"/>
                <a:ext cx="15" cy="26"/>
              </a:xfrm>
              <a:custGeom>
                <a:avLst/>
                <a:gdLst/>
                <a:ahLst/>
                <a:cxnLst>
                  <a:cxn ang="0">
                    <a:pos x="27" y="52"/>
                  </a:cxn>
                  <a:cxn ang="0">
                    <a:pos x="0" y="0"/>
                  </a:cxn>
                  <a:cxn ang="0">
                    <a:pos x="29" y="52"/>
                  </a:cxn>
                  <a:cxn ang="0">
                    <a:pos x="27" y="52"/>
                  </a:cxn>
                </a:cxnLst>
                <a:rect l="0" t="0" r="r" b="b"/>
                <a:pathLst>
                  <a:path w="29" h="52">
                    <a:moveTo>
                      <a:pt x="27" y="52"/>
                    </a:moveTo>
                    <a:lnTo>
                      <a:pt x="0" y="0"/>
                    </a:lnTo>
                    <a:lnTo>
                      <a:pt x="29" y="52"/>
                    </a:lnTo>
                    <a:lnTo>
                      <a:pt x="27" y="5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0" name="Freeform 1148"/>
              <p:cNvSpPr>
                <a:spLocks noChangeAspect="1"/>
              </p:cNvSpPr>
              <p:nvPr/>
            </p:nvSpPr>
            <p:spPr bwMode="auto">
              <a:xfrm>
                <a:off x="3034" y="1946"/>
                <a:ext cx="14" cy="28"/>
              </a:xfrm>
              <a:custGeom>
                <a:avLst/>
                <a:gdLst/>
                <a:ahLst/>
                <a:cxnLst>
                  <a:cxn ang="0">
                    <a:pos x="25" y="56"/>
                  </a:cxn>
                  <a:cxn ang="0">
                    <a:pos x="0" y="0"/>
                  </a:cxn>
                  <a:cxn ang="0">
                    <a:pos x="27" y="54"/>
                  </a:cxn>
                  <a:cxn ang="0">
                    <a:pos x="25" y="56"/>
                  </a:cxn>
                </a:cxnLst>
                <a:rect l="0" t="0" r="r" b="b"/>
                <a:pathLst>
                  <a:path w="27" h="56">
                    <a:moveTo>
                      <a:pt x="25" y="56"/>
                    </a:moveTo>
                    <a:lnTo>
                      <a:pt x="0" y="0"/>
                    </a:lnTo>
                    <a:lnTo>
                      <a:pt x="27" y="54"/>
                    </a:lnTo>
                    <a:lnTo>
                      <a:pt x="25" y="5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1" name="Freeform 1149"/>
              <p:cNvSpPr>
                <a:spLocks noChangeAspect="1"/>
              </p:cNvSpPr>
              <p:nvPr/>
            </p:nvSpPr>
            <p:spPr bwMode="auto">
              <a:xfrm>
                <a:off x="3074" y="1976"/>
                <a:ext cx="9" cy="1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0" y="0"/>
                  </a:cxn>
                  <a:cxn ang="0">
                    <a:pos x="20" y="0"/>
                  </a:cxn>
                  <a:cxn ang="0">
                    <a:pos x="20" y="1"/>
                  </a:cxn>
                </a:cxnLst>
                <a:rect l="0" t="0" r="r" b="b"/>
                <a:pathLst>
                  <a:path w="20" h="1">
                    <a:moveTo>
                      <a:pt x="20" y="1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2" name="Freeform 1150"/>
              <p:cNvSpPr>
                <a:spLocks noChangeAspect="1"/>
              </p:cNvSpPr>
              <p:nvPr/>
            </p:nvSpPr>
            <p:spPr bwMode="auto">
              <a:xfrm>
                <a:off x="3034" y="1946"/>
                <a:ext cx="13" cy="32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25" y="56"/>
                  </a:cxn>
                  <a:cxn ang="0">
                    <a:pos x="0" y="63"/>
                  </a:cxn>
                </a:cxnLst>
                <a:rect l="0" t="0" r="r" b="b"/>
                <a:pathLst>
                  <a:path w="25" h="63">
                    <a:moveTo>
                      <a:pt x="0" y="63"/>
                    </a:moveTo>
                    <a:lnTo>
                      <a:pt x="0" y="0"/>
                    </a:lnTo>
                    <a:lnTo>
                      <a:pt x="25" y="56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3" name="Freeform 1151"/>
              <p:cNvSpPr>
                <a:spLocks noChangeAspect="1"/>
              </p:cNvSpPr>
              <p:nvPr/>
            </p:nvSpPr>
            <p:spPr bwMode="auto">
              <a:xfrm>
                <a:off x="3034" y="1974"/>
                <a:ext cx="13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5"/>
                  </a:cxn>
                  <a:cxn ang="0">
                    <a:pos x="25" y="0"/>
                  </a:cxn>
                  <a:cxn ang="0">
                    <a:pos x="23" y="7"/>
                  </a:cxn>
                </a:cxnLst>
                <a:rect l="0" t="0" r="r" b="b"/>
                <a:pathLst>
                  <a:path w="25" h="7">
                    <a:moveTo>
                      <a:pt x="23" y="7"/>
                    </a:moveTo>
                    <a:lnTo>
                      <a:pt x="0" y="5"/>
                    </a:lnTo>
                    <a:lnTo>
                      <a:pt x="25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4" name="Freeform 1152"/>
              <p:cNvSpPr>
                <a:spLocks noChangeAspect="1"/>
              </p:cNvSpPr>
              <p:nvPr/>
            </p:nvSpPr>
            <p:spPr bwMode="auto">
              <a:xfrm>
                <a:off x="3073" y="1976"/>
                <a:ext cx="10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0"/>
                  </a:cxn>
                  <a:cxn ang="0">
                    <a:pos x="21" y="1"/>
                  </a:cxn>
                  <a:cxn ang="0">
                    <a:pos x="0" y="5"/>
                  </a:cxn>
                </a:cxnLst>
                <a:rect l="0" t="0" r="r" b="b"/>
                <a:pathLst>
                  <a:path w="21" h="5">
                    <a:moveTo>
                      <a:pt x="0" y="5"/>
                    </a:moveTo>
                    <a:lnTo>
                      <a:pt x="1" y="0"/>
                    </a:lnTo>
                    <a:lnTo>
                      <a:pt x="21" y="1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5" name="Freeform 1153"/>
              <p:cNvSpPr>
                <a:spLocks noChangeAspect="1"/>
              </p:cNvSpPr>
              <p:nvPr/>
            </p:nvSpPr>
            <p:spPr bwMode="auto">
              <a:xfrm>
                <a:off x="3034" y="1978"/>
                <a:ext cx="12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6" name="Freeform 1154"/>
              <p:cNvSpPr>
                <a:spLocks noChangeAspect="1"/>
              </p:cNvSpPr>
              <p:nvPr/>
            </p:nvSpPr>
            <p:spPr bwMode="auto">
              <a:xfrm>
                <a:off x="3073" y="1976"/>
                <a:ext cx="10" cy="5"/>
              </a:xfrm>
              <a:custGeom>
                <a:avLst/>
                <a:gdLst/>
                <a:ahLst/>
                <a:cxnLst>
                  <a:cxn ang="0">
                    <a:pos x="21" y="9"/>
                  </a:cxn>
                  <a:cxn ang="0">
                    <a:pos x="0" y="5"/>
                  </a:cxn>
                  <a:cxn ang="0">
                    <a:pos x="21" y="0"/>
                  </a:cxn>
                  <a:cxn ang="0">
                    <a:pos x="21" y="9"/>
                  </a:cxn>
                </a:cxnLst>
                <a:rect l="0" t="0" r="r" b="b"/>
                <a:pathLst>
                  <a:path w="21" h="9">
                    <a:moveTo>
                      <a:pt x="21" y="9"/>
                    </a:moveTo>
                    <a:lnTo>
                      <a:pt x="0" y="5"/>
                    </a:lnTo>
                    <a:lnTo>
                      <a:pt x="21" y="0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7" name="Freeform 1155"/>
              <p:cNvSpPr>
                <a:spLocks noChangeAspect="1"/>
              </p:cNvSpPr>
              <p:nvPr/>
            </p:nvSpPr>
            <p:spPr bwMode="auto">
              <a:xfrm>
                <a:off x="3073" y="1979"/>
                <a:ext cx="10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21" y="4"/>
                  </a:cxn>
                  <a:cxn ang="0">
                    <a:pos x="0" y="4"/>
                  </a:cxn>
                </a:cxnLst>
                <a:rect l="0" t="0" r="r" b="b"/>
                <a:pathLst>
                  <a:path w="21" h="4">
                    <a:moveTo>
                      <a:pt x="0" y="4"/>
                    </a:moveTo>
                    <a:lnTo>
                      <a:pt x="1" y="0"/>
                    </a:lnTo>
                    <a:lnTo>
                      <a:pt x="21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8" name="Freeform 1156"/>
              <p:cNvSpPr>
                <a:spLocks noChangeAspect="1"/>
              </p:cNvSpPr>
              <p:nvPr/>
            </p:nvSpPr>
            <p:spPr bwMode="auto">
              <a:xfrm>
                <a:off x="3034" y="1978"/>
                <a:ext cx="12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3" y="6"/>
                  </a:cxn>
                  <a:cxn ang="0">
                    <a:pos x="2" y="8"/>
                  </a:cxn>
                </a:cxnLst>
                <a:rect l="0" t="0" r="r" b="b"/>
                <a:pathLst>
                  <a:path w="23" h="8">
                    <a:moveTo>
                      <a:pt x="2" y="8"/>
                    </a:moveTo>
                    <a:lnTo>
                      <a:pt x="0" y="0"/>
                    </a:lnTo>
                    <a:lnTo>
                      <a:pt x="23" y="6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9" name="Freeform 1157"/>
              <p:cNvSpPr>
                <a:spLocks noChangeAspect="1"/>
              </p:cNvSpPr>
              <p:nvPr/>
            </p:nvSpPr>
            <p:spPr bwMode="auto">
              <a:xfrm>
                <a:off x="3035" y="1980"/>
                <a:ext cx="12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0" name="Freeform 1158"/>
              <p:cNvSpPr>
                <a:spLocks noChangeAspect="1"/>
              </p:cNvSpPr>
              <p:nvPr/>
            </p:nvSpPr>
            <p:spPr bwMode="auto">
              <a:xfrm>
                <a:off x="3072" y="1981"/>
                <a:ext cx="11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23" y="0"/>
                  </a:cxn>
                  <a:cxn ang="0">
                    <a:pos x="0" y="4"/>
                  </a:cxn>
                </a:cxnLst>
                <a:rect l="0" t="0" r="r" b="b"/>
                <a:pathLst>
                  <a:path w="23" h="4">
                    <a:moveTo>
                      <a:pt x="0" y="4"/>
                    </a:moveTo>
                    <a:lnTo>
                      <a:pt x="2" y="0"/>
                    </a:lnTo>
                    <a:lnTo>
                      <a:pt x="23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1" name="Freeform 1159"/>
              <p:cNvSpPr>
                <a:spLocks noChangeAspect="1"/>
              </p:cNvSpPr>
              <p:nvPr/>
            </p:nvSpPr>
            <p:spPr bwMode="auto">
              <a:xfrm>
                <a:off x="3035" y="1982"/>
                <a:ext cx="13" cy="1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5" y="4"/>
                  </a:cxn>
                </a:cxnLst>
                <a:rect l="0" t="0" r="r" b="b"/>
                <a:pathLst>
                  <a:path w="25" h="4">
                    <a:moveTo>
                      <a:pt x="25" y="4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2" name="Freeform 1160"/>
              <p:cNvSpPr>
                <a:spLocks noChangeAspect="1"/>
              </p:cNvSpPr>
              <p:nvPr/>
            </p:nvSpPr>
            <p:spPr bwMode="auto">
              <a:xfrm>
                <a:off x="3070" y="1981"/>
                <a:ext cx="13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4"/>
                  </a:cxn>
                  <a:cxn ang="0">
                    <a:pos x="27" y="0"/>
                  </a:cxn>
                  <a:cxn ang="0">
                    <a:pos x="0" y="8"/>
                  </a:cxn>
                </a:cxnLst>
                <a:rect l="0" t="0" r="r" b="b"/>
                <a:pathLst>
                  <a:path w="27" h="8">
                    <a:moveTo>
                      <a:pt x="0" y="8"/>
                    </a:moveTo>
                    <a:lnTo>
                      <a:pt x="4" y="4"/>
                    </a:lnTo>
                    <a:lnTo>
                      <a:pt x="27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3" name="Freeform 1161"/>
              <p:cNvSpPr>
                <a:spLocks noChangeAspect="1"/>
              </p:cNvSpPr>
              <p:nvPr/>
            </p:nvSpPr>
            <p:spPr bwMode="auto">
              <a:xfrm>
                <a:off x="3070" y="1981"/>
                <a:ext cx="13" cy="3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8"/>
                  </a:cxn>
                  <a:cxn ang="0">
                    <a:pos x="27" y="0"/>
                  </a:cxn>
                  <a:cxn ang="0">
                    <a:pos x="25" y="8"/>
                  </a:cxn>
                </a:cxnLst>
                <a:rect l="0" t="0" r="r" b="b"/>
                <a:pathLst>
                  <a:path w="27" h="8">
                    <a:moveTo>
                      <a:pt x="25" y="8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4" name="Freeform 1162"/>
              <p:cNvSpPr>
                <a:spLocks noChangeAspect="1"/>
              </p:cNvSpPr>
              <p:nvPr/>
            </p:nvSpPr>
            <p:spPr bwMode="auto">
              <a:xfrm>
                <a:off x="3035" y="1982"/>
                <a:ext cx="14" cy="2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0"/>
                  </a:cxn>
                  <a:cxn ang="0">
                    <a:pos x="25" y="4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0"/>
                    </a:lnTo>
                    <a:lnTo>
                      <a:pt x="25" y="4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5" name="Freeform 1163"/>
              <p:cNvSpPr>
                <a:spLocks noChangeAspect="1"/>
              </p:cNvSpPr>
              <p:nvPr/>
            </p:nvSpPr>
            <p:spPr bwMode="auto">
              <a:xfrm>
                <a:off x="3035" y="1982"/>
                <a:ext cx="14" cy="3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7" y="6"/>
                  </a:cxn>
                  <a:cxn ang="0">
                    <a:pos x="2" y="8"/>
                  </a:cxn>
                </a:cxnLst>
                <a:rect l="0" t="0" r="r" b="b"/>
                <a:pathLst>
                  <a:path w="27" h="8">
                    <a:moveTo>
                      <a:pt x="2" y="8"/>
                    </a:moveTo>
                    <a:lnTo>
                      <a:pt x="0" y="0"/>
                    </a:lnTo>
                    <a:lnTo>
                      <a:pt x="27" y="6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6" name="Freeform 1164"/>
              <p:cNvSpPr>
                <a:spLocks noChangeAspect="1"/>
              </p:cNvSpPr>
              <p:nvPr/>
            </p:nvSpPr>
            <p:spPr bwMode="auto">
              <a:xfrm>
                <a:off x="3066" y="1984"/>
                <a:ext cx="15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31" y="0"/>
                  </a:cxn>
                  <a:cxn ang="0">
                    <a:pos x="0" y="4"/>
                  </a:cxn>
                </a:cxnLst>
                <a:rect l="0" t="0" r="r" b="b"/>
                <a:pathLst>
                  <a:path w="31" h="4">
                    <a:moveTo>
                      <a:pt x="0" y="4"/>
                    </a:moveTo>
                    <a:lnTo>
                      <a:pt x="8" y="0"/>
                    </a:lnTo>
                    <a:lnTo>
                      <a:pt x="31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7" name="Freeform 1165"/>
              <p:cNvSpPr>
                <a:spLocks noChangeAspect="1"/>
              </p:cNvSpPr>
              <p:nvPr/>
            </p:nvSpPr>
            <p:spPr bwMode="auto">
              <a:xfrm>
                <a:off x="3036" y="1984"/>
                <a:ext cx="18" cy="2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0" y="4"/>
                  </a:cxn>
                  <a:cxn ang="0">
                    <a:pos x="26" y="0"/>
                  </a:cxn>
                  <a:cxn ang="0">
                    <a:pos x="34" y="4"/>
                  </a:cxn>
                </a:cxnLst>
                <a:rect l="0" t="0" r="r" b="b"/>
                <a:pathLst>
                  <a:path w="34" h="4">
                    <a:moveTo>
                      <a:pt x="34" y="4"/>
                    </a:moveTo>
                    <a:lnTo>
                      <a:pt x="0" y="4"/>
                    </a:lnTo>
                    <a:lnTo>
                      <a:pt x="26" y="0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8" name="Freeform 1166"/>
              <p:cNvSpPr>
                <a:spLocks noChangeAspect="1"/>
              </p:cNvSpPr>
              <p:nvPr/>
            </p:nvSpPr>
            <p:spPr bwMode="auto">
              <a:xfrm>
                <a:off x="3059" y="1984"/>
                <a:ext cx="22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4"/>
                  </a:cxn>
                  <a:cxn ang="0">
                    <a:pos x="44" y="0"/>
                  </a:cxn>
                  <a:cxn ang="0">
                    <a:pos x="0" y="4"/>
                  </a:cxn>
                </a:cxnLst>
                <a:rect l="0" t="0" r="r" b="b"/>
                <a:pathLst>
                  <a:path w="44" h="4">
                    <a:moveTo>
                      <a:pt x="0" y="4"/>
                    </a:moveTo>
                    <a:lnTo>
                      <a:pt x="11" y="4"/>
                    </a:lnTo>
                    <a:lnTo>
                      <a:pt x="4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9" name="Freeform 1167"/>
              <p:cNvSpPr>
                <a:spLocks noChangeAspect="1"/>
              </p:cNvSpPr>
              <p:nvPr/>
            </p:nvSpPr>
            <p:spPr bwMode="auto">
              <a:xfrm>
                <a:off x="3036" y="1985"/>
                <a:ext cx="23" cy="1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46" y="2"/>
                  </a:cxn>
                </a:cxnLst>
                <a:rect l="0" t="0" r="r" b="b"/>
                <a:pathLst>
                  <a:path w="46" h="2">
                    <a:moveTo>
                      <a:pt x="46" y="2"/>
                    </a:moveTo>
                    <a:lnTo>
                      <a:pt x="0" y="0"/>
                    </a:lnTo>
                    <a:lnTo>
                      <a:pt x="34" y="2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0" name="Freeform 1168"/>
              <p:cNvSpPr>
                <a:spLocks noChangeAspect="1"/>
              </p:cNvSpPr>
              <p:nvPr/>
            </p:nvSpPr>
            <p:spPr bwMode="auto">
              <a:xfrm>
                <a:off x="3059" y="1984"/>
                <a:ext cx="22" cy="4"/>
              </a:xfrm>
              <a:custGeom>
                <a:avLst/>
                <a:gdLst/>
                <a:ahLst/>
                <a:cxnLst>
                  <a:cxn ang="0">
                    <a:pos x="40" y="8"/>
                  </a:cxn>
                  <a:cxn ang="0">
                    <a:pos x="0" y="6"/>
                  </a:cxn>
                  <a:cxn ang="0">
                    <a:pos x="44" y="0"/>
                  </a:cxn>
                  <a:cxn ang="0">
                    <a:pos x="40" y="8"/>
                  </a:cxn>
                </a:cxnLst>
                <a:rect l="0" t="0" r="r" b="b"/>
                <a:pathLst>
                  <a:path w="44" h="8">
                    <a:moveTo>
                      <a:pt x="40" y="8"/>
                    </a:moveTo>
                    <a:lnTo>
                      <a:pt x="0" y="6"/>
                    </a:lnTo>
                    <a:lnTo>
                      <a:pt x="44" y="0"/>
                    </a:lnTo>
                    <a:lnTo>
                      <a:pt x="4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1" name="Freeform 1169"/>
              <p:cNvSpPr>
                <a:spLocks noChangeAspect="1"/>
              </p:cNvSpPr>
              <p:nvPr/>
            </p:nvSpPr>
            <p:spPr bwMode="auto">
              <a:xfrm>
                <a:off x="3038" y="1986"/>
                <a:ext cx="42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3" y="0"/>
                  </a:cxn>
                  <a:cxn ang="0">
                    <a:pos x="85" y="2"/>
                  </a:cxn>
                  <a:cxn ang="0">
                    <a:pos x="0" y="5"/>
                  </a:cxn>
                </a:cxnLst>
                <a:rect l="0" t="0" r="r" b="b"/>
                <a:pathLst>
                  <a:path w="85" h="5">
                    <a:moveTo>
                      <a:pt x="0" y="5"/>
                    </a:moveTo>
                    <a:lnTo>
                      <a:pt x="43" y="0"/>
                    </a:lnTo>
                    <a:lnTo>
                      <a:pt x="85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2" name="Freeform 1170"/>
              <p:cNvSpPr>
                <a:spLocks noChangeAspect="1"/>
              </p:cNvSpPr>
              <p:nvPr/>
            </p:nvSpPr>
            <p:spPr bwMode="auto">
              <a:xfrm>
                <a:off x="3036" y="1985"/>
                <a:ext cx="23" cy="4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0" y="0"/>
                  </a:cxn>
                  <a:cxn ang="0">
                    <a:pos x="46" y="2"/>
                  </a:cxn>
                  <a:cxn ang="0">
                    <a:pos x="3" y="7"/>
                  </a:cxn>
                </a:cxnLst>
                <a:rect l="0" t="0" r="r" b="b"/>
                <a:pathLst>
                  <a:path w="46" h="7">
                    <a:moveTo>
                      <a:pt x="3" y="7"/>
                    </a:moveTo>
                    <a:lnTo>
                      <a:pt x="0" y="0"/>
                    </a:lnTo>
                    <a:lnTo>
                      <a:pt x="46" y="2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3" name="Freeform 1171"/>
              <p:cNvSpPr>
                <a:spLocks noChangeAspect="1"/>
              </p:cNvSpPr>
              <p:nvPr/>
            </p:nvSpPr>
            <p:spPr bwMode="auto">
              <a:xfrm>
                <a:off x="3038" y="1988"/>
                <a:ext cx="42" cy="2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1"/>
                  </a:cxn>
                  <a:cxn ang="0">
                    <a:pos x="85" y="0"/>
                  </a:cxn>
                  <a:cxn ang="0">
                    <a:pos x="79" y="3"/>
                  </a:cxn>
                </a:cxnLst>
                <a:rect l="0" t="0" r="r" b="b"/>
                <a:pathLst>
                  <a:path w="85" h="3">
                    <a:moveTo>
                      <a:pt x="79" y="3"/>
                    </a:moveTo>
                    <a:lnTo>
                      <a:pt x="0" y="1"/>
                    </a:lnTo>
                    <a:lnTo>
                      <a:pt x="85" y="0"/>
                    </a:lnTo>
                    <a:lnTo>
                      <a:pt x="79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4" name="Freeform 1172"/>
              <p:cNvSpPr>
                <a:spLocks noChangeAspect="1"/>
              </p:cNvSpPr>
              <p:nvPr/>
            </p:nvSpPr>
            <p:spPr bwMode="auto">
              <a:xfrm>
                <a:off x="3038" y="1989"/>
                <a:ext cx="39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0"/>
                  </a:cxn>
                  <a:cxn ang="0">
                    <a:pos x="77" y="2"/>
                  </a:cxn>
                  <a:cxn ang="0">
                    <a:pos x="6" y="4"/>
                  </a:cxn>
                </a:cxnLst>
                <a:rect l="0" t="0" r="r" b="b"/>
                <a:pathLst>
                  <a:path w="77" h="4">
                    <a:moveTo>
                      <a:pt x="6" y="4"/>
                    </a:moveTo>
                    <a:lnTo>
                      <a:pt x="0" y="0"/>
                    </a:lnTo>
                    <a:lnTo>
                      <a:pt x="77" y="2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5" name="Freeform 1173"/>
              <p:cNvSpPr>
                <a:spLocks noChangeAspect="1"/>
              </p:cNvSpPr>
              <p:nvPr/>
            </p:nvSpPr>
            <p:spPr bwMode="auto">
              <a:xfrm>
                <a:off x="3041" y="1990"/>
                <a:ext cx="36" cy="3"/>
              </a:xfrm>
              <a:custGeom>
                <a:avLst/>
                <a:gdLst/>
                <a:ahLst/>
                <a:cxnLst>
                  <a:cxn ang="0">
                    <a:pos x="65" y="6"/>
                  </a:cxn>
                  <a:cxn ang="0">
                    <a:pos x="0" y="2"/>
                  </a:cxn>
                  <a:cxn ang="0">
                    <a:pos x="71" y="0"/>
                  </a:cxn>
                  <a:cxn ang="0">
                    <a:pos x="65" y="6"/>
                  </a:cxn>
                </a:cxnLst>
                <a:rect l="0" t="0" r="r" b="b"/>
                <a:pathLst>
                  <a:path w="71" h="6">
                    <a:moveTo>
                      <a:pt x="65" y="6"/>
                    </a:moveTo>
                    <a:lnTo>
                      <a:pt x="0" y="2"/>
                    </a:lnTo>
                    <a:lnTo>
                      <a:pt x="71" y="0"/>
                    </a:lnTo>
                    <a:lnTo>
                      <a:pt x="6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6" name="Freeform 1174"/>
              <p:cNvSpPr>
                <a:spLocks noChangeAspect="1"/>
              </p:cNvSpPr>
              <p:nvPr/>
            </p:nvSpPr>
            <p:spPr bwMode="auto">
              <a:xfrm>
                <a:off x="3041" y="1991"/>
                <a:ext cx="33" cy="3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65" y="4"/>
                  </a:cxn>
                  <a:cxn ang="0">
                    <a:pos x="6" y="6"/>
                  </a:cxn>
                </a:cxnLst>
                <a:rect l="0" t="0" r="r" b="b"/>
                <a:pathLst>
                  <a:path w="65" h="6">
                    <a:moveTo>
                      <a:pt x="6" y="6"/>
                    </a:moveTo>
                    <a:lnTo>
                      <a:pt x="0" y="0"/>
                    </a:lnTo>
                    <a:lnTo>
                      <a:pt x="65" y="4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7" name="Freeform 1175"/>
              <p:cNvSpPr>
                <a:spLocks noChangeAspect="1"/>
              </p:cNvSpPr>
              <p:nvPr/>
            </p:nvSpPr>
            <p:spPr bwMode="auto">
              <a:xfrm>
                <a:off x="3044" y="1993"/>
                <a:ext cx="30" cy="1"/>
              </a:xfrm>
              <a:custGeom>
                <a:avLst/>
                <a:gdLst/>
                <a:ahLst/>
                <a:cxnLst>
                  <a:cxn ang="0">
                    <a:pos x="52" y="2"/>
                  </a:cxn>
                  <a:cxn ang="0">
                    <a:pos x="0" y="0"/>
                  </a:cxn>
                  <a:cxn ang="0">
                    <a:pos x="59" y="0"/>
                  </a:cxn>
                  <a:cxn ang="0">
                    <a:pos x="52" y="2"/>
                  </a:cxn>
                </a:cxnLst>
                <a:rect l="0" t="0" r="r" b="b"/>
                <a:pathLst>
                  <a:path w="59" h="2">
                    <a:moveTo>
                      <a:pt x="52" y="2"/>
                    </a:moveTo>
                    <a:lnTo>
                      <a:pt x="0" y="0"/>
                    </a:lnTo>
                    <a:lnTo>
                      <a:pt x="59" y="0"/>
                    </a:lnTo>
                    <a:lnTo>
                      <a:pt x="5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8" name="Freeform 1176"/>
              <p:cNvSpPr>
                <a:spLocks noChangeAspect="1"/>
              </p:cNvSpPr>
              <p:nvPr/>
            </p:nvSpPr>
            <p:spPr bwMode="auto">
              <a:xfrm>
                <a:off x="3044" y="1994"/>
                <a:ext cx="26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10" y="2"/>
                  </a:cxn>
                </a:cxnLst>
                <a:rect l="0" t="0" r="r" b="b"/>
                <a:pathLst>
                  <a:path w="52" h="2">
                    <a:moveTo>
                      <a:pt x="10" y="2"/>
                    </a:moveTo>
                    <a:lnTo>
                      <a:pt x="0" y="0"/>
                    </a:lnTo>
                    <a:lnTo>
                      <a:pt x="52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9" name="Freeform 1177"/>
              <p:cNvSpPr>
                <a:spLocks noChangeAspect="1"/>
              </p:cNvSpPr>
              <p:nvPr/>
            </p:nvSpPr>
            <p:spPr bwMode="auto">
              <a:xfrm>
                <a:off x="3048" y="1994"/>
                <a:ext cx="22" cy="2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0" y="2"/>
                  </a:cxn>
                  <a:cxn ang="0">
                    <a:pos x="44" y="0"/>
                  </a:cxn>
                  <a:cxn ang="0">
                    <a:pos x="34" y="4"/>
                  </a:cxn>
                </a:cxnLst>
                <a:rect l="0" t="0" r="r" b="b"/>
                <a:pathLst>
                  <a:path w="44" h="4">
                    <a:moveTo>
                      <a:pt x="34" y="4"/>
                    </a:moveTo>
                    <a:lnTo>
                      <a:pt x="0" y="2"/>
                    </a:lnTo>
                    <a:lnTo>
                      <a:pt x="44" y="0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0" name="Freeform 1178"/>
              <p:cNvSpPr>
                <a:spLocks noChangeAspect="1"/>
              </p:cNvSpPr>
              <p:nvPr/>
            </p:nvSpPr>
            <p:spPr bwMode="auto">
              <a:xfrm>
                <a:off x="3048" y="1995"/>
                <a:ext cx="16" cy="1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11" y="2"/>
                  </a:cxn>
                </a:cxnLst>
                <a:rect l="0" t="0" r="r" b="b"/>
                <a:pathLst>
                  <a:path w="32" h="2">
                    <a:moveTo>
                      <a:pt x="11" y="2"/>
                    </a:moveTo>
                    <a:lnTo>
                      <a:pt x="0" y="0"/>
                    </a:lnTo>
                    <a:lnTo>
                      <a:pt x="32" y="2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1" name="Freeform 1179"/>
              <p:cNvSpPr>
                <a:spLocks noChangeAspect="1"/>
              </p:cNvSpPr>
              <p:nvPr/>
            </p:nvSpPr>
            <p:spPr bwMode="auto">
              <a:xfrm>
                <a:off x="3053" y="1996"/>
                <a:ext cx="11" cy="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4" y="2"/>
                  </a:cxn>
                </a:cxnLst>
                <a:rect l="0" t="0" r="r" b="b"/>
                <a:pathLst>
                  <a:path w="23" h="2">
                    <a:moveTo>
                      <a:pt x="14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2" name="Freeform 1180"/>
              <p:cNvSpPr>
                <a:spLocks noChangeAspect="1"/>
              </p:cNvSpPr>
              <p:nvPr/>
            </p:nvSpPr>
            <p:spPr bwMode="auto">
              <a:xfrm>
                <a:off x="2999" y="1932"/>
                <a:ext cx="28" cy="2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0" y="0"/>
                  </a:cxn>
                  <a:cxn ang="0">
                    <a:pos x="55" y="0"/>
                  </a:cxn>
                  <a:cxn ang="0">
                    <a:pos x="0" y="48"/>
                  </a:cxn>
                </a:cxnLst>
                <a:rect l="0" t="0" r="r" b="b"/>
                <a:pathLst>
                  <a:path w="55" h="48">
                    <a:moveTo>
                      <a:pt x="0" y="48"/>
                    </a:moveTo>
                    <a:lnTo>
                      <a:pt x="30" y="0"/>
                    </a:lnTo>
                    <a:lnTo>
                      <a:pt x="55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3" name="Freeform 1181"/>
              <p:cNvSpPr>
                <a:spLocks noChangeAspect="1"/>
              </p:cNvSpPr>
              <p:nvPr/>
            </p:nvSpPr>
            <p:spPr bwMode="auto">
              <a:xfrm>
                <a:off x="2970" y="1932"/>
                <a:ext cx="29" cy="24"/>
              </a:xfrm>
              <a:custGeom>
                <a:avLst/>
                <a:gdLst/>
                <a:ahLst/>
                <a:cxnLst>
                  <a:cxn ang="0">
                    <a:pos x="58" y="48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58" y="48"/>
                  </a:cxn>
                </a:cxnLst>
                <a:rect l="0" t="0" r="r" b="b"/>
                <a:pathLst>
                  <a:path w="58" h="48">
                    <a:moveTo>
                      <a:pt x="58" y="48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58" y="4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4" name="Freeform 1182"/>
              <p:cNvSpPr>
                <a:spLocks noChangeAspect="1"/>
              </p:cNvSpPr>
              <p:nvPr/>
            </p:nvSpPr>
            <p:spPr bwMode="auto">
              <a:xfrm>
                <a:off x="2999" y="1932"/>
                <a:ext cx="28" cy="32"/>
              </a:xfrm>
              <a:custGeom>
                <a:avLst/>
                <a:gdLst/>
                <a:ahLst/>
                <a:cxnLst>
                  <a:cxn ang="0">
                    <a:pos x="11" y="65"/>
                  </a:cxn>
                  <a:cxn ang="0">
                    <a:pos x="0" y="48"/>
                  </a:cxn>
                  <a:cxn ang="0">
                    <a:pos x="55" y="0"/>
                  </a:cxn>
                  <a:cxn ang="0">
                    <a:pos x="11" y="65"/>
                  </a:cxn>
                </a:cxnLst>
                <a:rect l="0" t="0" r="r" b="b"/>
                <a:pathLst>
                  <a:path w="55" h="65">
                    <a:moveTo>
                      <a:pt x="11" y="65"/>
                    </a:moveTo>
                    <a:lnTo>
                      <a:pt x="0" y="48"/>
                    </a:lnTo>
                    <a:lnTo>
                      <a:pt x="55" y="0"/>
                    </a:lnTo>
                    <a:lnTo>
                      <a:pt x="11" y="6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5" name="Freeform 1183"/>
              <p:cNvSpPr>
                <a:spLocks noChangeAspect="1"/>
              </p:cNvSpPr>
              <p:nvPr/>
            </p:nvSpPr>
            <p:spPr bwMode="auto">
              <a:xfrm>
                <a:off x="2991" y="1956"/>
                <a:ext cx="14" cy="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6" y="0"/>
                  </a:cxn>
                  <a:cxn ang="0">
                    <a:pos x="27" y="17"/>
                  </a:cxn>
                  <a:cxn ang="0">
                    <a:pos x="0" y="17"/>
                  </a:cxn>
                </a:cxnLst>
                <a:rect l="0" t="0" r="r" b="b"/>
                <a:pathLst>
                  <a:path w="27" h="17">
                    <a:moveTo>
                      <a:pt x="0" y="17"/>
                    </a:moveTo>
                    <a:lnTo>
                      <a:pt x="16" y="0"/>
                    </a:lnTo>
                    <a:lnTo>
                      <a:pt x="27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6" name="Freeform 1184"/>
              <p:cNvSpPr>
                <a:spLocks noChangeAspect="1"/>
              </p:cNvSpPr>
              <p:nvPr/>
            </p:nvSpPr>
            <p:spPr bwMode="auto">
              <a:xfrm>
                <a:off x="2970" y="1932"/>
                <a:ext cx="29" cy="32"/>
              </a:xfrm>
              <a:custGeom>
                <a:avLst/>
                <a:gdLst/>
                <a:ahLst/>
                <a:cxnLst>
                  <a:cxn ang="0">
                    <a:pos x="44" y="65"/>
                  </a:cxn>
                  <a:cxn ang="0">
                    <a:pos x="0" y="0"/>
                  </a:cxn>
                  <a:cxn ang="0">
                    <a:pos x="58" y="48"/>
                  </a:cxn>
                  <a:cxn ang="0">
                    <a:pos x="44" y="65"/>
                  </a:cxn>
                </a:cxnLst>
                <a:rect l="0" t="0" r="r" b="b"/>
                <a:pathLst>
                  <a:path w="58" h="65">
                    <a:moveTo>
                      <a:pt x="44" y="65"/>
                    </a:moveTo>
                    <a:lnTo>
                      <a:pt x="0" y="0"/>
                    </a:lnTo>
                    <a:lnTo>
                      <a:pt x="58" y="48"/>
                    </a:lnTo>
                    <a:lnTo>
                      <a:pt x="44" y="6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7" name="Freeform 1185"/>
              <p:cNvSpPr>
                <a:spLocks noChangeAspect="1"/>
              </p:cNvSpPr>
              <p:nvPr/>
            </p:nvSpPr>
            <p:spPr bwMode="auto">
              <a:xfrm>
                <a:off x="2991" y="1964"/>
                <a:ext cx="14" cy="8"/>
              </a:xfrm>
              <a:custGeom>
                <a:avLst/>
                <a:gdLst/>
                <a:ahLst/>
                <a:cxnLst>
                  <a:cxn ang="0">
                    <a:pos x="14" y="16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14" y="16"/>
                  </a:cxn>
                </a:cxnLst>
                <a:rect l="0" t="0" r="r" b="b"/>
                <a:pathLst>
                  <a:path w="27" h="16">
                    <a:moveTo>
                      <a:pt x="14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8" name="Freeform 1186"/>
              <p:cNvSpPr>
                <a:spLocks noChangeAspect="1"/>
              </p:cNvSpPr>
              <p:nvPr/>
            </p:nvSpPr>
            <p:spPr bwMode="auto">
              <a:xfrm>
                <a:off x="2998" y="1972"/>
                <a:ext cx="28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44"/>
                  </a:cxn>
                  <a:cxn ang="0">
                    <a:pos x="30" y="44"/>
                  </a:cxn>
                  <a:cxn ang="0">
                    <a:pos x="0" y="0"/>
                  </a:cxn>
                </a:cxnLst>
                <a:rect l="0" t="0" r="r" b="b"/>
                <a:pathLst>
                  <a:path w="55" h="44">
                    <a:moveTo>
                      <a:pt x="0" y="0"/>
                    </a:moveTo>
                    <a:lnTo>
                      <a:pt x="55" y="44"/>
                    </a:lnTo>
                    <a:lnTo>
                      <a:pt x="3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9" name="Freeform 1187"/>
              <p:cNvSpPr>
                <a:spLocks noChangeAspect="1"/>
              </p:cNvSpPr>
              <p:nvPr/>
            </p:nvSpPr>
            <p:spPr bwMode="auto">
              <a:xfrm>
                <a:off x="2998" y="1964"/>
                <a:ext cx="28" cy="30"/>
              </a:xfrm>
              <a:custGeom>
                <a:avLst/>
                <a:gdLst/>
                <a:ahLst/>
                <a:cxnLst>
                  <a:cxn ang="0">
                    <a:pos x="55" y="60"/>
                  </a:cxn>
                  <a:cxn ang="0">
                    <a:pos x="0" y="16"/>
                  </a:cxn>
                  <a:cxn ang="0">
                    <a:pos x="13" y="0"/>
                  </a:cxn>
                  <a:cxn ang="0">
                    <a:pos x="55" y="60"/>
                  </a:cxn>
                </a:cxnLst>
                <a:rect l="0" t="0" r="r" b="b"/>
                <a:pathLst>
                  <a:path w="55" h="60">
                    <a:moveTo>
                      <a:pt x="55" y="60"/>
                    </a:moveTo>
                    <a:lnTo>
                      <a:pt x="0" y="16"/>
                    </a:lnTo>
                    <a:lnTo>
                      <a:pt x="13" y="0"/>
                    </a:lnTo>
                    <a:lnTo>
                      <a:pt x="55" y="6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0" name="Freeform 1188"/>
              <p:cNvSpPr>
                <a:spLocks noChangeAspect="1"/>
              </p:cNvSpPr>
              <p:nvPr/>
            </p:nvSpPr>
            <p:spPr bwMode="auto">
              <a:xfrm>
                <a:off x="2971" y="1972"/>
                <a:ext cx="27" cy="22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23" y="44"/>
                  </a:cxn>
                  <a:cxn ang="0">
                    <a:pos x="0" y="44"/>
                  </a:cxn>
                  <a:cxn ang="0">
                    <a:pos x="54" y="0"/>
                  </a:cxn>
                </a:cxnLst>
                <a:rect l="0" t="0" r="r" b="b"/>
                <a:pathLst>
                  <a:path w="54" h="44">
                    <a:moveTo>
                      <a:pt x="54" y="0"/>
                    </a:moveTo>
                    <a:lnTo>
                      <a:pt x="23" y="44"/>
                    </a:lnTo>
                    <a:lnTo>
                      <a:pt x="0" y="44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1" name="Freeform 1189"/>
              <p:cNvSpPr>
                <a:spLocks noChangeAspect="1"/>
              </p:cNvSpPr>
              <p:nvPr/>
            </p:nvSpPr>
            <p:spPr bwMode="auto">
              <a:xfrm>
                <a:off x="2971" y="1964"/>
                <a:ext cx="27" cy="3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42" y="0"/>
                  </a:cxn>
                  <a:cxn ang="0">
                    <a:pos x="54" y="16"/>
                  </a:cxn>
                  <a:cxn ang="0">
                    <a:pos x="0" y="60"/>
                  </a:cxn>
                </a:cxnLst>
                <a:rect l="0" t="0" r="r" b="b"/>
                <a:pathLst>
                  <a:path w="54" h="60">
                    <a:moveTo>
                      <a:pt x="0" y="60"/>
                    </a:moveTo>
                    <a:lnTo>
                      <a:pt x="42" y="0"/>
                    </a:lnTo>
                    <a:lnTo>
                      <a:pt x="54" y="16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2" name="Freeform 1190"/>
              <p:cNvSpPr>
                <a:spLocks noChangeAspect="1"/>
              </p:cNvSpPr>
              <p:nvPr/>
            </p:nvSpPr>
            <p:spPr bwMode="auto">
              <a:xfrm>
                <a:off x="2959" y="1932"/>
                <a:ext cx="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h="29">
                    <a:moveTo>
                      <a:pt x="0" y="0"/>
                    </a:move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3" name="Freeform 1191"/>
              <p:cNvSpPr>
                <a:spLocks noChangeAspect="1"/>
              </p:cNvSpPr>
              <p:nvPr/>
            </p:nvSpPr>
            <p:spPr bwMode="auto">
              <a:xfrm>
                <a:off x="2947" y="1932"/>
                <a:ext cx="12" cy="14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5" y="0"/>
                  </a:cxn>
                  <a:cxn ang="0">
                    <a:pos x="25" y="29"/>
                  </a:cxn>
                  <a:cxn ang="0">
                    <a:pos x="0" y="29"/>
                  </a:cxn>
                </a:cxnLst>
                <a:rect l="0" t="0" r="r" b="b"/>
                <a:pathLst>
                  <a:path w="25" h="29">
                    <a:moveTo>
                      <a:pt x="0" y="29"/>
                    </a:moveTo>
                    <a:lnTo>
                      <a:pt x="25" y="0"/>
                    </a:lnTo>
                    <a:lnTo>
                      <a:pt x="25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4" name="Freeform 1192"/>
              <p:cNvSpPr>
                <a:spLocks noChangeAspect="1"/>
              </p:cNvSpPr>
              <p:nvPr/>
            </p:nvSpPr>
            <p:spPr bwMode="auto">
              <a:xfrm>
                <a:off x="2947" y="1932"/>
                <a:ext cx="12" cy="1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29">
                    <a:moveTo>
                      <a:pt x="25" y="0"/>
                    </a:moveTo>
                    <a:lnTo>
                      <a:pt x="0" y="29"/>
                    </a:lnTo>
                    <a:lnTo>
                      <a:pt x="0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5" name="Freeform 1193"/>
              <p:cNvSpPr>
                <a:spLocks noChangeAspect="1"/>
              </p:cNvSpPr>
              <p:nvPr/>
            </p:nvSpPr>
            <p:spPr bwMode="auto">
              <a:xfrm>
                <a:off x="2830" y="1932"/>
                <a:ext cx="13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0" y="6"/>
                  </a:cxn>
                </a:cxnLst>
                <a:rect l="0" t="0" r="r" b="b"/>
                <a:pathLst>
                  <a:path w="27" h="6">
                    <a:moveTo>
                      <a:pt x="0" y="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6" name="Freeform 1194"/>
              <p:cNvSpPr>
                <a:spLocks noChangeAspect="1"/>
              </p:cNvSpPr>
              <p:nvPr/>
            </p:nvSpPr>
            <p:spPr bwMode="auto">
              <a:xfrm>
                <a:off x="2830" y="1932"/>
                <a:ext cx="13" cy="4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6"/>
                  </a:cxn>
                  <a:cxn ang="0">
                    <a:pos x="27" y="0"/>
                  </a:cxn>
                  <a:cxn ang="0">
                    <a:pos x="4" y="10"/>
                  </a:cxn>
                </a:cxnLst>
                <a:rect l="0" t="0" r="r" b="b"/>
                <a:pathLst>
                  <a:path w="27" h="10">
                    <a:moveTo>
                      <a:pt x="4" y="10"/>
                    </a:moveTo>
                    <a:lnTo>
                      <a:pt x="0" y="6"/>
                    </a:lnTo>
                    <a:lnTo>
                      <a:pt x="27" y="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7" name="Freeform 1195"/>
              <p:cNvSpPr>
                <a:spLocks noChangeAspect="1"/>
              </p:cNvSpPr>
              <p:nvPr/>
            </p:nvSpPr>
            <p:spPr bwMode="auto">
              <a:xfrm>
                <a:off x="2832" y="1932"/>
                <a:ext cx="13" cy="4"/>
              </a:xfrm>
              <a:custGeom>
                <a:avLst/>
                <a:gdLst/>
                <a:ahLst/>
                <a:cxnLst>
                  <a:cxn ang="0">
                    <a:pos x="27" y="10"/>
                  </a:cxn>
                  <a:cxn ang="0">
                    <a:pos x="0" y="10"/>
                  </a:cxn>
                  <a:cxn ang="0">
                    <a:pos x="23" y="0"/>
                  </a:cxn>
                  <a:cxn ang="0">
                    <a:pos x="27" y="10"/>
                  </a:cxn>
                </a:cxnLst>
                <a:rect l="0" t="0" r="r" b="b"/>
                <a:pathLst>
                  <a:path w="27" h="10">
                    <a:moveTo>
                      <a:pt x="27" y="10"/>
                    </a:moveTo>
                    <a:lnTo>
                      <a:pt x="0" y="10"/>
                    </a:lnTo>
                    <a:lnTo>
                      <a:pt x="23" y="0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8" name="Freeform 1196"/>
              <p:cNvSpPr>
                <a:spLocks noChangeAspect="1"/>
              </p:cNvSpPr>
              <p:nvPr/>
            </p:nvSpPr>
            <p:spPr bwMode="auto">
              <a:xfrm>
                <a:off x="2832" y="1936"/>
                <a:ext cx="13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" y="2"/>
                  </a:cxn>
                </a:cxnLst>
                <a:rect l="0" t="0" r="r" b="b"/>
                <a:pathLst>
                  <a:path w="27" h="2">
                    <a:moveTo>
                      <a:pt x="2" y="2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9" name="Freeform 1197"/>
              <p:cNvSpPr>
                <a:spLocks noChangeAspect="1"/>
              </p:cNvSpPr>
              <p:nvPr/>
            </p:nvSpPr>
            <p:spPr bwMode="auto">
              <a:xfrm>
                <a:off x="2832" y="1936"/>
                <a:ext cx="14" cy="7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0" y="4"/>
                  </a:cxn>
                  <a:cxn ang="0">
                    <a:pos x="27" y="0"/>
                  </a:cxn>
                  <a:cxn ang="0">
                    <a:pos x="29" y="13"/>
                  </a:cxn>
                </a:cxnLst>
                <a:rect l="0" t="0" r="r" b="b"/>
                <a:pathLst>
                  <a:path w="29" h="13">
                    <a:moveTo>
                      <a:pt x="29" y="13"/>
                    </a:moveTo>
                    <a:lnTo>
                      <a:pt x="0" y="4"/>
                    </a:lnTo>
                    <a:lnTo>
                      <a:pt x="27" y="0"/>
                    </a:lnTo>
                    <a:lnTo>
                      <a:pt x="29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0" name="Freeform 1198"/>
              <p:cNvSpPr>
                <a:spLocks noChangeAspect="1"/>
              </p:cNvSpPr>
              <p:nvPr/>
            </p:nvSpPr>
            <p:spPr bwMode="auto">
              <a:xfrm>
                <a:off x="2832" y="1937"/>
                <a:ext cx="14" cy="7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0" y="0"/>
                  </a:cxn>
                  <a:cxn ang="0">
                    <a:pos x="29" y="13"/>
                  </a:cxn>
                  <a:cxn ang="0">
                    <a:pos x="29" y="13"/>
                  </a:cxn>
                </a:cxnLst>
                <a:rect l="0" t="0" r="r" b="b"/>
                <a:pathLst>
                  <a:path w="29" h="13">
                    <a:moveTo>
                      <a:pt x="29" y="13"/>
                    </a:moveTo>
                    <a:lnTo>
                      <a:pt x="0" y="0"/>
                    </a:lnTo>
                    <a:lnTo>
                      <a:pt x="29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1" name="Freeform 1199"/>
              <p:cNvSpPr>
                <a:spLocks noChangeAspect="1"/>
              </p:cNvSpPr>
              <p:nvPr/>
            </p:nvSpPr>
            <p:spPr bwMode="auto">
              <a:xfrm>
                <a:off x="2832" y="1937"/>
                <a:ext cx="14" cy="7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0" y="0"/>
                  </a:cxn>
                  <a:cxn ang="0">
                    <a:pos x="29" y="13"/>
                  </a:cxn>
                  <a:cxn ang="0">
                    <a:pos x="4" y="13"/>
                  </a:cxn>
                </a:cxnLst>
                <a:rect l="0" t="0" r="r" b="b"/>
                <a:pathLst>
                  <a:path w="29" h="13">
                    <a:moveTo>
                      <a:pt x="4" y="13"/>
                    </a:moveTo>
                    <a:lnTo>
                      <a:pt x="0" y="0"/>
                    </a:lnTo>
                    <a:lnTo>
                      <a:pt x="29" y="13"/>
                    </a:lnTo>
                    <a:lnTo>
                      <a:pt x="4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2" name="Freeform 1200"/>
              <p:cNvSpPr>
                <a:spLocks noChangeAspect="1"/>
              </p:cNvSpPr>
              <p:nvPr/>
            </p:nvSpPr>
            <p:spPr bwMode="auto">
              <a:xfrm>
                <a:off x="2833" y="1944"/>
                <a:ext cx="13" cy="12"/>
              </a:xfrm>
              <a:custGeom>
                <a:avLst/>
                <a:gdLst/>
                <a:ahLst/>
                <a:cxnLst>
                  <a:cxn ang="0">
                    <a:pos x="25" y="23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23"/>
                  </a:cxn>
                </a:cxnLst>
                <a:rect l="0" t="0" r="r" b="b"/>
                <a:pathLst>
                  <a:path w="25" h="23">
                    <a:moveTo>
                      <a:pt x="25" y="23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5" y="2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3" name="Freeform 1201"/>
              <p:cNvSpPr>
                <a:spLocks noChangeAspect="1"/>
              </p:cNvSpPr>
              <p:nvPr/>
            </p:nvSpPr>
            <p:spPr bwMode="auto">
              <a:xfrm>
                <a:off x="2833" y="1944"/>
                <a:ext cx="13" cy="14"/>
              </a:xfrm>
              <a:custGeom>
                <a:avLst/>
                <a:gdLst/>
                <a:ahLst/>
                <a:cxnLst>
                  <a:cxn ang="0">
                    <a:pos x="2" y="29"/>
                  </a:cxn>
                  <a:cxn ang="0">
                    <a:pos x="0" y="0"/>
                  </a:cxn>
                  <a:cxn ang="0">
                    <a:pos x="25" y="23"/>
                  </a:cxn>
                  <a:cxn ang="0">
                    <a:pos x="2" y="29"/>
                  </a:cxn>
                </a:cxnLst>
                <a:rect l="0" t="0" r="r" b="b"/>
                <a:pathLst>
                  <a:path w="25" h="29">
                    <a:moveTo>
                      <a:pt x="2" y="29"/>
                    </a:moveTo>
                    <a:lnTo>
                      <a:pt x="0" y="0"/>
                    </a:lnTo>
                    <a:lnTo>
                      <a:pt x="25" y="23"/>
                    </a:lnTo>
                    <a:lnTo>
                      <a:pt x="2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4" name="Freeform 1202"/>
              <p:cNvSpPr>
                <a:spLocks noChangeAspect="1"/>
              </p:cNvSpPr>
              <p:nvPr/>
            </p:nvSpPr>
            <p:spPr bwMode="auto">
              <a:xfrm>
                <a:off x="2834" y="1956"/>
                <a:ext cx="13" cy="2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5" name="Freeform 1203"/>
              <p:cNvSpPr>
                <a:spLocks noChangeAspect="1"/>
              </p:cNvSpPr>
              <p:nvPr/>
            </p:nvSpPr>
            <p:spPr bwMode="auto">
              <a:xfrm>
                <a:off x="2834" y="1958"/>
                <a:ext cx="13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6" name="Freeform 1204"/>
              <p:cNvSpPr>
                <a:spLocks noChangeAspect="1"/>
              </p:cNvSpPr>
              <p:nvPr/>
            </p:nvSpPr>
            <p:spPr bwMode="auto">
              <a:xfrm>
                <a:off x="2834" y="1958"/>
                <a:ext cx="15" cy="6"/>
              </a:xfrm>
              <a:custGeom>
                <a:avLst/>
                <a:gdLst/>
                <a:ahLst/>
                <a:cxnLst>
                  <a:cxn ang="0">
                    <a:pos x="29" y="11"/>
                  </a:cxn>
                  <a:cxn ang="0">
                    <a:pos x="0" y="0"/>
                  </a:cxn>
                  <a:cxn ang="0">
                    <a:pos x="27" y="6"/>
                  </a:cxn>
                  <a:cxn ang="0">
                    <a:pos x="29" y="11"/>
                  </a:cxn>
                </a:cxnLst>
                <a:rect l="0" t="0" r="r" b="b"/>
                <a:pathLst>
                  <a:path w="29" h="11">
                    <a:moveTo>
                      <a:pt x="29" y="11"/>
                    </a:moveTo>
                    <a:lnTo>
                      <a:pt x="0" y="0"/>
                    </a:lnTo>
                    <a:lnTo>
                      <a:pt x="27" y="6"/>
                    </a:lnTo>
                    <a:lnTo>
                      <a:pt x="29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7" name="Freeform 1205"/>
              <p:cNvSpPr>
                <a:spLocks noChangeAspect="1"/>
              </p:cNvSpPr>
              <p:nvPr/>
            </p:nvSpPr>
            <p:spPr bwMode="auto">
              <a:xfrm>
                <a:off x="2834" y="1958"/>
                <a:ext cx="15" cy="7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0" y="0"/>
                  </a:cxn>
                  <a:cxn ang="0">
                    <a:pos x="29" y="11"/>
                  </a:cxn>
                  <a:cxn ang="0">
                    <a:pos x="2" y="13"/>
                  </a:cxn>
                </a:cxnLst>
                <a:rect l="0" t="0" r="r" b="b"/>
                <a:pathLst>
                  <a:path w="29" h="13">
                    <a:moveTo>
                      <a:pt x="2" y="13"/>
                    </a:moveTo>
                    <a:lnTo>
                      <a:pt x="0" y="0"/>
                    </a:lnTo>
                    <a:lnTo>
                      <a:pt x="29" y="11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8" name="Freeform 1206"/>
              <p:cNvSpPr>
                <a:spLocks noChangeAspect="1"/>
              </p:cNvSpPr>
              <p:nvPr/>
            </p:nvSpPr>
            <p:spPr bwMode="auto">
              <a:xfrm>
                <a:off x="2835" y="1964"/>
                <a:ext cx="16" cy="1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31" y="2"/>
                  </a:cxn>
                </a:cxnLst>
                <a:rect l="0" t="0" r="r" b="b"/>
                <a:pathLst>
                  <a:path w="31" h="2">
                    <a:moveTo>
                      <a:pt x="31" y="2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3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9" name="Freeform 1207"/>
              <p:cNvSpPr>
                <a:spLocks noChangeAspect="1"/>
              </p:cNvSpPr>
              <p:nvPr/>
            </p:nvSpPr>
            <p:spPr bwMode="auto">
              <a:xfrm>
                <a:off x="2835" y="1965"/>
                <a:ext cx="17" cy="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32" y="4"/>
                  </a:cxn>
                </a:cxnLst>
                <a:rect l="0" t="0" r="r" b="b"/>
                <a:pathLst>
                  <a:path w="32" h="4">
                    <a:moveTo>
                      <a:pt x="32" y="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0" name="Freeform 1208"/>
              <p:cNvSpPr>
                <a:spLocks noChangeAspect="1"/>
              </p:cNvSpPr>
              <p:nvPr/>
            </p:nvSpPr>
            <p:spPr bwMode="auto">
              <a:xfrm>
                <a:off x="2835" y="1965"/>
                <a:ext cx="21" cy="3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0" y="0"/>
                  </a:cxn>
                  <a:cxn ang="0">
                    <a:pos x="32" y="4"/>
                  </a:cxn>
                  <a:cxn ang="0">
                    <a:pos x="40" y="6"/>
                  </a:cxn>
                </a:cxnLst>
                <a:rect l="0" t="0" r="r" b="b"/>
                <a:pathLst>
                  <a:path w="40" h="6">
                    <a:moveTo>
                      <a:pt x="40" y="6"/>
                    </a:moveTo>
                    <a:lnTo>
                      <a:pt x="0" y="0"/>
                    </a:lnTo>
                    <a:lnTo>
                      <a:pt x="32" y="4"/>
                    </a:lnTo>
                    <a:lnTo>
                      <a:pt x="4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1" name="Freeform 1209"/>
              <p:cNvSpPr>
                <a:spLocks noChangeAspect="1"/>
              </p:cNvSpPr>
              <p:nvPr/>
            </p:nvSpPr>
            <p:spPr bwMode="auto">
              <a:xfrm>
                <a:off x="2883" y="1932"/>
                <a:ext cx="12" cy="37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0" y="75"/>
                  </a:cxn>
                </a:cxnLst>
                <a:rect l="0" t="0" r="r" b="b"/>
                <a:pathLst>
                  <a:path w="23" h="75">
                    <a:moveTo>
                      <a:pt x="0" y="75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2" name="Freeform 1210"/>
              <p:cNvSpPr>
                <a:spLocks noChangeAspect="1"/>
              </p:cNvSpPr>
              <p:nvPr/>
            </p:nvSpPr>
            <p:spPr bwMode="auto">
              <a:xfrm>
                <a:off x="2836" y="1969"/>
                <a:ext cx="47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7" y="0"/>
                  </a:cxn>
                  <a:cxn ang="0">
                    <a:pos x="94" y="0"/>
                  </a:cxn>
                  <a:cxn ang="0">
                    <a:pos x="0" y="2"/>
                  </a:cxn>
                </a:cxnLst>
                <a:rect l="0" t="0" r="r" b="b"/>
                <a:pathLst>
                  <a:path w="94" h="2">
                    <a:moveTo>
                      <a:pt x="0" y="2"/>
                    </a:moveTo>
                    <a:lnTo>
                      <a:pt x="57" y="0"/>
                    </a:lnTo>
                    <a:lnTo>
                      <a:pt x="9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3" name="Freeform 1211"/>
              <p:cNvSpPr>
                <a:spLocks noChangeAspect="1"/>
              </p:cNvSpPr>
              <p:nvPr/>
            </p:nvSpPr>
            <p:spPr bwMode="auto">
              <a:xfrm>
                <a:off x="2836" y="1968"/>
                <a:ext cx="29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6" y="0"/>
                  </a:cxn>
                  <a:cxn ang="0">
                    <a:pos x="57" y="0"/>
                  </a:cxn>
                  <a:cxn ang="0">
                    <a:pos x="0" y="4"/>
                  </a:cxn>
                </a:cxnLst>
                <a:rect l="0" t="0" r="r" b="b"/>
                <a:pathLst>
                  <a:path w="57" h="4">
                    <a:moveTo>
                      <a:pt x="0" y="4"/>
                    </a:moveTo>
                    <a:lnTo>
                      <a:pt x="46" y="0"/>
                    </a:lnTo>
                    <a:lnTo>
                      <a:pt x="57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4" name="Freeform 1212"/>
              <p:cNvSpPr>
                <a:spLocks noChangeAspect="1"/>
              </p:cNvSpPr>
              <p:nvPr/>
            </p:nvSpPr>
            <p:spPr bwMode="auto">
              <a:xfrm>
                <a:off x="2836" y="1968"/>
                <a:ext cx="23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0" y="4"/>
                  </a:cxn>
                </a:cxnLst>
                <a:rect l="0" t="0" r="r" b="b"/>
                <a:pathLst>
                  <a:path w="46" h="4">
                    <a:moveTo>
                      <a:pt x="0" y="4"/>
                    </a:moveTo>
                    <a:lnTo>
                      <a:pt x="36" y="0"/>
                    </a:lnTo>
                    <a:lnTo>
                      <a:pt x="4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5" name="Freeform 1213"/>
              <p:cNvSpPr>
                <a:spLocks noChangeAspect="1"/>
              </p:cNvSpPr>
              <p:nvPr/>
            </p:nvSpPr>
            <p:spPr bwMode="auto">
              <a:xfrm>
                <a:off x="2835" y="1965"/>
                <a:ext cx="21" cy="5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0"/>
                  </a:cxn>
                  <a:cxn ang="0">
                    <a:pos x="40" y="6"/>
                  </a:cxn>
                  <a:cxn ang="0">
                    <a:pos x="4" y="10"/>
                  </a:cxn>
                </a:cxnLst>
                <a:rect l="0" t="0" r="r" b="b"/>
                <a:pathLst>
                  <a:path w="40" h="10">
                    <a:moveTo>
                      <a:pt x="4" y="10"/>
                    </a:moveTo>
                    <a:lnTo>
                      <a:pt x="0" y="0"/>
                    </a:lnTo>
                    <a:lnTo>
                      <a:pt x="40" y="6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6" name="Freeform 1214"/>
              <p:cNvSpPr>
                <a:spLocks noChangeAspect="1"/>
              </p:cNvSpPr>
              <p:nvPr/>
            </p:nvSpPr>
            <p:spPr bwMode="auto">
              <a:xfrm>
                <a:off x="2836" y="1969"/>
                <a:ext cx="47" cy="4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2"/>
                  </a:cxn>
                  <a:cxn ang="0">
                    <a:pos x="94" y="0"/>
                  </a:cxn>
                  <a:cxn ang="0">
                    <a:pos x="5" y="8"/>
                  </a:cxn>
                </a:cxnLst>
                <a:rect l="0" t="0" r="r" b="b"/>
                <a:pathLst>
                  <a:path w="94" h="8">
                    <a:moveTo>
                      <a:pt x="5" y="8"/>
                    </a:moveTo>
                    <a:lnTo>
                      <a:pt x="0" y="2"/>
                    </a:lnTo>
                    <a:lnTo>
                      <a:pt x="94" y="0"/>
                    </a:lnTo>
                    <a:lnTo>
                      <a:pt x="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7" name="Freeform 1215"/>
              <p:cNvSpPr>
                <a:spLocks noChangeAspect="1"/>
              </p:cNvSpPr>
              <p:nvPr/>
            </p:nvSpPr>
            <p:spPr bwMode="auto">
              <a:xfrm>
                <a:off x="2840" y="1969"/>
                <a:ext cx="43" cy="6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0" y="8"/>
                  </a:cxn>
                  <a:cxn ang="0">
                    <a:pos x="87" y="0"/>
                  </a:cxn>
                  <a:cxn ang="0">
                    <a:pos x="8" y="12"/>
                  </a:cxn>
                </a:cxnLst>
                <a:rect l="0" t="0" r="r" b="b"/>
                <a:pathLst>
                  <a:path w="87" h="12">
                    <a:moveTo>
                      <a:pt x="8" y="12"/>
                    </a:moveTo>
                    <a:lnTo>
                      <a:pt x="0" y="8"/>
                    </a:lnTo>
                    <a:lnTo>
                      <a:pt x="87" y="0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8" name="Freeform 1216"/>
              <p:cNvSpPr>
                <a:spLocks noChangeAspect="1"/>
              </p:cNvSpPr>
              <p:nvPr/>
            </p:nvSpPr>
            <p:spPr bwMode="auto">
              <a:xfrm>
                <a:off x="2839" y="1969"/>
                <a:ext cx="44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0" y="12"/>
                  </a:cxn>
                  <a:cxn ang="0">
                    <a:pos x="89" y="0"/>
                  </a:cxn>
                  <a:cxn ang="0">
                    <a:pos x="0" y="17"/>
                  </a:cxn>
                </a:cxnLst>
                <a:rect l="0" t="0" r="r" b="b"/>
                <a:pathLst>
                  <a:path w="89" h="17">
                    <a:moveTo>
                      <a:pt x="0" y="17"/>
                    </a:moveTo>
                    <a:lnTo>
                      <a:pt x="10" y="12"/>
                    </a:lnTo>
                    <a:lnTo>
                      <a:pt x="89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9" name="Freeform 1217"/>
              <p:cNvSpPr>
                <a:spLocks noChangeAspect="1"/>
              </p:cNvSpPr>
              <p:nvPr/>
            </p:nvSpPr>
            <p:spPr bwMode="auto">
              <a:xfrm>
                <a:off x="2839" y="1969"/>
                <a:ext cx="44" cy="10"/>
              </a:xfrm>
              <a:custGeom>
                <a:avLst/>
                <a:gdLst/>
                <a:ahLst/>
                <a:cxnLst>
                  <a:cxn ang="0">
                    <a:pos x="50" y="19"/>
                  </a:cxn>
                  <a:cxn ang="0">
                    <a:pos x="0" y="17"/>
                  </a:cxn>
                  <a:cxn ang="0">
                    <a:pos x="89" y="0"/>
                  </a:cxn>
                  <a:cxn ang="0">
                    <a:pos x="50" y="19"/>
                  </a:cxn>
                </a:cxnLst>
                <a:rect l="0" t="0" r="r" b="b"/>
                <a:pathLst>
                  <a:path w="89" h="19">
                    <a:moveTo>
                      <a:pt x="50" y="19"/>
                    </a:moveTo>
                    <a:lnTo>
                      <a:pt x="0" y="17"/>
                    </a:lnTo>
                    <a:lnTo>
                      <a:pt x="89" y="0"/>
                    </a:lnTo>
                    <a:lnTo>
                      <a:pt x="5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0" name="Freeform 1218"/>
              <p:cNvSpPr>
                <a:spLocks noChangeAspect="1"/>
              </p:cNvSpPr>
              <p:nvPr/>
            </p:nvSpPr>
            <p:spPr bwMode="auto">
              <a:xfrm>
                <a:off x="2864" y="1969"/>
                <a:ext cx="19" cy="1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19"/>
                  </a:cxn>
                  <a:cxn ang="0">
                    <a:pos x="0" y="19"/>
                  </a:cxn>
                  <a:cxn ang="0">
                    <a:pos x="39" y="0"/>
                  </a:cxn>
                </a:cxnLst>
                <a:rect l="0" t="0" r="r" b="b"/>
                <a:pathLst>
                  <a:path w="39" h="19">
                    <a:moveTo>
                      <a:pt x="39" y="0"/>
                    </a:moveTo>
                    <a:lnTo>
                      <a:pt x="39" y="19"/>
                    </a:lnTo>
                    <a:lnTo>
                      <a:pt x="0" y="19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1" name="Freeform 1219"/>
              <p:cNvSpPr>
                <a:spLocks noChangeAspect="1"/>
              </p:cNvSpPr>
              <p:nvPr/>
            </p:nvSpPr>
            <p:spPr bwMode="auto">
              <a:xfrm>
                <a:off x="2883" y="1932"/>
                <a:ext cx="12" cy="47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0" y="73"/>
                  </a:cxn>
                  <a:cxn ang="0">
                    <a:pos x="23" y="0"/>
                  </a:cxn>
                  <a:cxn ang="0">
                    <a:pos x="0" y="94"/>
                  </a:cxn>
                </a:cxnLst>
                <a:rect l="0" t="0" r="r" b="b"/>
                <a:pathLst>
                  <a:path w="23" h="94">
                    <a:moveTo>
                      <a:pt x="0" y="94"/>
                    </a:moveTo>
                    <a:lnTo>
                      <a:pt x="0" y="73"/>
                    </a:lnTo>
                    <a:lnTo>
                      <a:pt x="23" y="0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2" name="Freeform 1220"/>
              <p:cNvSpPr>
                <a:spLocks noChangeAspect="1"/>
              </p:cNvSpPr>
              <p:nvPr/>
            </p:nvSpPr>
            <p:spPr bwMode="auto">
              <a:xfrm>
                <a:off x="2839" y="1978"/>
                <a:ext cx="25" cy="1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1" y="2"/>
                  </a:cxn>
                </a:cxnLst>
                <a:rect l="0" t="0" r="r" b="b"/>
                <a:pathLst>
                  <a:path w="50" h="2">
                    <a:moveTo>
                      <a:pt x="41" y="2"/>
                    </a:moveTo>
                    <a:lnTo>
                      <a:pt x="0" y="0"/>
                    </a:lnTo>
                    <a:lnTo>
                      <a:pt x="50" y="2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3" name="Freeform 1221"/>
              <p:cNvSpPr>
                <a:spLocks noChangeAspect="1"/>
              </p:cNvSpPr>
              <p:nvPr/>
            </p:nvSpPr>
            <p:spPr bwMode="auto">
              <a:xfrm>
                <a:off x="2839" y="1978"/>
                <a:ext cx="20" cy="2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0" y="0"/>
                  </a:cxn>
                  <a:cxn ang="0">
                    <a:pos x="41" y="2"/>
                  </a:cxn>
                  <a:cxn ang="0">
                    <a:pos x="31" y="4"/>
                  </a:cxn>
                </a:cxnLst>
                <a:rect l="0" t="0" r="r" b="b"/>
                <a:pathLst>
                  <a:path w="41" h="4">
                    <a:moveTo>
                      <a:pt x="31" y="4"/>
                    </a:moveTo>
                    <a:lnTo>
                      <a:pt x="0" y="0"/>
                    </a:lnTo>
                    <a:lnTo>
                      <a:pt x="41" y="2"/>
                    </a:lnTo>
                    <a:lnTo>
                      <a:pt x="3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4" name="Freeform 1222"/>
              <p:cNvSpPr>
                <a:spLocks noChangeAspect="1"/>
              </p:cNvSpPr>
              <p:nvPr/>
            </p:nvSpPr>
            <p:spPr bwMode="auto">
              <a:xfrm>
                <a:off x="2839" y="1978"/>
                <a:ext cx="17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0"/>
                  </a:cxn>
                  <a:cxn ang="0">
                    <a:pos x="33" y="4"/>
                  </a:cxn>
                  <a:cxn ang="0">
                    <a:pos x="25" y="6"/>
                  </a:cxn>
                </a:cxnLst>
                <a:rect l="0" t="0" r="r" b="b"/>
                <a:pathLst>
                  <a:path w="33" h="6">
                    <a:moveTo>
                      <a:pt x="25" y="6"/>
                    </a:moveTo>
                    <a:lnTo>
                      <a:pt x="0" y="0"/>
                    </a:lnTo>
                    <a:lnTo>
                      <a:pt x="33" y="4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5" name="Freeform 1223"/>
              <p:cNvSpPr>
                <a:spLocks noChangeAspect="1"/>
              </p:cNvSpPr>
              <p:nvPr/>
            </p:nvSpPr>
            <p:spPr bwMode="auto">
              <a:xfrm>
                <a:off x="2835" y="1978"/>
                <a:ext cx="16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0"/>
                  </a:cxn>
                  <a:cxn ang="0">
                    <a:pos x="31" y="6"/>
                  </a:cxn>
                  <a:cxn ang="0">
                    <a:pos x="0" y="8"/>
                  </a:cxn>
                </a:cxnLst>
                <a:rect l="0" t="0" r="r" b="b"/>
                <a:pathLst>
                  <a:path w="31" h="8">
                    <a:moveTo>
                      <a:pt x="0" y="8"/>
                    </a:moveTo>
                    <a:lnTo>
                      <a:pt x="7" y="0"/>
                    </a:lnTo>
                    <a:lnTo>
                      <a:pt x="31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6" name="Freeform 1224"/>
              <p:cNvSpPr>
                <a:spLocks noChangeAspect="1"/>
              </p:cNvSpPr>
              <p:nvPr/>
            </p:nvSpPr>
            <p:spPr bwMode="auto">
              <a:xfrm>
                <a:off x="2835" y="1981"/>
                <a:ext cx="16" cy="1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27" y="2"/>
                  </a:cxn>
                </a:cxnLst>
                <a:rect l="0" t="0" r="r" b="b"/>
                <a:pathLst>
                  <a:path w="31" h="2">
                    <a:moveTo>
                      <a:pt x="27" y="2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2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7" name="Freeform 1225"/>
              <p:cNvSpPr>
                <a:spLocks noChangeAspect="1"/>
              </p:cNvSpPr>
              <p:nvPr/>
            </p:nvSpPr>
            <p:spPr bwMode="auto">
              <a:xfrm>
                <a:off x="2835" y="1982"/>
                <a:ext cx="14" cy="2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3" y="6"/>
                  </a:cxn>
                </a:cxnLst>
                <a:rect l="0" t="0" r="r" b="b"/>
                <a:pathLst>
                  <a:path w="27" h="6">
                    <a:moveTo>
                      <a:pt x="23" y="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8" name="Freeform 1226"/>
              <p:cNvSpPr>
                <a:spLocks noChangeAspect="1"/>
              </p:cNvSpPr>
              <p:nvPr/>
            </p:nvSpPr>
            <p:spPr bwMode="auto">
              <a:xfrm>
                <a:off x="2835" y="1982"/>
                <a:ext cx="12" cy="4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0"/>
                  </a:cxn>
                  <a:cxn ang="0">
                    <a:pos x="23" y="4"/>
                  </a:cxn>
                  <a:cxn ang="0">
                    <a:pos x="21" y="10"/>
                  </a:cxn>
                </a:cxnLst>
                <a:rect l="0" t="0" r="r" b="b"/>
                <a:pathLst>
                  <a:path w="23" h="10">
                    <a:moveTo>
                      <a:pt x="21" y="10"/>
                    </a:moveTo>
                    <a:lnTo>
                      <a:pt x="0" y="0"/>
                    </a:lnTo>
                    <a:lnTo>
                      <a:pt x="23" y="4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9" name="Freeform 1227"/>
              <p:cNvSpPr>
                <a:spLocks noChangeAspect="1"/>
              </p:cNvSpPr>
              <p:nvPr/>
            </p:nvSpPr>
            <p:spPr bwMode="auto">
              <a:xfrm>
                <a:off x="2833" y="1982"/>
                <a:ext cx="13" cy="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0"/>
                  </a:cxn>
                  <a:cxn ang="0">
                    <a:pos x="27" y="10"/>
                  </a:cxn>
                  <a:cxn ang="0">
                    <a:pos x="0" y="12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6" y="0"/>
                    </a:lnTo>
                    <a:lnTo>
                      <a:pt x="27" y="1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0" name="Freeform 1228"/>
              <p:cNvSpPr>
                <a:spLocks noChangeAspect="1"/>
              </p:cNvSpPr>
              <p:nvPr/>
            </p:nvSpPr>
            <p:spPr bwMode="auto">
              <a:xfrm>
                <a:off x="2833" y="1986"/>
                <a:ext cx="13" cy="3"/>
              </a:xfrm>
              <a:custGeom>
                <a:avLst/>
                <a:gdLst/>
                <a:ahLst/>
                <a:cxnLst>
                  <a:cxn ang="0">
                    <a:pos x="25" y="5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25" y="5"/>
                  </a:cxn>
                </a:cxnLst>
                <a:rect l="0" t="0" r="r" b="b"/>
                <a:pathLst>
                  <a:path w="27" h="5">
                    <a:moveTo>
                      <a:pt x="25" y="5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25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1" name="Freeform 1229"/>
              <p:cNvSpPr>
                <a:spLocks noChangeAspect="1"/>
              </p:cNvSpPr>
              <p:nvPr/>
            </p:nvSpPr>
            <p:spPr bwMode="auto">
              <a:xfrm>
                <a:off x="2833" y="1987"/>
                <a:ext cx="12" cy="7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0" y="0"/>
                  </a:cxn>
                  <a:cxn ang="0">
                    <a:pos x="25" y="3"/>
                  </a:cxn>
                  <a:cxn ang="0">
                    <a:pos x="23" y="13"/>
                  </a:cxn>
                </a:cxnLst>
                <a:rect l="0" t="0" r="r" b="b"/>
                <a:pathLst>
                  <a:path w="25" h="13">
                    <a:moveTo>
                      <a:pt x="23" y="13"/>
                    </a:moveTo>
                    <a:lnTo>
                      <a:pt x="0" y="0"/>
                    </a:lnTo>
                    <a:lnTo>
                      <a:pt x="25" y="3"/>
                    </a:lnTo>
                    <a:lnTo>
                      <a:pt x="23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2" name="Freeform 1230"/>
              <p:cNvSpPr>
                <a:spLocks noChangeAspect="1"/>
              </p:cNvSpPr>
              <p:nvPr/>
            </p:nvSpPr>
            <p:spPr bwMode="auto">
              <a:xfrm>
                <a:off x="2833" y="1987"/>
                <a:ext cx="11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0"/>
                  </a:cxn>
                  <a:cxn ang="0">
                    <a:pos x="23" y="11"/>
                  </a:cxn>
                  <a:cxn ang="0">
                    <a:pos x="0" y="13"/>
                  </a:cxn>
                </a:cxnLst>
                <a:rect l="0" t="0" r="r" b="b"/>
                <a:pathLst>
                  <a:path w="23" h="13">
                    <a:moveTo>
                      <a:pt x="0" y="13"/>
                    </a:moveTo>
                    <a:lnTo>
                      <a:pt x="2" y="0"/>
                    </a:lnTo>
                    <a:lnTo>
                      <a:pt x="23" y="11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3" name="Freeform 1231"/>
              <p:cNvSpPr>
                <a:spLocks noChangeAspect="1"/>
              </p:cNvSpPr>
              <p:nvPr/>
            </p:nvSpPr>
            <p:spPr bwMode="auto">
              <a:xfrm>
                <a:off x="2833" y="1994"/>
                <a:ext cx="12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4" name="Freeform 1232"/>
              <p:cNvSpPr>
                <a:spLocks noChangeAspect="1"/>
              </p:cNvSpPr>
              <p:nvPr/>
            </p:nvSpPr>
            <p:spPr bwMode="auto">
              <a:xfrm>
                <a:off x="2833" y="1994"/>
                <a:ext cx="13" cy="6"/>
              </a:xfrm>
              <a:custGeom>
                <a:avLst/>
                <a:gdLst/>
                <a:ahLst/>
                <a:cxnLst>
                  <a:cxn ang="0">
                    <a:pos x="27" y="12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27" y="12"/>
                  </a:cxn>
                </a:cxnLst>
                <a:rect l="0" t="0" r="r" b="b"/>
                <a:pathLst>
                  <a:path w="27" h="12">
                    <a:moveTo>
                      <a:pt x="27" y="12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27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5" name="Freeform 1233"/>
              <p:cNvSpPr>
                <a:spLocks noChangeAspect="1"/>
              </p:cNvSpPr>
              <p:nvPr/>
            </p:nvSpPr>
            <p:spPr bwMode="auto">
              <a:xfrm>
                <a:off x="2833" y="1994"/>
                <a:ext cx="13" cy="6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0" y="0"/>
                  </a:cxn>
                  <a:cxn ang="0">
                    <a:pos x="27" y="12"/>
                  </a:cxn>
                  <a:cxn ang="0">
                    <a:pos x="2" y="12"/>
                  </a:cxn>
                </a:cxnLst>
                <a:rect l="0" t="0" r="r" b="b"/>
                <a:pathLst>
                  <a:path w="27" h="12">
                    <a:moveTo>
                      <a:pt x="2" y="12"/>
                    </a:moveTo>
                    <a:lnTo>
                      <a:pt x="0" y="0"/>
                    </a:lnTo>
                    <a:lnTo>
                      <a:pt x="27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6" name="Freeform 1234"/>
              <p:cNvSpPr>
                <a:spLocks noChangeAspect="1"/>
              </p:cNvSpPr>
              <p:nvPr/>
            </p:nvSpPr>
            <p:spPr bwMode="auto">
              <a:xfrm>
                <a:off x="2833" y="2000"/>
                <a:ext cx="14" cy="3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0" y="1"/>
                  </a:cxn>
                  <a:cxn ang="0">
                    <a:pos x="27" y="0"/>
                  </a:cxn>
                  <a:cxn ang="0">
                    <a:pos x="29" y="5"/>
                  </a:cxn>
                </a:cxnLst>
                <a:rect l="0" t="0" r="r" b="b"/>
                <a:pathLst>
                  <a:path w="29" h="5">
                    <a:moveTo>
                      <a:pt x="29" y="5"/>
                    </a:moveTo>
                    <a:lnTo>
                      <a:pt x="0" y="1"/>
                    </a:lnTo>
                    <a:lnTo>
                      <a:pt x="27" y="0"/>
                    </a:lnTo>
                    <a:lnTo>
                      <a:pt x="29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7" name="Freeform 1235"/>
              <p:cNvSpPr>
                <a:spLocks noChangeAspect="1"/>
              </p:cNvSpPr>
              <p:nvPr/>
            </p:nvSpPr>
            <p:spPr bwMode="auto">
              <a:xfrm>
                <a:off x="2833" y="2000"/>
                <a:ext cx="16" cy="4"/>
              </a:xfrm>
              <a:custGeom>
                <a:avLst/>
                <a:gdLst/>
                <a:ahLst/>
                <a:cxnLst>
                  <a:cxn ang="0">
                    <a:pos x="33" y="7"/>
                  </a:cxn>
                  <a:cxn ang="0">
                    <a:pos x="0" y="0"/>
                  </a:cxn>
                  <a:cxn ang="0">
                    <a:pos x="29" y="5"/>
                  </a:cxn>
                  <a:cxn ang="0">
                    <a:pos x="33" y="7"/>
                  </a:cxn>
                </a:cxnLst>
                <a:rect l="0" t="0" r="r" b="b"/>
                <a:pathLst>
                  <a:path w="33" h="7">
                    <a:moveTo>
                      <a:pt x="33" y="7"/>
                    </a:moveTo>
                    <a:lnTo>
                      <a:pt x="0" y="0"/>
                    </a:lnTo>
                    <a:lnTo>
                      <a:pt x="29" y="5"/>
                    </a:lnTo>
                    <a:lnTo>
                      <a:pt x="3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8" name="Freeform 1236"/>
              <p:cNvSpPr>
                <a:spLocks noChangeAspect="1"/>
              </p:cNvSpPr>
              <p:nvPr/>
            </p:nvSpPr>
            <p:spPr bwMode="auto">
              <a:xfrm>
                <a:off x="2833" y="2000"/>
                <a:ext cx="18" cy="6"/>
              </a:xfrm>
              <a:custGeom>
                <a:avLst/>
                <a:gdLst/>
                <a:ahLst/>
                <a:cxnLst>
                  <a:cxn ang="0">
                    <a:pos x="37" y="11"/>
                  </a:cxn>
                  <a:cxn ang="0">
                    <a:pos x="0" y="0"/>
                  </a:cxn>
                  <a:cxn ang="0">
                    <a:pos x="33" y="9"/>
                  </a:cxn>
                  <a:cxn ang="0">
                    <a:pos x="37" y="11"/>
                  </a:cxn>
                </a:cxnLst>
                <a:rect l="0" t="0" r="r" b="b"/>
                <a:pathLst>
                  <a:path w="37" h="11">
                    <a:moveTo>
                      <a:pt x="37" y="11"/>
                    </a:moveTo>
                    <a:lnTo>
                      <a:pt x="0" y="0"/>
                    </a:lnTo>
                    <a:lnTo>
                      <a:pt x="33" y="9"/>
                    </a:lnTo>
                    <a:lnTo>
                      <a:pt x="37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9" name="Freeform 1237"/>
              <p:cNvSpPr>
                <a:spLocks noChangeAspect="1"/>
              </p:cNvSpPr>
              <p:nvPr/>
            </p:nvSpPr>
            <p:spPr bwMode="auto">
              <a:xfrm>
                <a:off x="2833" y="2000"/>
                <a:ext cx="18" cy="7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0" y="0"/>
                  </a:cxn>
                  <a:cxn ang="0">
                    <a:pos x="37" y="11"/>
                  </a:cxn>
                  <a:cxn ang="0">
                    <a:pos x="4" y="13"/>
                  </a:cxn>
                </a:cxnLst>
                <a:rect l="0" t="0" r="r" b="b"/>
                <a:pathLst>
                  <a:path w="37" h="13">
                    <a:moveTo>
                      <a:pt x="4" y="13"/>
                    </a:moveTo>
                    <a:lnTo>
                      <a:pt x="0" y="0"/>
                    </a:lnTo>
                    <a:lnTo>
                      <a:pt x="37" y="11"/>
                    </a:lnTo>
                    <a:lnTo>
                      <a:pt x="4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0" name="Freeform 1238"/>
              <p:cNvSpPr>
                <a:spLocks noChangeAspect="1"/>
              </p:cNvSpPr>
              <p:nvPr/>
            </p:nvSpPr>
            <p:spPr bwMode="auto">
              <a:xfrm>
                <a:off x="2835" y="2006"/>
                <a:ext cx="20" cy="1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38" y="2"/>
                  </a:cxn>
                </a:cxnLst>
                <a:rect l="0" t="0" r="r" b="b"/>
                <a:pathLst>
                  <a:path w="38" h="2">
                    <a:moveTo>
                      <a:pt x="38" y="2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1" name="Freeform 1239"/>
              <p:cNvSpPr>
                <a:spLocks noChangeAspect="1"/>
              </p:cNvSpPr>
              <p:nvPr/>
            </p:nvSpPr>
            <p:spPr bwMode="auto">
              <a:xfrm>
                <a:off x="2835" y="2007"/>
                <a:ext cx="24" cy="1"/>
              </a:xfrm>
              <a:custGeom>
                <a:avLst/>
                <a:gdLst/>
                <a:ahLst/>
                <a:cxnLst>
                  <a:cxn ang="0">
                    <a:pos x="48" y="2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48" y="2"/>
                  </a:cxn>
                </a:cxnLst>
                <a:rect l="0" t="0" r="r" b="b"/>
                <a:pathLst>
                  <a:path w="48" h="2">
                    <a:moveTo>
                      <a:pt x="48" y="2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4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2" name="Freeform 1240"/>
              <p:cNvSpPr>
                <a:spLocks noChangeAspect="1"/>
              </p:cNvSpPr>
              <p:nvPr/>
            </p:nvSpPr>
            <p:spPr bwMode="auto">
              <a:xfrm>
                <a:off x="2883" y="1932"/>
                <a:ext cx="12" cy="75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0" y="94"/>
                  </a:cxn>
                  <a:cxn ang="0">
                    <a:pos x="23" y="0"/>
                  </a:cxn>
                  <a:cxn ang="0">
                    <a:pos x="0" y="152"/>
                  </a:cxn>
                </a:cxnLst>
                <a:rect l="0" t="0" r="r" b="b"/>
                <a:pathLst>
                  <a:path w="23" h="152">
                    <a:moveTo>
                      <a:pt x="0" y="152"/>
                    </a:moveTo>
                    <a:lnTo>
                      <a:pt x="0" y="94"/>
                    </a:lnTo>
                    <a:lnTo>
                      <a:pt x="23" y="0"/>
                    </a:lnTo>
                    <a:lnTo>
                      <a:pt x="0" y="15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3" name="Freeform 1241"/>
              <p:cNvSpPr>
                <a:spLocks noChangeAspect="1"/>
              </p:cNvSpPr>
              <p:nvPr/>
            </p:nvSpPr>
            <p:spPr bwMode="auto">
              <a:xfrm>
                <a:off x="2835" y="2007"/>
                <a:ext cx="29" cy="1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0" y="0"/>
                  </a:cxn>
                  <a:cxn ang="0">
                    <a:pos x="48" y="2"/>
                  </a:cxn>
                  <a:cxn ang="0">
                    <a:pos x="57" y="2"/>
                  </a:cxn>
                </a:cxnLst>
                <a:rect l="0" t="0" r="r" b="b"/>
                <a:pathLst>
                  <a:path w="57" h="2">
                    <a:moveTo>
                      <a:pt x="57" y="2"/>
                    </a:moveTo>
                    <a:lnTo>
                      <a:pt x="0" y="0"/>
                    </a:lnTo>
                    <a:lnTo>
                      <a:pt x="48" y="2"/>
                    </a:lnTo>
                    <a:lnTo>
                      <a:pt x="5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4" name="Freeform 1242"/>
              <p:cNvSpPr>
                <a:spLocks noChangeAspect="1"/>
              </p:cNvSpPr>
              <p:nvPr/>
            </p:nvSpPr>
            <p:spPr bwMode="auto">
              <a:xfrm>
                <a:off x="2838" y="2007"/>
                <a:ext cx="45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1" y="0"/>
                  </a:cxn>
                  <a:cxn ang="0">
                    <a:pos x="90" y="0"/>
                  </a:cxn>
                  <a:cxn ang="0">
                    <a:pos x="0" y="8"/>
                  </a:cxn>
                </a:cxnLst>
                <a:rect l="0" t="0" r="r" b="b"/>
                <a:pathLst>
                  <a:path w="90" h="8">
                    <a:moveTo>
                      <a:pt x="0" y="8"/>
                    </a:moveTo>
                    <a:lnTo>
                      <a:pt x="51" y="0"/>
                    </a:lnTo>
                    <a:lnTo>
                      <a:pt x="9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5" name="Freeform 1243"/>
              <p:cNvSpPr>
                <a:spLocks noChangeAspect="1"/>
              </p:cNvSpPr>
              <p:nvPr/>
            </p:nvSpPr>
            <p:spPr bwMode="auto">
              <a:xfrm>
                <a:off x="2835" y="2007"/>
                <a:ext cx="29" cy="4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0" y="0"/>
                  </a:cxn>
                  <a:cxn ang="0">
                    <a:pos x="57" y="2"/>
                  </a:cxn>
                  <a:cxn ang="0">
                    <a:pos x="7" y="10"/>
                  </a:cxn>
                </a:cxnLst>
                <a:rect l="0" t="0" r="r" b="b"/>
                <a:pathLst>
                  <a:path w="57" h="10">
                    <a:moveTo>
                      <a:pt x="7" y="10"/>
                    </a:moveTo>
                    <a:lnTo>
                      <a:pt x="0" y="0"/>
                    </a:lnTo>
                    <a:lnTo>
                      <a:pt x="57" y="2"/>
                    </a:lnTo>
                    <a:lnTo>
                      <a:pt x="7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6" name="Freeform 1244"/>
              <p:cNvSpPr>
                <a:spLocks noChangeAspect="1"/>
              </p:cNvSpPr>
              <p:nvPr/>
            </p:nvSpPr>
            <p:spPr bwMode="auto">
              <a:xfrm>
                <a:off x="2838" y="2007"/>
                <a:ext cx="45" cy="7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0" y="8"/>
                  </a:cxn>
                  <a:cxn ang="0">
                    <a:pos x="90" y="0"/>
                  </a:cxn>
                  <a:cxn ang="0">
                    <a:pos x="9" y="13"/>
                  </a:cxn>
                </a:cxnLst>
                <a:rect l="0" t="0" r="r" b="b"/>
                <a:pathLst>
                  <a:path w="90" h="13">
                    <a:moveTo>
                      <a:pt x="9" y="13"/>
                    </a:moveTo>
                    <a:lnTo>
                      <a:pt x="0" y="8"/>
                    </a:lnTo>
                    <a:lnTo>
                      <a:pt x="90" y="0"/>
                    </a:lnTo>
                    <a:lnTo>
                      <a:pt x="9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7" name="Freeform 1245"/>
              <p:cNvSpPr>
                <a:spLocks noChangeAspect="1"/>
              </p:cNvSpPr>
              <p:nvPr/>
            </p:nvSpPr>
            <p:spPr bwMode="auto">
              <a:xfrm>
                <a:off x="2843" y="2007"/>
                <a:ext cx="40" cy="9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15"/>
                  </a:cxn>
                  <a:cxn ang="0">
                    <a:pos x="81" y="0"/>
                  </a:cxn>
                  <a:cxn ang="0">
                    <a:pos x="6" y="17"/>
                  </a:cxn>
                </a:cxnLst>
                <a:rect l="0" t="0" r="r" b="b"/>
                <a:pathLst>
                  <a:path w="81" h="17">
                    <a:moveTo>
                      <a:pt x="6" y="17"/>
                    </a:moveTo>
                    <a:lnTo>
                      <a:pt x="0" y="15"/>
                    </a:lnTo>
                    <a:lnTo>
                      <a:pt x="81" y="0"/>
                    </a:lnTo>
                    <a:lnTo>
                      <a:pt x="6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8" name="Freeform 1246"/>
              <p:cNvSpPr>
                <a:spLocks noChangeAspect="1"/>
              </p:cNvSpPr>
              <p:nvPr/>
            </p:nvSpPr>
            <p:spPr bwMode="auto">
              <a:xfrm>
                <a:off x="2846" y="2007"/>
                <a:ext cx="37" cy="10"/>
              </a:xfrm>
              <a:custGeom>
                <a:avLst/>
                <a:gdLst/>
                <a:ahLst/>
                <a:cxnLst>
                  <a:cxn ang="0">
                    <a:pos x="8" y="19"/>
                  </a:cxn>
                  <a:cxn ang="0">
                    <a:pos x="0" y="17"/>
                  </a:cxn>
                  <a:cxn ang="0">
                    <a:pos x="75" y="0"/>
                  </a:cxn>
                  <a:cxn ang="0">
                    <a:pos x="8" y="19"/>
                  </a:cxn>
                </a:cxnLst>
                <a:rect l="0" t="0" r="r" b="b"/>
                <a:pathLst>
                  <a:path w="75" h="19">
                    <a:moveTo>
                      <a:pt x="8" y="19"/>
                    </a:moveTo>
                    <a:lnTo>
                      <a:pt x="0" y="17"/>
                    </a:lnTo>
                    <a:lnTo>
                      <a:pt x="75" y="0"/>
                    </a:lnTo>
                    <a:lnTo>
                      <a:pt x="8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9" name="Freeform 1247"/>
              <p:cNvSpPr>
                <a:spLocks noChangeAspect="1"/>
              </p:cNvSpPr>
              <p:nvPr/>
            </p:nvSpPr>
            <p:spPr bwMode="auto">
              <a:xfrm>
                <a:off x="2851" y="2017"/>
                <a:ext cx="4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2"/>
                  </a:cxn>
                  <a:cxn ang="0">
                    <a:pos x="23" y="2"/>
                  </a:cxn>
                  <a:cxn ang="0">
                    <a:pos x="0" y="0"/>
                  </a:cxn>
                </a:cxnLst>
                <a:rect l="0" t="0" r="r" b="b"/>
                <a:pathLst>
                  <a:path w="88" h="2">
                    <a:moveTo>
                      <a:pt x="0" y="0"/>
                    </a:moveTo>
                    <a:lnTo>
                      <a:pt x="88" y="2"/>
                    </a:lnTo>
                    <a:lnTo>
                      <a:pt x="2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0" name="Freeform 1248"/>
              <p:cNvSpPr>
                <a:spLocks noChangeAspect="1"/>
              </p:cNvSpPr>
              <p:nvPr/>
            </p:nvSpPr>
            <p:spPr bwMode="auto">
              <a:xfrm>
                <a:off x="2851" y="2007"/>
                <a:ext cx="44" cy="11"/>
              </a:xfrm>
              <a:custGeom>
                <a:avLst/>
                <a:gdLst/>
                <a:ahLst/>
                <a:cxnLst>
                  <a:cxn ang="0">
                    <a:pos x="88" y="21"/>
                  </a:cxn>
                  <a:cxn ang="0">
                    <a:pos x="0" y="19"/>
                  </a:cxn>
                  <a:cxn ang="0">
                    <a:pos x="65" y="0"/>
                  </a:cxn>
                  <a:cxn ang="0">
                    <a:pos x="88" y="21"/>
                  </a:cxn>
                </a:cxnLst>
                <a:rect l="0" t="0" r="r" b="b"/>
                <a:pathLst>
                  <a:path w="88" h="21">
                    <a:moveTo>
                      <a:pt x="88" y="21"/>
                    </a:moveTo>
                    <a:lnTo>
                      <a:pt x="0" y="19"/>
                    </a:lnTo>
                    <a:lnTo>
                      <a:pt x="65" y="0"/>
                    </a:lnTo>
                    <a:lnTo>
                      <a:pt x="88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1" name="Freeform 1249"/>
              <p:cNvSpPr>
                <a:spLocks noChangeAspect="1"/>
              </p:cNvSpPr>
              <p:nvPr/>
            </p:nvSpPr>
            <p:spPr bwMode="auto">
              <a:xfrm>
                <a:off x="2883" y="1932"/>
                <a:ext cx="12" cy="86"/>
              </a:xfrm>
              <a:custGeom>
                <a:avLst/>
                <a:gdLst/>
                <a:ahLst/>
                <a:cxnLst>
                  <a:cxn ang="0">
                    <a:pos x="23" y="173"/>
                  </a:cxn>
                  <a:cxn ang="0">
                    <a:pos x="0" y="152"/>
                  </a:cxn>
                  <a:cxn ang="0">
                    <a:pos x="23" y="0"/>
                  </a:cxn>
                  <a:cxn ang="0">
                    <a:pos x="23" y="173"/>
                  </a:cxn>
                </a:cxnLst>
                <a:rect l="0" t="0" r="r" b="b"/>
                <a:pathLst>
                  <a:path w="23" h="173">
                    <a:moveTo>
                      <a:pt x="23" y="173"/>
                    </a:moveTo>
                    <a:lnTo>
                      <a:pt x="0" y="152"/>
                    </a:lnTo>
                    <a:lnTo>
                      <a:pt x="23" y="0"/>
                    </a:lnTo>
                    <a:lnTo>
                      <a:pt x="23" y="1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2" name="Freeform 1250"/>
              <p:cNvSpPr>
                <a:spLocks noChangeAspect="1"/>
              </p:cNvSpPr>
              <p:nvPr/>
            </p:nvSpPr>
            <p:spPr bwMode="auto">
              <a:xfrm>
                <a:off x="2766" y="1932"/>
                <a:ext cx="8" cy="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1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3" name="Freeform 1251"/>
              <p:cNvSpPr>
                <a:spLocks noChangeAspect="1"/>
              </p:cNvSpPr>
              <p:nvPr/>
            </p:nvSpPr>
            <p:spPr bwMode="auto">
              <a:xfrm>
                <a:off x="2795" y="1932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21" y="0"/>
                  </a:cxn>
                  <a:cxn ang="0">
                    <a:pos x="0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12" y="0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4" name="Freeform 1252"/>
              <p:cNvSpPr>
                <a:spLocks noChangeAspect="1"/>
              </p:cNvSpPr>
              <p:nvPr/>
            </p:nvSpPr>
            <p:spPr bwMode="auto">
              <a:xfrm>
                <a:off x="2763" y="1932"/>
                <a:ext cx="1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0"/>
                  </a:cxn>
                  <a:cxn ang="0">
                    <a:pos x="21" y="2"/>
                  </a:cxn>
                  <a:cxn ang="0">
                    <a:pos x="0" y="2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5" y="0"/>
                    </a:lnTo>
                    <a:lnTo>
                      <a:pt x="2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5" name="Freeform 1253"/>
              <p:cNvSpPr>
                <a:spLocks noChangeAspect="1"/>
              </p:cNvSpPr>
              <p:nvPr/>
            </p:nvSpPr>
            <p:spPr bwMode="auto">
              <a:xfrm>
                <a:off x="2795" y="1932"/>
                <a:ext cx="14" cy="1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9" y="2"/>
                  </a:cxn>
                </a:cxnLst>
                <a:rect l="0" t="0" r="r" b="b"/>
                <a:pathLst>
                  <a:path w="29" h="2">
                    <a:moveTo>
                      <a:pt x="29" y="2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6" name="Freeform 1254"/>
              <p:cNvSpPr>
                <a:spLocks noChangeAspect="1"/>
              </p:cNvSpPr>
              <p:nvPr/>
            </p:nvSpPr>
            <p:spPr bwMode="auto">
              <a:xfrm>
                <a:off x="2763" y="1932"/>
                <a:ext cx="14" cy="1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7" y="4"/>
                  </a:cxn>
                </a:cxnLst>
                <a:rect l="0" t="0" r="r" b="b"/>
                <a:pathLst>
                  <a:path w="27" h="4">
                    <a:moveTo>
                      <a:pt x="27" y="4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7" name="Freeform 1255"/>
              <p:cNvSpPr>
                <a:spLocks noChangeAspect="1"/>
              </p:cNvSpPr>
              <p:nvPr/>
            </p:nvSpPr>
            <p:spPr bwMode="auto">
              <a:xfrm>
                <a:off x="2789" y="1932"/>
                <a:ext cx="20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0"/>
                  </a:cxn>
                  <a:cxn ang="0">
                    <a:pos x="40" y="2"/>
                  </a:cxn>
                  <a:cxn ang="0">
                    <a:pos x="0" y="4"/>
                  </a:cxn>
                </a:cxnLst>
                <a:rect l="0" t="0" r="r" b="b"/>
                <a:pathLst>
                  <a:path w="40" h="4">
                    <a:moveTo>
                      <a:pt x="0" y="4"/>
                    </a:moveTo>
                    <a:lnTo>
                      <a:pt x="11" y="0"/>
                    </a:lnTo>
                    <a:lnTo>
                      <a:pt x="4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8" name="Freeform 1256"/>
              <p:cNvSpPr>
                <a:spLocks noChangeAspect="1"/>
              </p:cNvSpPr>
              <p:nvPr/>
            </p:nvSpPr>
            <p:spPr bwMode="auto">
              <a:xfrm>
                <a:off x="2789" y="1933"/>
                <a:ext cx="23" cy="1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0" y="4"/>
                  </a:cxn>
                  <a:cxn ang="0">
                    <a:pos x="40" y="0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0" y="4"/>
                    </a:lnTo>
                    <a:lnTo>
                      <a:pt x="40" y="0"/>
                    </a:lnTo>
                    <a:lnTo>
                      <a:pt x="4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9" name="Freeform 1257"/>
              <p:cNvSpPr>
                <a:spLocks noChangeAspect="1"/>
              </p:cNvSpPr>
              <p:nvPr/>
            </p:nvSpPr>
            <p:spPr bwMode="auto">
              <a:xfrm>
                <a:off x="2789" y="1933"/>
                <a:ext cx="27" cy="3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0" y="0"/>
                  </a:cxn>
                  <a:cxn ang="0">
                    <a:pos x="48" y="2"/>
                  </a:cxn>
                  <a:cxn ang="0">
                    <a:pos x="53" y="6"/>
                  </a:cxn>
                </a:cxnLst>
                <a:rect l="0" t="0" r="r" b="b"/>
                <a:pathLst>
                  <a:path w="53" h="6">
                    <a:moveTo>
                      <a:pt x="53" y="6"/>
                    </a:moveTo>
                    <a:lnTo>
                      <a:pt x="0" y="0"/>
                    </a:lnTo>
                    <a:lnTo>
                      <a:pt x="48" y="2"/>
                    </a:lnTo>
                    <a:lnTo>
                      <a:pt x="5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0" name="Freeform 1258"/>
              <p:cNvSpPr>
                <a:spLocks noChangeAspect="1"/>
              </p:cNvSpPr>
              <p:nvPr/>
            </p:nvSpPr>
            <p:spPr bwMode="auto">
              <a:xfrm>
                <a:off x="2763" y="1932"/>
                <a:ext cx="16" cy="4"/>
              </a:xfrm>
              <a:custGeom>
                <a:avLst/>
                <a:gdLst/>
                <a:ahLst/>
                <a:cxnLst>
                  <a:cxn ang="0">
                    <a:pos x="30" y="10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30" y="10"/>
                  </a:cxn>
                </a:cxnLst>
                <a:rect l="0" t="0" r="r" b="b"/>
                <a:pathLst>
                  <a:path w="30" h="10">
                    <a:moveTo>
                      <a:pt x="30" y="10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1" name="Freeform 1259"/>
              <p:cNvSpPr>
                <a:spLocks noChangeAspect="1"/>
              </p:cNvSpPr>
              <p:nvPr/>
            </p:nvSpPr>
            <p:spPr bwMode="auto">
              <a:xfrm>
                <a:off x="2783" y="1933"/>
                <a:ext cx="33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0"/>
                  </a:cxn>
                  <a:cxn ang="0">
                    <a:pos x="65" y="6"/>
                  </a:cxn>
                  <a:cxn ang="0">
                    <a:pos x="0" y="6"/>
                  </a:cxn>
                </a:cxnLst>
                <a:rect l="0" t="0" r="r" b="b"/>
                <a:pathLst>
                  <a:path w="65" h="6">
                    <a:moveTo>
                      <a:pt x="0" y="6"/>
                    </a:moveTo>
                    <a:lnTo>
                      <a:pt x="12" y="0"/>
                    </a:lnTo>
                    <a:lnTo>
                      <a:pt x="65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2" name="Freeform 1260"/>
              <p:cNvSpPr>
                <a:spLocks noChangeAspect="1"/>
              </p:cNvSpPr>
              <p:nvPr/>
            </p:nvSpPr>
            <p:spPr bwMode="auto">
              <a:xfrm>
                <a:off x="2783" y="1936"/>
                <a:ext cx="35" cy="3"/>
              </a:xfrm>
              <a:custGeom>
                <a:avLst/>
                <a:gdLst/>
                <a:ahLst/>
                <a:cxnLst>
                  <a:cxn ang="0">
                    <a:pos x="69" y="5"/>
                  </a:cxn>
                  <a:cxn ang="0">
                    <a:pos x="0" y="0"/>
                  </a:cxn>
                  <a:cxn ang="0">
                    <a:pos x="65" y="0"/>
                  </a:cxn>
                  <a:cxn ang="0">
                    <a:pos x="69" y="5"/>
                  </a:cxn>
                </a:cxnLst>
                <a:rect l="0" t="0" r="r" b="b"/>
                <a:pathLst>
                  <a:path w="69" h="5">
                    <a:moveTo>
                      <a:pt x="69" y="5"/>
                    </a:moveTo>
                    <a:lnTo>
                      <a:pt x="0" y="0"/>
                    </a:lnTo>
                    <a:lnTo>
                      <a:pt x="65" y="0"/>
                    </a:lnTo>
                    <a:lnTo>
                      <a:pt x="69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3" name="Freeform 1261"/>
              <p:cNvSpPr>
                <a:spLocks noChangeAspect="1"/>
              </p:cNvSpPr>
              <p:nvPr/>
            </p:nvSpPr>
            <p:spPr bwMode="auto">
              <a:xfrm>
                <a:off x="2763" y="1932"/>
                <a:ext cx="16" cy="8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0" y="0"/>
                  </a:cxn>
                  <a:cxn ang="0">
                    <a:pos x="30" y="10"/>
                  </a:cxn>
                  <a:cxn ang="0">
                    <a:pos x="3" y="17"/>
                  </a:cxn>
                </a:cxnLst>
                <a:rect l="0" t="0" r="r" b="b"/>
                <a:pathLst>
                  <a:path w="30" h="17">
                    <a:moveTo>
                      <a:pt x="3" y="17"/>
                    </a:moveTo>
                    <a:lnTo>
                      <a:pt x="0" y="0"/>
                    </a:lnTo>
                    <a:lnTo>
                      <a:pt x="30" y="10"/>
                    </a:lnTo>
                    <a:lnTo>
                      <a:pt x="3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4" name="Freeform 1262"/>
              <p:cNvSpPr>
                <a:spLocks noChangeAspect="1"/>
              </p:cNvSpPr>
              <p:nvPr/>
            </p:nvSpPr>
            <p:spPr bwMode="auto">
              <a:xfrm>
                <a:off x="2763" y="1932"/>
                <a:ext cx="2" cy="8"/>
              </a:xfrm>
              <a:custGeom>
                <a:avLst/>
                <a:gdLst/>
                <a:ahLst/>
                <a:cxnLst>
                  <a:cxn ang="0">
                    <a:pos x="2" y="17"/>
                  </a:cxn>
                  <a:cxn ang="0">
                    <a:pos x="0" y="0"/>
                  </a:cxn>
                  <a:cxn ang="0">
                    <a:pos x="3" y="17"/>
                  </a:cxn>
                  <a:cxn ang="0">
                    <a:pos x="2" y="17"/>
                  </a:cxn>
                </a:cxnLst>
                <a:rect l="0" t="0" r="r" b="b"/>
                <a:pathLst>
                  <a:path w="3" h="17">
                    <a:moveTo>
                      <a:pt x="2" y="17"/>
                    </a:moveTo>
                    <a:lnTo>
                      <a:pt x="0" y="0"/>
                    </a:lnTo>
                    <a:lnTo>
                      <a:pt x="3" y="17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5" name="Freeform 1263"/>
              <p:cNvSpPr>
                <a:spLocks noChangeAspect="1"/>
              </p:cNvSpPr>
              <p:nvPr/>
            </p:nvSpPr>
            <p:spPr bwMode="auto">
              <a:xfrm>
                <a:off x="2765" y="1936"/>
                <a:ext cx="14" cy="4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0" y="7"/>
                  </a:cxn>
                  <a:cxn ang="0">
                    <a:pos x="27" y="0"/>
                  </a:cxn>
                  <a:cxn ang="0">
                    <a:pos x="4" y="7"/>
                  </a:cxn>
                </a:cxnLst>
                <a:rect l="0" t="0" r="r" b="b"/>
                <a:pathLst>
                  <a:path w="27" h="7">
                    <a:moveTo>
                      <a:pt x="4" y="7"/>
                    </a:moveTo>
                    <a:lnTo>
                      <a:pt x="0" y="7"/>
                    </a:lnTo>
                    <a:lnTo>
                      <a:pt x="27" y="0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6" name="Freeform 1264"/>
              <p:cNvSpPr>
                <a:spLocks noChangeAspect="1"/>
              </p:cNvSpPr>
              <p:nvPr/>
            </p:nvSpPr>
            <p:spPr bwMode="auto">
              <a:xfrm>
                <a:off x="2763" y="1932"/>
                <a:ext cx="1" cy="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2" y="15"/>
                  </a:cxn>
                  <a:cxn ang="0">
                    <a:pos x="0" y="17"/>
                  </a:cxn>
                </a:cxnLst>
                <a:rect l="0" t="0" r="r" b="b"/>
                <a:pathLst>
                  <a:path w="2" h="17">
                    <a:moveTo>
                      <a:pt x="0" y="17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7" name="Freeform 1265"/>
              <p:cNvSpPr>
                <a:spLocks noChangeAspect="1"/>
              </p:cNvSpPr>
              <p:nvPr/>
            </p:nvSpPr>
            <p:spPr bwMode="auto">
              <a:xfrm>
                <a:off x="2767" y="1936"/>
                <a:ext cx="12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7"/>
                  </a:cxn>
                  <a:cxn ang="0">
                    <a:pos x="23" y="0"/>
                  </a:cxn>
                  <a:cxn ang="0">
                    <a:pos x="23" y="7"/>
                  </a:cxn>
                </a:cxnLst>
                <a:rect l="0" t="0" r="r" b="b"/>
                <a:pathLst>
                  <a:path w="23" h="7">
                    <a:moveTo>
                      <a:pt x="23" y="7"/>
                    </a:moveTo>
                    <a:lnTo>
                      <a:pt x="0" y="7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8" name="Freeform 1266"/>
              <p:cNvSpPr>
                <a:spLocks noChangeAspect="1"/>
              </p:cNvSpPr>
              <p:nvPr/>
            </p:nvSpPr>
            <p:spPr bwMode="auto">
              <a:xfrm>
                <a:off x="2779" y="1936"/>
                <a:ext cx="39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2" y="0"/>
                  </a:cxn>
                  <a:cxn ang="0">
                    <a:pos x="79" y="5"/>
                  </a:cxn>
                  <a:cxn ang="0">
                    <a:pos x="0" y="9"/>
                  </a:cxn>
                </a:cxnLst>
                <a:rect l="0" t="0" r="r" b="b"/>
                <a:pathLst>
                  <a:path w="79" h="9">
                    <a:moveTo>
                      <a:pt x="0" y="9"/>
                    </a:moveTo>
                    <a:lnTo>
                      <a:pt x="12" y="0"/>
                    </a:lnTo>
                    <a:lnTo>
                      <a:pt x="79" y="5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9" name="Freeform 1267"/>
              <p:cNvSpPr>
                <a:spLocks noChangeAspect="1"/>
              </p:cNvSpPr>
              <p:nvPr/>
            </p:nvSpPr>
            <p:spPr bwMode="auto">
              <a:xfrm>
                <a:off x="2767" y="1940"/>
                <a:ext cx="12" cy="1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0" name="Freeform 1268"/>
              <p:cNvSpPr>
                <a:spLocks noChangeAspect="1"/>
              </p:cNvSpPr>
              <p:nvPr/>
            </p:nvSpPr>
            <p:spPr bwMode="auto">
              <a:xfrm>
                <a:off x="2779" y="1939"/>
                <a:ext cx="39" cy="2"/>
              </a:xfrm>
              <a:custGeom>
                <a:avLst/>
                <a:gdLst/>
                <a:ahLst/>
                <a:cxnLst>
                  <a:cxn ang="0">
                    <a:pos x="41" y="4"/>
                  </a:cxn>
                  <a:cxn ang="0">
                    <a:pos x="0" y="4"/>
                  </a:cxn>
                  <a:cxn ang="0">
                    <a:pos x="79" y="0"/>
                  </a:cxn>
                  <a:cxn ang="0">
                    <a:pos x="41" y="4"/>
                  </a:cxn>
                </a:cxnLst>
                <a:rect l="0" t="0" r="r" b="b"/>
                <a:pathLst>
                  <a:path w="79" h="4">
                    <a:moveTo>
                      <a:pt x="41" y="4"/>
                    </a:moveTo>
                    <a:lnTo>
                      <a:pt x="0" y="4"/>
                    </a:lnTo>
                    <a:lnTo>
                      <a:pt x="79" y="0"/>
                    </a:lnTo>
                    <a:lnTo>
                      <a:pt x="4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1" name="Freeform 1269"/>
              <p:cNvSpPr>
                <a:spLocks noChangeAspect="1"/>
              </p:cNvSpPr>
              <p:nvPr/>
            </p:nvSpPr>
            <p:spPr bwMode="auto">
              <a:xfrm>
                <a:off x="2779" y="1941"/>
                <a:ext cx="20" cy="1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33" y="0"/>
                  </a:cxn>
                </a:cxnLst>
                <a:rect l="0" t="0" r="r" b="b"/>
                <a:pathLst>
                  <a:path w="41">
                    <a:moveTo>
                      <a:pt x="33" y="0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2" name="Freeform 1270"/>
              <p:cNvSpPr>
                <a:spLocks noChangeAspect="1"/>
              </p:cNvSpPr>
              <p:nvPr/>
            </p:nvSpPr>
            <p:spPr bwMode="auto">
              <a:xfrm>
                <a:off x="2769" y="1941"/>
                <a:ext cx="2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52" y="0"/>
                  </a:cxn>
                  <a:cxn ang="0">
                    <a:pos x="0" y="0"/>
                  </a:cxn>
                </a:cxnLst>
                <a:rect l="0" t="0" r="r" b="b"/>
                <a:pathLst>
                  <a:path w="52">
                    <a:moveTo>
                      <a:pt x="0" y="0"/>
                    </a:moveTo>
                    <a:lnTo>
                      <a:pt x="21" y="0"/>
                    </a:lnTo>
                    <a:lnTo>
                      <a:pt x="5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3" name="Freeform 1271"/>
              <p:cNvSpPr>
                <a:spLocks noChangeAspect="1"/>
              </p:cNvSpPr>
              <p:nvPr/>
            </p:nvSpPr>
            <p:spPr bwMode="auto">
              <a:xfrm>
                <a:off x="2767" y="1940"/>
                <a:ext cx="12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" y="2"/>
                  </a:cxn>
                </a:cxnLst>
                <a:rect l="0" t="0" r="r" b="b"/>
                <a:pathLst>
                  <a:path w="23" h="2">
                    <a:moveTo>
                      <a:pt x="2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4" name="Freeform 1272"/>
              <p:cNvSpPr>
                <a:spLocks noChangeAspect="1"/>
              </p:cNvSpPr>
              <p:nvPr/>
            </p:nvSpPr>
            <p:spPr bwMode="auto">
              <a:xfrm>
                <a:off x="2799" y="1939"/>
                <a:ext cx="19" cy="2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0" y="4"/>
                  </a:cxn>
                  <a:cxn ang="0">
                    <a:pos x="38" y="0"/>
                  </a:cxn>
                  <a:cxn ang="0">
                    <a:pos x="9" y="4"/>
                  </a:cxn>
                </a:cxnLst>
                <a:rect l="0" t="0" r="r" b="b"/>
                <a:pathLst>
                  <a:path w="38" h="4">
                    <a:moveTo>
                      <a:pt x="9" y="4"/>
                    </a:moveTo>
                    <a:lnTo>
                      <a:pt x="0" y="4"/>
                    </a:lnTo>
                    <a:lnTo>
                      <a:pt x="38" y="0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5" name="Freeform 1273"/>
              <p:cNvSpPr>
                <a:spLocks noChangeAspect="1"/>
              </p:cNvSpPr>
              <p:nvPr/>
            </p:nvSpPr>
            <p:spPr bwMode="auto">
              <a:xfrm>
                <a:off x="2769" y="1941"/>
                <a:ext cx="26" cy="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0"/>
                  </a:cxn>
                  <a:cxn ang="0">
                    <a:pos x="52" y="0"/>
                  </a:cxn>
                  <a:cxn ang="0">
                    <a:pos x="44" y="0"/>
                  </a:cxn>
                </a:cxnLst>
                <a:rect l="0" t="0" r="r" b="b"/>
                <a:pathLst>
                  <a:path w="52">
                    <a:moveTo>
                      <a:pt x="44" y="0"/>
                    </a:moveTo>
                    <a:lnTo>
                      <a:pt x="0" y="0"/>
                    </a:lnTo>
                    <a:lnTo>
                      <a:pt x="52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6" name="Freeform 1274"/>
              <p:cNvSpPr>
                <a:spLocks noChangeAspect="1"/>
              </p:cNvSpPr>
              <p:nvPr/>
            </p:nvSpPr>
            <p:spPr bwMode="auto">
              <a:xfrm>
                <a:off x="2804" y="1939"/>
                <a:ext cx="16" cy="3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0" y="4"/>
                  </a:cxn>
                  <a:cxn ang="0">
                    <a:pos x="29" y="0"/>
                  </a:cxn>
                  <a:cxn ang="0">
                    <a:pos x="33" y="6"/>
                  </a:cxn>
                </a:cxnLst>
                <a:rect l="0" t="0" r="r" b="b"/>
                <a:pathLst>
                  <a:path w="33" h="6">
                    <a:moveTo>
                      <a:pt x="33" y="6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3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7" name="Freeform 1275"/>
              <p:cNvSpPr>
                <a:spLocks noChangeAspect="1"/>
              </p:cNvSpPr>
              <p:nvPr/>
            </p:nvSpPr>
            <p:spPr bwMode="auto">
              <a:xfrm>
                <a:off x="2769" y="1941"/>
                <a:ext cx="23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46" y="2"/>
                  </a:cxn>
                  <a:cxn ang="0">
                    <a:pos x="0" y="4"/>
                  </a:cxn>
                </a:cxnLst>
                <a:rect l="0" t="0" r="r" b="b"/>
                <a:pathLst>
                  <a:path w="46" h="4">
                    <a:moveTo>
                      <a:pt x="0" y="4"/>
                    </a:moveTo>
                    <a:lnTo>
                      <a:pt x="0" y="0"/>
                    </a:lnTo>
                    <a:lnTo>
                      <a:pt x="46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8" name="Freeform 1276"/>
              <p:cNvSpPr>
                <a:spLocks noChangeAspect="1"/>
              </p:cNvSpPr>
              <p:nvPr/>
            </p:nvSpPr>
            <p:spPr bwMode="auto">
              <a:xfrm>
                <a:off x="2769" y="1941"/>
                <a:ext cx="23" cy="2"/>
              </a:xfrm>
              <a:custGeom>
                <a:avLst/>
                <a:gdLst/>
                <a:ahLst/>
                <a:cxnLst>
                  <a:cxn ang="0">
                    <a:pos x="39" y="4"/>
                  </a:cxn>
                  <a:cxn ang="0">
                    <a:pos x="0" y="4"/>
                  </a:cxn>
                  <a:cxn ang="0">
                    <a:pos x="46" y="0"/>
                  </a:cxn>
                  <a:cxn ang="0">
                    <a:pos x="39" y="4"/>
                  </a:cxn>
                </a:cxnLst>
                <a:rect l="0" t="0" r="r" b="b"/>
                <a:pathLst>
                  <a:path w="46" h="4">
                    <a:moveTo>
                      <a:pt x="39" y="4"/>
                    </a:moveTo>
                    <a:lnTo>
                      <a:pt x="0" y="4"/>
                    </a:lnTo>
                    <a:lnTo>
                      <a:pt x="46" y="0"/>
                    </a:lnTo>
                    <a:lnTo>
                      <a:pt x="3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9" name="Freeform 1277"/>
              <p:cNvSpPr>
                <a:spLocks noChangeAspect="1"/>
              </p:cNvSpPr>
              <p:nvPr/>
            </p:nvSpPr>
            <p:spPr bwMode="auto">
              <a:xfrm>
                <a:off x="2804" y="1941"/>
                <a:ext cx="16" cy="2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0" y="0"/>
                  </a:cxn>
                  <a:cxn ang="0">
                    <a:pos x="33" y="2"/>
                  </a:cxn>
                  <a:cxn ang="0">
                    <a:pos x="8" y="4"/>
                  </a:cxn>
                </a:cxnLst>
                <a:rect l="0" t="0" r="r" b="b"/>
                <a:pathLst>
                  <a:path w="33" h="4">
                    <a:moveTo>
                      <a:pt x="8" y="4"/>
                    </a:moveTo>
                    <a:lnTo>
                      <a:pt x="0" y="0"/>
                    </a:lnTo>
                    <a:lnTo>
                      <a:pt x="33" y="2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0" name="Freeform 1278"/>
              <p:cNvSpPr>
                <a:spLocks noChangeAspect="1"/>
              </p:cNvSpPr>
              <p:nvPr/>
            </p:nvSpPr>
            <p:spPr bwMode="auto">
              <a:xfrm>
                <a:off x="2769" y="1943"/>
                <a:ext cx="19" cy="2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3" y="4"/>
                  </a:cxn>
                </a:cxnLst>
                <a:rect l="0" t="0" r="r" b="b"/>
                <a:pathLst>
                  <a:path w="39" h="4">
                    <a:moveTo>
                      <a:pt x="33" y="4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1" name="Freeform 1279"/>
              <p:cNvSpPr>
                <a:spLocks noChangeAspect="1"/>
              </p:cNvSpPr>
              <p:nvPr/>
            </p:nvSpPr>
            <p:spPr bwMode="auto">
              <a:xfrm>
                <a:off x="2808" y="1942"/>
                <a:ext cx="13" cy="4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7" y="8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2" name="Freeform 1280"/>
              <p:cNvSpPr>
                <a:spLocks noChangeAspect="1"/>
              </p:cNvSpPr>
              <p:nvPr/>
            </p:nvSpPr>
            <p:spPr bwMode="auto">
              <a:xfrm>
                <a:off x="2808" y="1943"/>
                <a:ext cx="13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0"/>
                  </a:cxn>
                  <a:cxn ang="0">
                    <a:pos x="27" y="6"/>
                  </a:cxn>
                  <a:cxn ang="0">
                    <a:pos x="4" y="6"/>
                  </a:cxn>
                </a:cxnLst>
                <a:rect l="0" t="0" r="r" b="b"/>
                <a:pathLst>
                  <a:path w="27" h="6">
                    <a:moveTo>
                      <a:pt x="4" y="6"/>
                    </a:moveTo>
                    <a:lnTo>
                      <a:pt x="0" y="0"/>
                    </a:lnTo>
                    <a:lnTo>
                      <a:pt x="27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3" name="Freeform 1281"/>
              <p:cNvSpPr>
                <a:spLocks noChangeAspect="1"/>
              </p:cNvSpPr>
              <p:nvPr/>
            </p:nvSpPr>
            <p:spPr bwMode="auto">
              <a:xfrm>
                <a:off x="2769" y="1943"/>
                <a:ext cx="16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33" y="4"/>
                  </a:cxn>
                  <a:cxn ang="0">
                    <a:pos x="0" y="6"/>
                  </a:cxn>
                </a:cxnLst>
                <a:rect l="0" t="0" r="r" b="b"/>
                <a:pathLst>
                  <a:path w="33" h="6">
                    <a:moveTo>
                      <a:pt x="0" y="6"/>
                    </a:moveTo>
                    <a:lnTo>
                      <a:pt x="0" y="0"/>
                    </a:lnTo>
                    <a:lnTo>
                      <a:pt x="33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4" name="Freeform 1282"/>
              <p:cNvSpPr>
                <a:spLocks noChangeAspect="1"/>
              </p:cNvSpPr>
              <p:nvPr/>
            </p:nvSpPr>
            <p:spPr bwMode="auto">
              <a:xfrm>
                <a:off x="2769" y="1945"/>
                <a:ext cx="16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4"/>
                  </a:cxn>
                  <a:cxn ang="0">
                    <a:pos x="33" y="0"/>
                  </a:cxn>
                  <a:cxn ang="0">
                    <a:pos x="29" y="4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lnTo>
                      <a:pt x="0" y="4"/>
                    </a:lnTo>
                    <a:lnTo>
                      <a:pt x="33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5" name="Freeform 1283"/>
              <p:cNvSpPr>
                <a:spLocks noChangeAspect="1"/>
              </p:cNvSpPr>
              <p:nvPr/>
            </p:nvSpPr>
            <p:spPr bwMode="auto">
              <a:xfrm>
                <a:off x="2769" y="1946"/>
                <a:ext cx="14" cy="4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25" y="8"/>
                  </a:cxn>
                </a:cxnLst>
                <a:rect l="0" t="0" r="r" b="b"/>
                <a:pathLst>
                  <a:path w="29" h="8">
                    <a:moveTo>
                      <a:pt x="25" y="8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6" name="Freeform 1284"/>
              <p:cNvSpPr>
                <a:spLocks noChangeAspect="1"/>
              </p:cNvSpPr>
              <p:nvPr/>
            </p:nvSpPr>
            <p:spPr bwMode="auto">
              <a:xfrm>
                <a:off x="2809" y="1946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7" name="Freeform 1285"/>
              <p:cNvSpPr>
                <a:spLocks noChangeAspect="1"/>
              </p:cNvSpPr>
              <p:nvPr/>
            </p:nvSpPr>
            <p:spPr bwMode="auto">
              <a:xfrm>
                <a:off x="2809" y="1946"/>
                <a:ext cx="12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3" y="8"/>
                  </a:cxn>
                  <a:cxn ang="0">
                    <a:pos x="2" y="8"/>
                  </a:cxn>
                </a:cxnLst>
                <a:rect l="0" t="0" r="r" b="b"/>
                <a:pathLst>
                  <a:path w="23" h="8">
                    <a:moveTo>
                      <a:pt x="2" y="8"/>
                    </a:moveTo>
                    <a:lnTo>
                      <a:pt x="0" y="0"/>
                    </a:lnTo>
                    <a:lnTo>
                      <a:pt x="23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8" name="Freeform 1286"/>
              <p:cNvSpPr>
                <a:spLocks noChangeAspect="1"/>
              </p:cNvSpPr>
              <p:nvPr/>
            </p:nvSpPr>
            <p:spPr bwMode="auto">
              <a:xfrm>
                <a:off x="2769" y="1946"/>
                <a:ext cx="13" cy="6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0" y="0"/>
                  </a:cxn>
                  <a:cxn ang="0">
                    <a:pos x="25" y="8"/>
                  </a:cxn>
                  <a:cxn ang="0">
                    <a:pos x="23" y="11"/>
                  </a:cxn>
                </a:cxnLst>
                <a:rect l="0" t="0" r="r" b="b"/>
                <a:pathLst>
                  <a:path w="25" h="11">
                    <a:moveTo>
                      <a:pt x="23" y="11"/>
                    </a:moveTo>
                    <a:lnTo>
                      <a:pt x="0" y="0"/>
                    </a:lnTo>
                    <a:lnTo>
                      <a:pt x="25" y="8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9" name="Freeform 1287"/>
              <p:cNvSpPr>
                <a:spLocks noChangeAspect="1"/>
              </p:cNvSpPr>
              <p:nvPr/>
            </p:nvSpPr>
            <p:spPr bwMode="auto">
              <a:xfrm>
                <a:off x="2809" y="1950"/>
                <a:ext cx="12" cy="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1" y="7"/>
                  </a:cxn>
                </a:cxnLst>
                <a:rect l="0" t="0" r="r" b="b"/>
                <a:pathLst>
                  <a:path w="23" h="7">
                    <a:moveTo>
                      <a:pt x="21" y="7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0" name="Freeform 1288"/>
              <p:cNvSpPr>
                <a:spLocks noChangeAspect="1"/>
              </p:cNvSpPr>
              <p:nvPr/>
            </p:nvSpPr>
            <p:spPr bwMode="auto">
              <a:xfrm>
                <a:off x="2809" y="1950"/>
                <a:ext cx="12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0"/>
                  </a:cxn>
                  <a:cxn ang="0">
                    <a:pos x="23" y="7"/>
                  </a:cxn>
                  <a:cxn ang="0">
                    <a:pos x="0" y="7"/>
                  </a:cxn>
                </a:cxnLst>
                <a:rect l="0" t="0" r="r" b="b"/>
                <a:pathLst>
                  <a:path w="23" h="7">
                    <a:moveTo>
                      <a:pt x="0" y="7"/>
                    </a:moveTo>
                    <a:lnTo>
                      <a:pt x="2" y="0"/>
                    </a:lnTo>
                    <a:lnTo>
                      <a:pt x="23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1" name="Freeform 1289"/>
              <p:cNvSpPr>
                <a:spLocks noChangeAspect="1"/>
              </p:cNvSpPr>
              <p:nvPr/>
            </p:nvSpPr>
            <p:spPr bwMode="auto">
              <a:xfrm>
                <a:off x="2769" y="1946"/>
                <a:ext cx="12" cy="10"/>
              </a:xfrm>
              <a:custGeom>
                <a:avLst/>
                <a:gdLst/>
                <a:ahLst/>
                <a:cxnLst>
                  <a:cxn ang="0">
                    <a:pos x="23" y="19"/>
                  </a:cxn>
                  <a:cxn ang="0">
                    <a:pos x="0" y="0"/>
                  </a:cxn>
                  <a:cxn ang="0">
                    <a:pos x="23" y="13"/>
                  </a:cxn>
                  <a:cxn ang="0">
                    <a:pos x="23" y="19"/>
                  </a:cxn>
                </a:cxnLst>
                <a:rect l="0" t="0" r="r" b="b"/>
                <a:pathLst>
                  <a:path w="23" h="19">
                    <a:moveTo>
                      <a:pt x="23" y="19"/>
                    </a:moveTo>
                    <a:lnTo>
                      <a:pt x="0" y="0"/>
                    </a:lnTo>
                    <a:lnTo>
                      <a:pt x="23" y="13"/>
                    </a:lnTo>
                    <a:lnTo>
                      <a:pt x="23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2" name="Freeform 1290"/>
              <p:cNvSpPr>
                <a:spLocks noChangeAspect="1"/>
              </p:cNvSpPr>
              <p:nvPr/>
            </p:nvSpPr>
            <p:spPr bwMode="auto">
              <a:xfrm>
                <a:off x="2808" y="1954"/>
                <a:ext cx="13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27" y="0"/>
                  </a:cxn>
                  <a:cxn ang="0">
                    <a:pos x="0" y="6"/>
                  </a:cxn>
                </a:cxnLst>
                <a:rect l="0" t="0" r="r" b="b"/>
                <a:pathLst>
                  <a:path w="27" h="6">
                    <a:moveTo>
                      <a:pt x="0" y="6"/>
                    </a:moveTo>
                    <a:lnTo>
                      <a:pt x="4" y="0"/>
                    </a:lnTo>
                    <a:lnTo>
                      <a:pt x="2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3" name="Freeform 1291"/>
              <p:cNvSpPr>
                <a:spLocks noChangeAspect="1"/>
              </p:cNvSpPr>
              <p:nvPr/>
            </p:nvSpPr>
            <p:spPr bwMode="auto">
              <a:xfrm>
                <a:off x="2808" y="1954"/>
                <a:ext cx="13" cy="3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6"/>
                  </a:cxn>
                  <a:cxn ang="0">
                    <a:pos x="27" y="0"/>
                  </a:cxn>
                  <a:cxn ang="0">
                    <a:pos x="25" y="8"/>
                  </a:cxn>
                </a:cxnLst>
                <a:rect l="0" t="0" r="r" b="b"/>
                <a:pathLst>
                  <a:path w="27" h="8">
                    <a:moveTo>
                      <a:pt x="25" y="8"/>
                    </a:moveTo>
                    <a:lnTo>
                      <a:pt x="0" y="6"/>
                    </a:lnTo>
                    <a:lnTo>
                      <a:pt x="27" y="0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4" name="Freeform 1292"/>
              <p:cNvSpPr>
                <a:spLocks noChangeAspect="1"/>
              </p:cNvSpPr>
              <p:nvPr/>
            </p:nvSpPr>
            <p:spPr bwMode="auto">
              <a:xfrm>
                <a:off x="2804" y="1957"/>
                <a:ext cx="16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33" y="2"/>
                  </a:cxn>
                  <a:cxn ang="0">
                    <a:pos x="0" y="4"/>
                  </a:cxn>
                </a:cxnLst>
                <a:rect l="0" t="0" r="r" b="b"/>
                <a:pathLst>
                  <a:path w="33" h="4">
                    <a:moveTo>
                      <a:pt x="0" y="4"/>
                    </a:moveTo>
                    <a:lnTo>
                      <a:pt x="8" y="0"/>
                    </a:lnTo>
                    <a:lnTo>
                      <a:pt x="33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5" name="Freeform 1293"/>
              <p:cNvSpPr>
                <a:spLocks noChangeAspect="1"/>
              </p:cNvSpPr>
              <p:nvPr/>
            </p:nvSpPr>
            <p:spPr bwMode="auto">
              <a:xfrm>
                <a:off x="2799" y="1957"/>
                <a:ext cx="2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9" y="2"/>
                  </a:cxn>
                  <a:cxn ang="0">
                    <a:pos x="42" y="0"/>
                  </a:cxn>
                  <a:cxn ang="0">
                    <a:pos x="0" y="6"/>
                  </a:cxn>
                </a:cxnLst>
                <a:rect l="0" t="0" r="r" b="b"/>
                <a:pathLst>
                  <a:path w="42" h="6">
                    <a:moveTo>
                      <a:pt x="0" y="6"/>
                    </a:moveTo>
                    <a:lnTo>
                      <a:pt x="9" y="2"/>
                    </a:lnTo>
                    <a:lnTo>
                      <a:pt x="4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6" name="Freeform 1294"/>
              <p:cNvSpPr>
                <a:spLocks noChangeAspect="1"/>
              </p:cNvSpPr>
              <p:nvPr/>
            </p:nvSpPr>
            <p:spPr bwMode="auto">
              <a:xfrm>
                <a:off x="2799" y="1957"/>
                <a:ext cx="21" cy="3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0" y="6"/>
                  </a:cxn>
                  <a:cxn ang="0">
                    <a:pos x="42" y="0"/>
                  </a:cxn>
                  <a:cxn ang="0">
                    <a:pos x="38" y="6"/>
                  </a:cxn>
                </a:cxnLst>
                <a:rect l="0" t="0" r="r" b="b"/>
                <a:pathLst>
                  <a:path w="42" h="6">
                    <a:moveTo>
                      <a:pt x="38" y="6"/>
                    </a:moveTo>
                    <a:lnTo>
                      <a:pt x="0" y="6"/>
                    </a:lnTo>
                    <a:lnTo>
                      <a:pt x="42" y="0"/>
                    </a:lnTo>
                    <a:lnTo>
                      <a:pt x="3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7" name="Freeform 1295"/>
              <p:cNvSpPr>
                <a:spLocks noChangeAspect="1"/>
              </p:cNvSpPr>
              <p:nvPr/>
            </p:nvSpPr>
            <p:spPr bwMode="auto">
              <a:xfrm>
                <a:off x="2794" y="1960"/>
                <a:ext cx="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48" y="0"/>
                  </a:cxn>
                  <a:cxn ang="0">
                    <a:pos x="0" y="0"/>
                  </a:cxn>
                </a:cxnLst>
                <a:rect l="0" t="0" r="r" b="b"/>
                <a:pathLst>
                  <a:path w="48">
                    <a:moveTo>
                      <a:pt x="0" y="0"/>
                    </a:moveTo>
                    <a:lnTo>
                      <a:pt x="12" y="0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8" name="Freeform 1296"/>
              <p:cNvSpPr>
                <a:spLocks noChangeAspect="1"/>
              </p:cNvSpPr>
              <p:nvPr/>
            </p:nvSpPr>
            <p:spPr bwMode="auto">
              <a:xfrm>
                <a:off x="2786" y="1960"/>
                <a:ext cx="32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7" y="2"/>
                  </a:cxn>
                  <a:cxn ang="0">
                    <a:pos x="63" y="0"/>
                  </a:cxn>
                  <a:cxn ang="0">
                    <a:pos x="0" y="4"/>
                  </a:cxn>
                </a:cxnLst>
                <a:rect l="0" t="0" r="r" b="b"/>
                <a:pathLst>
                  <a:path w="63" h="4">
                    <a:moveTo>
                      <a:pt x="0" y="4"/>
                    </a:moveTo>
                    <a:lnTo>
                      <a:pt x="17" y="2"/>
                    </a:lnTo>
                    <a:lnTo>
                      <a:pt x="63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9" name="Freeform 1297"/>
              <p:cNvSpPr>
                <a:spLocks noChangeAspect="1"/>
              </p:cNvSpPr>
              <p:nvPr/>
            </p:nvSpPr>
            <p:spPr bwMode="auto">
              <a:xfrm>
                <a:off x="2786" y="1960"/>
                <a:ext cx="32" cy="3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0" y="4"/>
                  </a:cxn>
                  <a:cxn ang="0">
                    <a:pos x="63" y="0"/>
                  </a:cxn>
                  <a:cxn ang="0">
                    <a:pos x="59" y="6"/>
                  </a:cxn>
                </a:cxnLst>
                <a:rect l="0" t="0" r="r" b="b"/>
                <a:pathLst>
                  <a:path w="63" h="6">
                    <a:moveTo>
                      <a:pt x="59" y="6"/>
                    </a:moveTo>
                    <a:lnTo>
                      <a:pt x="0" y="4"/>
                    </a:lnTo>
                    <a:lnTo>
                      <a:pt x="63" y="0"/>
                    </a:lnTo>
                    <a:lnTo>
                      <a:pt x="5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0" name="Freeform 1298"/>
              <p:cNvSpPr>
                <a:spLocks noChangeAspect="1"/>
              </p:cNvSpPr>
              <p:nvPr/>
            </p:nvSpPr>
            <p:spPr bwMode="auto">
              <a:xfrm>
                <a:off x="2780" y="1962"/>
                <a:ext cx="36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0"/>
                  </a:cxn>
                  <a:cxn ang="0">
                    <a:pos x="73" y="2"/>
                  </a:cxn>
                  <a:cxn ang="0">
                    <a:pos x="0" y="5"/>
                  </a:cxn>
                </a:cxnLst>
                <a:rect l="0" t="0" r="r" b="b"/>
                <a:pathLst>
                  <a:path w="73" h="5">
                    <a:moveTo>
                      <a:pt x="0" y="5"/>
                    </a:moveTo>
                    <a:lnTo>
                      <a:pt x="12" y="0"/>
                    </a:lnTo>
                    <a:lnTo>
                      <a:pt x="73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1" name="Freeform 1299"/>
              <p:cNvSpPr>
                <a:spLocks noChangeAspect="1"/>
              </p:cNvSpPr>
              <p:nvPr/>
            </p:nvSpPr>
            <p:spPr bwMode="auto">
              <a:xfrm>
                <a:off x="2769" y="1946"/>
                <a:ext cx="11" cy="19"/>
              </a:xfrm>
              <a:custGeom>
                <a:avLst/>
                <a:gdLst/>
                <a:ahLst/>
                <a:cxnLst>
                  <a:cxn ang="0">
                    <a:pos x="21" y="38"/>
                  </a:cxn>
                  <a:cxn ang="0">
                    <a:pos x="0" y="0"/>
                  </a:cxn>
                  <a:cxn ang="0">
                    <a:pos x="21" y="19"/>
                  </a:cxn>
                  <a:cxn ang="0">
                    <a:pos x="21" y="38"/>
                  </a:cxn>
                </a:cxnLst>
                <a:rect l="0" t="0" r="r" b="b"/>
                <a:pathLst>
                  <a:path w="21" h="38">
                    <a:moveTo>
                      <a:pt x="21" y="38"/>
                    </a:moveTo>
                    <a:lnTo>
                      <a:pt x="0" y="0"/>
                    </a:lnTo>
                    <a:lnTo>
                      <a:pt x="21" y="19"/>
                    </a:lnTo>
                    <a:lnTo>
                      <a:pt x="21" y="3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2" name="Freeform 1300"/>
              <p:cNvSpPr>
                <a:spLocks noChangeAspect="1"/>
              </p:cNvSpPr>
              <p:nvPr/>
            </p:nvSpPr>
            <p:spPr bwMode="auto">
              <a:xfrm>
                <a:off x="2780" y="1963"/>
                <a:ext cx="36" cy="2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73" y="0"/>
                  </a:cxn>
                  <a:cxn ang="0">
                    <a:pos x="68" y="3"/>
                  </a:cxn>
                </a:cxnLst>
                <a:rect l="0" t="0" r="r" b="b"/>
                <a:pathLst>
                  <a:path w="73" h="3">
                    <a:moveTo>
                      <a:pt x="68" y="3"/>
                    </a:moveTo>
                    <a:lnTo>
                      <a:pt x="0" y="3"/>
                    </a:lnTo>
                    <a:lnTo>
                      <a:pt x="73" y="0"/>
                    </a:lnTo>
                    <a:lnTo>
                      <a:pt x="68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3" name="Freeform 1301"/>
              <p:cNvSpPr>
                <a:spLocks noChangeAspect="1"/>
              </p:cNvSpPr>
              <p:nvPr/>
            </p:nvSpPr>
            <p:spPr bwMode="auto">
              <a:xfrm>
                <a:off x="2780" y="1965"/>
                <a:ext cx="32" cy="2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0" y="4"/>
                  </a:cxn>
                </a:cxnLst>
                <a:rect l="0" t="0" r="r" b="b"/>
                <a:pathLst>
                  <a:path w="66" h="4">
                    <a:moveTo>
                      <a:pt x="60" y="4"/>
                    </a:moveTo>
                    <a:lnTo>
                      <a:pt x="0" y="0"/>
                    </a:lnTo>
                    <a:lnTo>
                      <a:pt x="66" y="0"/>
                    </a:lnTo>
                    <a:lnTo>
                      <a:pt x="6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4" name="Freeform 1302"/>
              <p:cNvSpPr>
                <a:spLocks noChangeAspect="1"/>
              </p:cNvSpPr>
              <p:nvPr/>
            </p:nvSpPr>
            <p:spPr bwMode="auto">
              <a:xfrm>
                <a:off x="2780" y="1965"/>
                <a:ext cx="29" cy="4"/>
              </a:xfrm>
              <a:custGeom>
                <a:avLst/>
                <a:gdLst/>
                <a:ahLst/>
                <a:cxnLst>
                  <a:cxn ang="0">
                    <a:pos x="52" y="8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2" y="8"/>
                  </a:cxn>
                </a:cxnLst>
                <a:rect l="0" t="0" r="r" b="b"/>
                <a:pathLst>
                  <a:path w="60" h="8">
                    <a:moveTo>
                      <a:pt x="52" y="8"/>
                    </a:moveTo>
                    <a:lnTo>
                      <a:pt x="0" y="0"/>
                    </a:lnTo>
                    <a:lnTo>
                      <a:pt x="60" y="4"/>
                    </a:lnTo>
                    <a:lnTo>
                      <a:pt x="5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5" name="Freeform 1303"/>
              <p:cNvSpPr>
                <a:spLocks noChangeAspect="1"/>
              </p:cNvSpPr>
              <p:nvPr/>
            </p:nvSpPr>
            <p:spPr bwMode="auto">
              <a:xfrm>
                <a:off x="2780" y="1965"/>
                <a:ext cx="25" cy="5"/>
              </a:xfrm>
              <a:custGeom>
                <a:avLst/>
                <a:gdLst/>
                <a:ahLst/>
                <a:cxnLst>
                  <a:cxn ang="0">
                    <a:pos x="41" y="10"/>
                  </a:cxn>
                  <a:cxn ang="0">
                    <a:pos x="0" y="0"/>
                  </a:cxn>
                  <a:cxn ang="0">
                    <a:pos x="50" y="8"/>
                  </a:cxn>
                  <a:cxn ang="0">
                    <a:pos x="41" y="10"/>
                  </a:cxn>
                </a:cxnLst>
                <a:rect l="0" t="0" r="r" b="b"/>
                <a:pathLst>
                  <a:path w="50" h="10">
                    <a:moveTo>
                      <a:pt x="41" y="10"/>
                    </a:moveTo>
                    <a:lnTo>
                      <a:pt x="0" y="0"/>
                    </a:lnTo>
                    <a:lnTo>
                      <a:pt x="50" y="8"/>
                    </a:lnTo>
                    <a:lnTo>
                      <a:pt x="4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6" name="Freeform 1304"/>
              <p:cNvSpPr>
                <a:spLocks noChangeAspect="1"/>
              </p:cNvSpPr>
              <p:nvPr/>
            </p:nvSpPr>
            <p:spPr bwMode="auto">
              <a:xfrm>
                <a:off x="2780" y="1965"/>
                <a:ext cx="20" cy="5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0" y="0"/>
                  </a:cxn>
                  <a:cxn ang="0">
                    <a:pos x="41" y="10"/>
                  </a:cxn>
                  <a:cxn ang="0">
                    <a:pos x="25" y="10"/>
                  </a:cxn>
                </a:cxnLst>
                <a:rect l="0" t="0" r="r" b="b"/>
                <a:pathLst>
                  <a:path w="41" h="10">
                    <a:moveTo>
                      <a:pt x="25" y="10"/>
                    </a:moveTo>
                    <a:lnTo>
                      <a:pt x="0" y="0"/>
                    </a:lnTo>
                    <a:lnTo>
                      <a:pt x="41" y="10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7" name="Freeform 1305"/>
              <p:cNvSpPr>
                <a:spLocks noChangeAspect="1"/>
              </p:cNvSpPr>
              <p:nvPr/>
            </p:nvSpPr>
            <p:spPr bwMode="auto">
              <a:xfrm>
                <a:off x="2780" y="1965"/>
                <a:ext cx="13" cy="6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0"/>
                  </a:cxn>
                  <a:cxn ang="0">
                    <a:pos x="27" y="10"/>
                  </a:cxn>
                  <a:cxn ang="0">
                    <a:pos x="6" y="12"/>
                  </a:cxn>
                </a:cxnLst>
                <a:rect l="0" t="0" r="r" b="b"/>
                <a:pathLst>
                  <a:path w="27" h="12">
                    <a:moveTo>
                      <a:pt x="6" y="12"/>
                    </a:moveTo>
                    <a:lnTo>
                      <a:pt x="0" y="0"/>
                    </a:lnTo>
                    <a:lnTo>
                      <a:pt x="27" y="1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8" name="Freeform 1306"/>
              <p:cNvSpPr>
                <a:spLocks noChangeAspect="1"/>
              </p:cNvSpPr>
              <p:nvPr/>
            </p:nvSpPr>
            <p:spPr bwMode="auto">
              <a:xfrm>
                <a:off x="2769" y="1946"/>
                <a:ext cx="14" cy="25"/>
              </a:xfrm>
              <a:custGeom>
                <a:avLst/>
                <a:gdLst/>
                <a:ahLst/>
                <a:cxnLst>
                  <a:cxn ang="0">
                    <a:pos x="29" y="50"/>
                  </a:cxn>
                  <a:cxn ang="0">
                    <a:pos x="0" y="0"/>
                  </a:cxn>
                  <a:cxn ang="0">
                    <a:pos x="23" y="36"/>
                  </a:cxn>
                  <a:cxn ang="0">
                    <a:pos x="29" y="50"/>
                  </a:cxn>
                </a:cxnLst>
                <a:rect l="0" t="0" r="r" b="b"/>
                <a:pathLst>
                  <a:path w="29" h="50">
                    <a:moveTo>
                      <a:pt x="29" y="50"/>
                    </a:moveTo>
                    <a:lnTo>
                      <a:pt x="0" y="0"/>
                    </a:lnTo>
                    <a:lnTo>
                      <a:pt x="23" y="36"/>
                    </a:lnTo>
                    <a:lnTo>
                      <a:pt x="29" y="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9" name="Freeform 1307"/>
              <p:cNvSpPr>
                <a:spLocks noChangeAspect="1"/>
              </p:cNvSpPr>
              <p:nvPr/>
            </p:nvSpPr>
            <p:spPr bwMode="auto">
              <a:xfrm>
                <a:off x="2769" y="1946"/>
                <a:ext cx="14" cy="26"/>
              </a:xfrm>
              <a:custGeom>
                <a:avLst/>
                <a:gdLst/>
                <a:ahLst/>
                <a:cxnLst>
                  <a:cxn ang="0">
                    <a:pos x="25" y="52"/>
                  </a:cxn>
                  <a:cxn ang="0">
                    <a:pos x="0" y="0"/>
                  </a:cxn>
                  <a:cxn ang="0">
                    <a:pos x="29" y="52"/>
                  </a:cxn>
                  <a:cxn ang="0">
                    <a:pos x="25" y="52"/>
                  </a:cxn>
                </a:cxnLst>
                <a:rect l="0" t="0" r="r" b="b"/>
                <a:pathLst>
                  <a:path w="29" h="52">
                    <a:moveTo>
                      <a:pt x="25" y="52"/>
                    </a:moveTo>
                    <a:lnTo>
                      <a:pt x="0" y="0"/>
                    </a:lnTo>
                    <a:lnTo>
                      <a:pt x="29" y="52"/>
                    </a:lnTo>
                    <a:lnTo>
                      <a:pt x="25" y="5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0" name="Freeform 1308"/>
              <p:cNvSpPr>
                <a:spLocks noChangeAspect="1"/>
              </p:cNvSpPr>
              <p:nvPr/>
            </p:nvSpPr>
            <p:spPr bwMode="auto">
              <a:xfrm>
                <a:off x="2769" y="1946"/>
                <a:ext cx="13" cy="28"/>
              </a:xfrm>
              <a:custGeom>
                <a:avLst/>
                <a:gdLst/>
                <a:ahLst/>
                <a:cxnLst>
                  <a:cxn ang="0">
                    <a:pos x="23" y="56"/>
                  </a:cxn>
                  <a:cxn ang="0">
                    <a:pos x="0" y="0"/>
                  </a:cxn>
                  <a:cxn ang="0">
                    <a:pos x="25" y="54"/>
                  </a:cxn>
                  <a:cxn ang="0">
                    <a:pos x="23" y="56"/>
                  </a:cxn>
                </a:cxnLst>
                <a:rect l="0" t="0" r="r" b="b"/>
                <a:pathLst>
                  <a:path w="25" h="56">
                    <a:moveTo>
                      <a:pt x="23" y="56"/>
                    </a:moveTo>
                    <a:lnTo>
                      <a:pt x="0" y="0"/>
                    </a:lnTo>
                    <a:lnTo>
                      <a:pt x="25" y="54"/>
                    </a:lnTo>
                    <a:lnTo>
                      <a:pt x="23" y="5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1" name="Freeform 1309"/>
              <p:cNvSpPr>
                <a:spLocks noChangeAspect="1"/>
              </p:cNvSpPr>
              <p:nvPr/>
            </p:nvSpPr>
            <p:spPr bwMode="auto">
              <a:xfrm>
                <a:off x="2808" y="1976"/>
                <a:ext cx="10" cy="1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1"/>
                  </a:cxn>
                </a:cxnLst>
                <a:rect l="0" t="0" r="r" b="b"/>
                <a:pathLst>
                  <a:path w="21" h="1">
                    <a:moveTo>
                      <a:pt x="21" y="1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2" name="Freeform 1310"/>
              <p:cNvSpPr>
                <a:spLocks noChangeAspect="1"/>
              </p:cNvSpPr>
              <p:nvPr/>
            </p:nvSpPr>
            <p:spPr bwMode="auto">
              <a:xfrm>
                <a:off x="2769" y="1946"/>
                <a:ext cx="12" cy="32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23" y="56"/>
                  </a:cxn>
                  <a:cxn ang="0">
                    <a:pos x="0" y="63"/>
                  </a:cxn>
                </a:cxnLst>
                <a:rect l="0" t="0" r="r" b="b"/>
                <a:pathLst>
                  <a:path w="23" h="63">
                    <a:moveTo>
                      <a:pt x="0" y="63"/>
                    </a:moveTo>
                    <a:lnTo>
                      <a:pt x="0" y="0"/>
                    </a:lnTo>
                    <a:lnTo>
                      <a:pt x="23" y="56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3" name="Freeform 1311"/>
              <p:cNvSpPr>
                <a:spLocks noChangeAspect="1"/>
              </p:cNvSpPr>
              <p:nvPr/>
            </p:nvSpPr>
            <p:spPr bwMode="auto">
              <a:xfrm>
                <a:off x="2769" y="1974"/>
                <a:ext cx="12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5"/>
                  </a:cxn>
                  <a:cxn ang="0">
                    <a:pos x="23" y="0"/>
                  </a:cxn>
                  <a:cxn ang="0">
                    <a:pos x="23" y="7"/>
                  </a:cxn>
                </a:cxnLst>
                <a:rect l="0" t="0" r="r" b="b"/>
                <a:pathLst>
                  <a:path w="23" h="7">
                    <a:moveTo>
                      <a:pt x="23" y="7"/>
                    </a:moveTo>
                    <a:lnTo>
                      <a:pt x="0" y="5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4" name="Freeform 1312"/>
              <p:cNvSpPr>
                <a:spLocks noChangeAspect="1"/>
              </p:cNvSpPr>
              <p:nvPr/>
            </p:nvSpPr>
            <p:spPr bwMode="auto">
              <a:xfrm>
                <a:off x="2808" y="1976"/>
                <a:ext cx="10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0"/>
                  </a:cxn>
                  <a:cxn ang="0">
                    <a:pos x="21" y="1"/>
                  </a:cxn>
                  <a:cxn ang="0">
                    <a:pos x="0" y="5"/>
                  </a:cxn>
                </a:cxnLst>
                <a:rect l="0" t="0" r="r" b="b"/>
                <a:pathLst>
                  <a:path w="21" h="5">
                    <a:moveTo>
                      <a:pt x="0" y="5"/>
                    </a:moveTo>
                    <a:lnTo>
                      <a:pt x="2" y="0"/>
                    </a:lnTo>
                    <a:lnTo>
                      <a:pt x="21" y="1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5" name="Freeform 1313"/>
              <p:cNvSpPr>
                <a:spLocks noChangeAspect="1"/>
              </p:cNvSpPr>
              <p:nvPr/>
            </p:nvSpPr>
            <p:spPr bwMode="auto">
              <a:xfrm>
                <a:off x="2769" y="1978"/>
                <a:ext cx="12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6" name="Freeform 1314"/>
              <p:cNvSpPr>
                <a:spLocks noChangeAspect="1"/>
              </p:cNvSpPr>
              <p:nvPr/>
            </p:nvSpPr>
            <p:spPr bwMode="auto">
              <a:xfrm>
                <a:off x="2808" y="1976"/>
                <a:ext cx="10" cy="5"/>
              </a:xfrm>
              <a:custGeom>
                <a:avLst/>
                <a:gdLst/>
                <a:ahLst/>
                <a:cxnLst>
                  <a:cxn ang="0">
                    <a:pos x="21" y="9"/>
                  </a:cxn>
                  <a:cxn ang="0">
                    <a:pos x="0" y="5"/>
                  </a:cxn>
                  <a:cxn ang="0">
                    <a:pos x="21" y="0"/>
                  </a:cxn>
                  <a:cxn ang="0">
                    <a:pos x="21" y="9"/>
                  </a:cxn>
                </a:cxnLst>
                <a:rect l="0" t="0" r="r" b="b"/>
                <a:pathLst>
                  <a:path w="21" h="9">
                    <a:moveTo>
                      <a:pt x="21" y="9"/>
                    </a:moveTo>
                    <a:lnTo>
                      <a:pt x="0" y="5"/>
                    </a:lnTo>
                    <a:lnTo>
                      <a:pt x="21" y="0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7" name="Freeform 1315"/>
              <p:cNvSpPr>
                <a:spLocks noChangeAspect="1"/>
              </p:cNvSpPr>
              <p:nvPr/>
            </p:nvSpPr>
            <p:spPr bwMode="auto">
              <a:xfrm>
                <a:off x="2808" y="1979"/>
                <a:ext cx="9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19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4">
                    <a:moveTo>
                      <a:pt x="0" y="4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8" name="Freeform 1316"/>
              <p:cNvSpPr>
                <a:spLocks noChangeAspect="1"/>
              </p:cNvSpPr>
              <p:nvPr/>
            </p:nvSpPr>
            <p:spPr bwMode="auto">
              <a:xfrm>
                <a:off x="2769" y="1978"/>
                <a:ext cx="12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3" y="6"/>
                  </a:cxn>
                  <a:cxn ang="0">
                    <a:pos x="2" y="8"/>
                  </a:cxn>
                </a:cxnLst>
                <a:rect l="0" t="0" r="r" b="b"/>
                <a:pathLst>
                  <a:path w="23" h="8">
                    <a:moveTo>
                      <a:pt x="2" y="8"/>
                    </a:moveTo>
                    <a:lnTo>
                      <a:pt x="0" y="0"/>
                    </a:lnTo>
                    <a:lnTo>
                      <a:pt x="23" y="6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9" name="Freeform 1317"/>
              <p:cNvSpPr>
                <a:spLocks noChangeAspect="1"/>
              </p:cNvSpPr>
              <p:nvPr/>
            </p:nvSpPr>
            <p:spPr bwMode="auto">
              <a:xfrm>
                <a:off x="2769" y="1980"/>
                <a:ext cx="13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5" y="4"/>
                  </a:cxn>
                </a:cxnLst>
                <a:rect l="0" t="0" r="r" b="b"/>
                <a:pathLst>
                  <a:path w="25" h="4">
                    <a:moveTo>
                      <a:pt x="25" y="4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0" name="Freeform 1318"/>
              <p:cNvSpPr>
                <a:spLocks noChangeAspect="1"/>
              </p:cNvSpPr>
              <p:nvPr/>
            </p:nvSpPr>
            <p:spPr bwMode="auto">
              <a:xfrm>
                <a:off x="2807" y="1981"/>
                <a:ext cx="10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21" y="0"/>
                  </a:cxn>
                  <a:cxn ang="0">
                    <a:pos x="0" y="4"/>
                  </a:cxn>
                </a:cxnLst>
                <a:rect l="0" t="0" r="r" b="b"/>
                <a:pathLst>
                  <a:path w="21" h="4">
                    <a:moveTo>
                      <a:pt x="0" y="4"/>
                    </a:moveTo>
                    <a:lnTo>
                      <a:pt x="2" y="0"/>
                    </a:lnTo>
                    <a:lnTo>
                      <a:pt x="21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1" name="Freeform 1319"/>
              <p:cNvSpPr>
                <a:spLocks noChangeAspect="1"/>
              </p:cNvSpPr>
              <p:nvPr/>
            </p:nvSpPr>
            <p:spPr bwMode="auto">
              <a:xfrm>
                <a:off x="2769" y="1982"/>
                <a:ext cx="14" cy="1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7" y="4"/>
                  </a:cxn>
                </a:cxnLst>
                <a:rect l="0" t="0" r="r" b="b"/>
                <a:pathLst>
                  <a:path w="27" h="4">
                    <a:moveTo>
                      <a:pt x="27" y="4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2" name="Freeform 1320"/>
              <p:cNvSpPr>
                <a:spLocks noChangeAspect="1"/>
              </p:cNvSpPr>
              <p:nvPr/>
            </p:nvSpPr>
            <p:spPr bwMode="auto">
              <a:xfrm>
                <a:off x="2805" y="1981"/>
                <a:ext cx="12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4"/>
                  </a:cxn>
                  <a:cxn ang="0">
                    <a:pos x="25" y="0"/>
                  </a:cxn>
                  <a:cxn ang="0">
                    <a:pos x="0" y="8"/>
                  </a:cxn>
                </a:cxnLst>
                <a:rect l="0" t="0" r="r" b="b"/>
                <a:pathLst>
                  <a:path w="25" h="8">
                    <a:moveTo>
                      <a:pt x="0" y="8"/>
                    </a:moveTo>
                    <a:lnTo>
                      <a:pt x="4" y="4"/>
                    </a:lnTo>
                    <a:lnTo>
                      <a:pt x="25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3" name="Freeform 1321"/>
              <p:cNvSpPr>
                <a:spLocks noChangeAspect="1"/>
              </p:cNvSpPr>
              <p:nvPr/>
            </p:nvSpPr>
            <p:spPr bwMode="auto">
              <a:xfrm>
                <a:off x="2805" y="1981"/>
                <a:ext cx="12" cy="3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8"/>
                  </a:cxn>
                  <a:cxn ang="0">
                    <a:pos x="25" y="0"/>
                  </a:cxn>
                  <a:cxn ang="0">
                    <a:pos x="23" y="8"/>
                  </a:cxn>
                </a:cxnLst>
                <a:rect l="0" t="0" r="r" b="b"/>
                <a:pathLst>
                  <a:path w="25" h="8">
                    <a:moveTo>
                      <a:pt x="23" y="8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4" name="Freeform 1322"/>
              <p:cNvSpPr>
                <a:spLocks noChangeAspect="1"/>
              </p:cNvSpPr>
              <p:nvPr/>
            </p:nvSpPr>
            <p:spPr bwMode="auto">
              <a:xfrm>
                <a:off x="2769" y="1982"/>
                <a:ext cx="14" cy="2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5" name="Freeform 1323"/>
              <p:cNvSpPr>
                <a:spLocks noChangeAspect="1"/>
              </p:cNvSpPr>
              <p:nvPr/>
            </p:nvSpPr>
            <p:spPr bwMode="auto">
              <a:xfrm>
                <a:off x="2769" y="1982"/>
                <a:ext cx="14" cy="3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0"/>
                  </a:cxn>
                  <a:cxn ang="0">
                    <a:pos x="29" y="6"/>
                  </a:cxn>
                  <a:cxn ang="0">
                    <a:pos x="4" y="8"/>
                  </a:cxn>
                </a:cxnLst>
                <a:rect l="0" t="0" r="r" b="b"/>
                <a:pathLst>
                  <a:path w="29" h="8">
                    <a:moveTo>
                      <a:pt x="4" y="8"/>
                    </a:moveTo>
                    <a:lnTo>
                      <a:pt x="0" y="0"/>
                    </a:lnTo>
                    <a:lnTo>
                      <a:pt x="29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6" name="Freeform 1324"/>
              <p:cNvSpPr>
                <a:spLocks noChangeAspect="1"/>
              </p:cNvSpPr>
              <p:nvPr/>
            </p:nvSpPr>
            <p:spPr bwMode="auto">
              <a:xfrm>
                <a:off x="2800" y="1984"/>
                <a:ext cx="17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9" y="0"/>
                  </a:cxn>
                  <a:cxn ang="0">
                    <a:pos x="34" y="0"/>
                  </a:cxn>
                  <a:cxn ang="0">
                    <a:pos x="0" y="4"/>
                  </a:cxn>
                </a:cxnLst>
                <a:rect l="0" t="0" r="r" b="b"/>
                <a:pathLst>
                  <a:path w="34" h="4">
                    <a:moveTo>
                      <a:pt x="0" y="4"/>
                    </a:moveTo>
                    <a:lnTo>
                      <a:pt x="9" y="0"/>
                    </a:lnTo>
                    <a:lnTo>
                      <a:pt x="3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7" name="Freeform 1325"/>
              <p:cNvSpPr>
                <a:spLocks noChangeAspect="1"/>
              </p:cNvSpPr>
              <p:nvPr/>
            </p:nvSpPr>
            <p:spPr bwMode="auto">
              <a:xfrm>
                <a:off x="2771" y="1984"/>
                <a:ext cx="17" cy="2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0" y="4"/>
                  </a:cxn>
                  <a:cxn ang="0">
                    <a:pos x="27" y="0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0" y="4"/>
                    </a:lnTo>
                    <a:lnTo>
                      <a:pt x="27" y="0"/>
                    </a:lnTo>
                    <a:lnTo>
                      <a:pt x="3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8" name="Freeform 1326"/>
              <p:cNvSpPr>
                <a:spLocks noChangeAspect="1"/>
              </p:cNvSpPr>
              <p:nvPr/>
            </p:nvSpPr>
            <p:spPr bwMode="auto">
              <a:xfrm>
                <a:off x="2793" y="1984"/>
                <a:ext cx="2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4" y="4"/>
                  </a:cxn>
                  <a:cxn ang="0">
                    <a:pos x="48" y="0"/>
                  </a:cxn>
                  <a:cxn ang="0">
                    <a:pos x="0" y="4"/>
                  </a:cxn>
                </a:cxnLst>
                <a:rect l="0" t="0" r="r" b="b"/>
                <a:pathLst>
                  <a:path w="48" h="4">
                    <a:moveTo>
                      <a:pt x="0" y="4"/>
                    </a:moveTo>
                    <a:lnTo>
                      <a:pt x="14" y="4"/>
                    </a:lnTo>
                    <a:lnTo>
                      <a:pt x="48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9" name="Freeform 1327"/>
              <p:cNvSpPr>
                <a:spLocks noChangeAspect="1"/>
              </p:cNvSpPr>
              <p:nvPr/>
            </p:nvSpPr>
            <p:spPr bwMode="auto">
              <a:xfrm>
                <a:off x="2771" y="1985"/>
                <a:ext cx="22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0"/>
                  </a:cxn>
                  <a:cxn ang="0">
                    <a:pos x="33" y="2"/>
                  </a:cxn>
                  <a:cxn ang="0">
                    <a:pos x="44" y="2"/>
                  </a:cxn>
                </a:cxnLst>
                <a:rect l="0" t="0" r="r" b="b"/>
                <a:pathLst>
                  <a:path w="44" h="2">
                    <a:moveTo>
                      <a:pt x="44" y="2"/>
                    </a:moveTo>
                    <a:lnTo>
                      <a:pt x="0" y="0"/>
                    </a:lnTo>
                    <a:lnTo>
                      <a:pt x="33" y="2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0" name="Freeform 1328"/>
              <p:cNvSpPr>
                <a:spLocks noChangeAspect="1"/>
              </p:cNvSpPr>
              <p:nvPr/>
            </p:nvSpPr>
            <p:spPr bwMode="auto">
              <a:xfrm>
                <a:off x="2793" y="1984"/>
                <a:ext cx="24" cy="4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0" y="6"/>
                  </a:cxn>
                  <a:cxn ang="0">
                    <a:pos x="48" y="0"/>
                  </a:cxn>
                  <a:cxn ang="0">
                    <a:pos x="44" y="8"/>
                  </a:cxn>
                </a:cxnLst>
                <a:rect l="0" t="0" r="r" b="b"/>
                <a:pathLst>
                  <a:path w="48" h="8">
                    <a:moveTo>
                      <a:pt x="44" y="8"/>
                    </a:moveTo>
                    <a:lnTo>
                      <a:pt x="0" y="6"/>
                    </a:lnTo>
                    <a:lnTo>
                      <a:pt x="48" y="0"/>
                    </a:lnTo>
                    <a:lnTo>
                      <a:pt x="4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1" name="Freeform 1329"/>
              <p:cNvSpPr>
                <a:spLocks noChangeAspect="1"/>
              </p:cNvSpPr>
              <p:nvPr/>
            </p:nvSpPr>
            <p:spPr bwMode="auto">
              <a:xfrm>
                <a:off x="2773" y="1986"/>
                <a:ext cx="41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2" y="0"/>
                  </a:cxn>
                  <a:cxn ang="0">
                    <a:pos x="83" y="2"/>
                  </a:cxn>
                  <a:cxn ang="0">
                    <a:pos x="0" y="5"/>
                  </a:cxn>
                </a:cxnLst>
                <a:rect l="0" t="0" r="r" b="b"/>
                <a:pathLst>
                  <a:path w="83" h="5">
                    <a:moveTo>
                      <a:pt x="0" y="5"/>
                    </a:moveTo>
                    <a:lnTo>
                      <a:pt x="42" y="0"/>
                    </a:lnTo>
                    <a:lnTo>
                      <a:pt x="83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2" name="Freeform 1330"/>
              <p:cNvSpPr>
                <a:spLocks noChangeAspect="1"/>
              </p:cNvSpPr>
              <p:nvPr/>
            </p:nvSpPr>
            <p:spPr bwMode="auto">
              <a:xfrm>
                <a:off x="2771" y="1985"/>
                <a:ext cx="22" cy="4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" y="7"/>
                  </a:cxn>
                </a:cxnLst>
                <a:rect l="0" t="0" r="r" b="b"/>
                <a:pathLst>
                  <a:path w="44" h="7">
                    <a:moveTo>
                      <a:pt x="4" y="7"/>
                    </a:moveTo>
                    <a:lnTo>
                      <a:pt x="0" y="0"/>
                    </a:lnTo>
                    <a:lnTo>
                      <a:pt x="44" y="2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3" name="Freeform 1331"/>
              <p:cNvSpPr>
                <a:spLocks noChangeAspect="1"/>
              </p:cNvSpPr>
              <p:nvPr/>
            </p:nvSpPr>
            <p:spPr bwMode="auto">
              <a:xfrm>
                <a:off x="2773" y="1988"/>
                <a:ext cx="41" cy="2"/>
              </a:xfrm>
              <a:custGeom>
                <a:avLst/>
                <a:gdLst/>
                <a:ahLst/>
                <a:cxnLst>
                  <a:cxn ang="0">
                    <a:pos x="77" y="3"/>
                  </a:cxn>
                  <a:cxn ang="0">
                    <a:pos x="0" y="1"/>
                  </a:cxn>
                  <a:cxn ang="0">
                    <a:pos x="83" y="0"/>
                  </a:cxn>
                  <a:cxn ang="0">
                    <a:pos x="77" y="3"/>
                  </a:cxn>
                </a:cxnLst>
                <a:rect l="0" t="0" r="r" b="b"/>
                <a:pathLst>
                  <a:path w="83" h="3">
                    <a:moveTo>
                      <a:pt x="77" y="3"/>
                    </a:moveTo>
                    <a:lnTo>
                      <a:pt x="0" y="1"/>
                    </a:lnTo>
                    <a:lnTo>
                      <a:pt x="83" y="0"/>
                    </a:lnTo>
                    <a:lnTo>
                      <a:pt x="77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4" name="Freeform 1332"/>
              <p:cNvSpPr>
                <a:spLocks noChangeAspect="1"/>
              </p:cNvSpPr>
              <p:nvPr/>
            </p:nvSpPr>
            <p:spPr bwMode="auto">
              <a:xfrm>
                <a:off x="2773" y="1989"/>
                <a:ext cx="39" cy="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79" y="2"/>
                  </a:cxn>
                  <a:cxn ang="0">
                    <a:pos x="4" y="4"/>
                  </a:cxn>
                </a:cxnLst>
                <a:rect l="0" t="0" r="r" b="b"/>
                <a:pathLst>
                  <a:path w="79" h="4">
                    <a:moveTo>
                      <a:pt x="4" y="4"/>
                    </a:moveTo>
                    <a:lnTo>
                      <a:pt x="0" y="0"/>
                    </a:lnTo>
                    <a:lnTo>
                      <a:pt x="79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5" name="Freeform 1333"/>
              <p:cNvSpPr>
                <a:spLocks noChangeAspect="1"/>
              </p:cNvSpPr>
              <p:nvPr/>
            </p:nvSpPr>
            <p:spPr bwMode="auto">
              <a:xfrm>
                <a:off x="2775" y="1990"/>
                <a:ext cx="37" cy="3"/>
              </a:xfrm>
              <a:custGeom>
                <a:avLst/>
                <a:gdLst/>
                <a:ahLst/>
                <a:cxnLst>
                  <a:cxn ang="0">
                    <a:pos x="67" y="6"/>
                  </a:cxn>
                  <a:cxn ang="0">
                    <a:pos x="0" y="2"/>
                  </a:cxn>
                  <a:cxn ang="0">
                    <a:pos x="75" y="0"/>
                  </a:cxn>
                  <a:cxn ang="0">
                    <a:pos x="67" y="6"/>
                  </a:cxn>
                </a:cxnLst>
                <a:rect l="0" t="0" r="r" b="b"/>
                <a:pathLst>
                  <a:path w="75" h="6">
                    <a:moveTo>
                      <a:pt x="67" y="6"/>
                    </a:moveTo>
                    <a:lnTo>
                      <a:pt x="0" y="2"/>
                    </a:lnTo>
                    <a:lnTo>
                      <a:pt x="75" y="0"/>
                    </a:lnTo>
                    <a:lnTo>
                      <a:pt x="6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6" name="Freeform 1334"/>
              <p:cNvSpPr>
                <a:spLocks noChangeAspect="1"/>
              </p:cNvSpPr>
              <p:nvPr/>
            </p:nvSpPr>
            <p:spPr bwMode="auto">
              <a:xfrm>
                <a:off x="2775" y="1991"/>
                <a:ext cx="33" cy="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0" y="0"/>
                  </a:cxn>
                  <a:cxn ang="0">
                    <a:pos x="65" y="4"/>
                  </a:cxn>
                  <a:cxn ang="0">
                    <a:pos x="7" y="6"/>
                  </a:cxn>
                </a:cxnLst>
                <a:rect l="0" t="0" r="r" b="b"/>
                <a:pathLst>
                  <a:path w="65" h="6">
                    <a:moveTo>
                      <a:pt x="7" y="6"/>
                    </a:moveTo>
                    <a:lnTo>
                      <a:pt x="0" y="0"/>
                    </a:lnTo>
                    <a:lnTo>
                      <a:pt x="65" y="4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7" name="Freeform 1335"/>
              <p:cNvSpPr>
                <a:spLocks noChangeAspect="1"/>
              </p:cNvSpPr>
              <p:nvPr/>
            </p:nvSpPr>
            <p:spPr bwMode="auto">
              <a:xfrm>
                <a:off x="2779" y="1993"/>
                <a:ext cx="29" cy="1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0" y="2"/>
                  </a:cxn>
                </a:cxnLst>
                <a:rect l="0" t="0" r="r" b="b"/>
                <a:pathLst>
                  <a:path w="58" h="2">
                    <a:moveTo>
                      <a:pt x="50" y="2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5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8" name="Freeform 1336"/>
              <p:cNvSpPr>
                <a:spLocks noChangeAspect="1"/>
              </p:cNvSpPr>
              <p:nvPr/>
            </p:nvSpPr>
            <p:spPr bwMode="auto">
              <a:xfrm>
                <a:off x="2779" y="1994"/>
                <a:ext cx="25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8" y="2"/>
                  </a:cxn>
                </a:cxnLst>
                <a:rect l="0" t="0" r="r" b="b"/>
                <a:pathLst>
                  <a:path w="50" h="2">
                    <a:moveTo>
                      <a:pt x="8" y="2"/>
                    </a:moveTo>
                    <a:lnTo>
                      <a:pt x="0" y="0"/>
                    </a:lnTo>
                    <a:lnTo>
                      <a:pt x="50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9" name="Freeform 1337"/>
              <p:cNvSpPr>
                <a:spLocks noChangeAspect="1"/>
              </p:cNvSpPr>
              <p:nvPr/>
            </p:nvSpPr>
            <p:spPr bwMode="auto">
              <a:xfrm>
                <a:off x="2783" y="1994"/>
                <a:ext cx="21" cy="2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0" y="2"/>
                  </a:cxn>
                  <a:cxn ang="0">
                    <a:pos x="42" y="0"/>
                  </a:cxn>
                  <a:cxn ang="0">
                    <a:pos x="33" y="4"/>
                  </a:cxn>
                </a:cxnLst>
                <a:rect l="0" t="0" r="r" b="b"/>
                <a:pathLst>
                  <a:path w="42" h="4">
                    <a:moveTo>
                      <a:pt x="33" y="4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0" name="Freeform 1338"/>
              <p:cNvSpPr>
                <a:spLocks noChangeAspect="1"/>
              </p:cNvSpPr>
              <p:nvPr/>
            </p:nvSpPr>
            <p:spPr bwMode="auto">
              <a:xfrm>
                <a:off x="2783" y="1995"/>
                <a:ext cx="16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33" y="2"/>
                  </a:cxn>
                  <a:cxn ang="0">
                    <a:pos x="10" y="2"/>
                  </a:cxn>
                </a:cxnLst>
                <a:rect l="0" t="0" r="r" b="b"/>
                <a:pathLst>
                  <a:path w="33" h="2">
                    <a:moveTo>
                      <a:pt x="10" y="2"/>
                    </a:moveTo>
                    <a:lnTo>
                      <a:pt x="0" y="0"/>
                    </a:lnTo>
                    <a:lnTo>
                      <a:pt x="33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1" name="Freeform 1339"/>
              <p:cNvSpPr>
                <a:spLocks noChangeAspect="1"/>
              </p:cNvSpPr>
              <p:nvPr/>
            </p:nvSpPr>
            <p:spPr bwMode="auto">
              <a:xfrm>
                <a:off x="2788" y="1996"/>
                <a:ext cx="11" cy="1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11" y="2"/>
                  </a:cxn>
                </a:cxnLst>
                <a:rect l="0" t="0" r="r" b="b"/>
                <a:pathLst>
                  <a:path w="21" h="2">
                    <a:moveTo>
                      <a:pt x="11" y="2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2" name="Freeform 1340"/>
              <p:cNvSpPr>
                <a:spLocks noChangeAspect="1"/>
              </p:cNvSpPr>
              <p:nvPr/>
            </p:nvSpPr>
            <p:spPr bwMode="auto">
              <a:xfrm>
                <a:off x="2734" y="1932"/>
                <a:ext cx="10" cy="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9" y="0"/>
                  </a:cxn>
                </a:cxnLst>
                <a:rect l="0" t="0" r="r" b="b"/>
                <a:pathLst>
                  <a:path w="19">
                    <a:moveTo>
                      <a:pt x="19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3" name="Freeform 1341"/>
              <p:cNvSpPr>
                <a:spLocks noChangeAspect="1"/>
              </p:cNvSpPr>
              <p:nvPr/>
            </p:nvSpPr>
            <p:spPr bwMode="auto">
              <a:xfrm>
                <a:off x="2730" y="1932"/>
                <a:ext cx="14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0"/>
                  </a:cxn>
                  <a:cxn ang="0">
                    <a:pos x="29" y="2"/>
                  </a:cxn>
                  <a:cxn ang="0">
                    <a:pos x="0" y="2"/>
                  </a:cxn>
                </a:cxnLst>
                <a:rect l="0" t="0" r="r" b="b"/>
                <a:pathLst>
                  <a:path w="29" h="2">
                    <a:moveTo>
                      <a:pt x="0" y="2"/>
                    </a:moveTo>
                    <a:lnTo>
                      <a:pt x="10" y="0"/>
                    </a:lnTo>
                    <a:lnTo>
                      <a:pt x="29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4" name="Freeform 1342"/>
              <p:cNvSpPr>
                <a:spLocks noChangeAspect="1"/>
              </p:cNvSpPr>
              <p:nvPr/>
            </p:nvSpPr>
            <p:spPr bwMode="auto">
              <a:xfrm>
                <a:off x="2730" y="1932"/>
                <a:ext cx="18" cy="2"/>
              </a:xfrm>
              <a:custGeom>
                <a:avLst/>
                <a:gdLst/>
                <a:ahLst/>
                <a:cxnLst>
                  <a:cxn ang="0">
                    <a:pos x="37" y="6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37" y="6"/>
                  </a:cxn>
                </a:cxnLst>
                <a:rect l="0" t="0" r="r" b="b"/>
                <a:pathLst>
                  <a:path w="37" h="6">
                    <a:moveTo>
                      <a:pt x="37" y="6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3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5" name="Freeform 1343"/>
              <p:cNvSpPr>
                <a:spLocks noChangeAspect="1"/>
              </p:cNvSpPr>
              <p:nvPr/>
            </p:nvSpPr>
            <p:spPr bwMode="auto">
              <a:xfrm>
                <a:off x="2730" y="1932"/>
                <a:ext cx="20" cy="4"/>
              </a:xfrm>
              <a:custGeom>
                <a:avLst/>
                <a:gdLst/>
                <a:ahLst/>
                <a:cxnLst>
                  <a:cxn ang="0">
                    <a:pos x="41" y="10"/>
                  </a:cxn>
                  <a:cxn ang="0">
                    <a:pos x="0" y="0"/>
                  </a:cxn>
                  <a:cxn ang="0">
                    <a:pos x="37" y="6"/>
                  </a:cxn>
                  <a:cxn ang="0">
                    <a:pos x="41" y="10"/>
                  </a:cxn>
                </a:cxnLst>
                <a:rect l="0" t="0" r="r" b="b"/>
                <a:pathLst>
                  <a:path w="41" h="10">
                    <a:moveTo>
                      <a:pt x="41" y="10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4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6" name="Freeform 1344"/>
              <p:cNvSpPr>
                <a:spLocks noChangeAspect="1"/>
              </p:cNvSpPr>
              <p:nvPr/>
            </p:nvSpPr>
            <p:spPr bwMode="auto">
              <a:xfrm>
                <a:off x="2730" y="1932"/>
                <a:ext cx="20" cy="6"/>
              </a:xfrm>
              <a:custGeom>
                <a:avLst/>
                <a:gdLst/>
                <a:ahLst/>
                <a:cxnLst>
                  <a:cxn ang="0">
                    <a:pos x="41" y="14"/>
                  </a:cxn>
                  <a:cxn ang="0">
                    <a:pos x="0" y="0"/>
                  </a:cxn>
                  <a:cxn ang="0">
                    <a:pos x="41" y="8"/>
                  </a:cxn>
                  <a:cxn ang="0">
                    <a:pos x="41" y="14"/>
                  </a:cxn>
                </a:cxnLst>
                <a:rect l="0" t="0" r="r" b="b"/>
                <a:pathLst>
                  <a:path w="41" h="14">
                    <a:moveTo>
                      <a:pt x="41" y="14"/>
                    </a:moveTo>
                    <a:lnTo>
                      <a:pt x="0" y="0"/>
                    </a:lnTo>
                    <a:lnTo>
                      <a:pt x="41" y="8"/>
                    </a:lnTo>
                    <a:lnTo>
                      <a:pt x="41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7" name="Freeform 1345"/>
              <p:cNvSpPr>
                <a:spLocks noChangeAspect="1"/>
              </p:cNvSpPr>
              <p:nvPr/>
            </p:nvSpPr>
            <p:spPr bwMode="auto">
              <a:xfrm>
                <a:off x="2730" y="1932"/>
                <a:ext cx="20" cy="9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0" y="0"/>
                  </a:cxn>
                  <a:cxn ang="0">
                    <a:pos x="41" y="14"/>
                  </a:cxn>
                  <a:cxn ang="0">
                    <a:pos x="12" y="19"/>
                  </a:cxn>
                </a:cxnLst>
                <a:rect l="0" t="0" r="r" b="b"/>
                <a:pathLst>
                  <a:path w="41" h="19">
                    <a:moveTo>
                      <a:pt x="12" y="19"/>
                    </a:moveTo>
                    <a:lnTo>
                      <a:pt x="0" y="0"/>
                    </a:lnTo>
                    <a:lnTo>
                      <a:pt x="41" y="14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8" name="Freeform 1346"/>
              <p:cNvSpPr>
                <a:spLocks noChangeAspect="1"/>
              </p:cNvSpPr>
              <p:nvPr/>
            </p:nvSpPr>
            <p:spPr bwMode="auto">
              <a:xfrm>
                <a:off x="2730" y="1932"/>
                <a:ext cx="5" cy="9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0" y="0"/>
                  </a:cxn>
                  <a:cxn ang="0">
                    <a:pos x="12" y="17"/>
                  </a:cxn>
                  <a:cxn ang="0">
                    <a:pos x="6" y="19"/>
                  </a:cxn>
                </a:cxnLst>
                <a:rect l="0" t="0" r="r" b="b"/>
                <a:pathLst>
                  <a:path w="12" h="19">
                    <a:moveTo>
                      <a:pt x="6" y="19"/>
                    </a:moveTo>
                    <a:lnTo>
                      <a:pt x="0" y="0"/>
                    </a:lnTo>
                    <a:lnTo>
                      <a:pt x="12" y="17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9" name="Freeform 1347"/>
              <p:cNvSpPr>
                <a:spLocks noChangeAspect="1"/>
              </p:cNvSpPr>
              <p:nvPr/>
            </p:nvSpPr>
            <p:spPr bwMode="auto">
              <a:xfrm>
                <a:off x="2735" y="1938"/>
                <a:ext cx="16" cy="3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0" y="3"/>
                  </a:cxn>
                  <a:cxn ang="0">
                    <a:pos x="31" y="0"/>
                  </a:cxn>
                  <a:cxn ang="0">
                    <a:pos x="31" y="5"/>
                  </a:cxn>
                </a:cxnLst>
                <a:rect l="0" t="0" r="r" b="b"/>
                <a:pathLst>
                  <a:path w="31" h="5">
                    <a:moveTo>
                      <a:pt x="31" y="5"/>
                    </a:moveTo>
                    <a:lnTo>
                      <a:pt x="0" y="3"/>
                    </a:lnTo>
                    <a:lnTo>
                      <a:pt x="31" y="0"/>
                    </a:lnTo>
                    <a:lnTo>
                      <a:pt x="31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0" name="Freeform 1348"/>
              <p:cNvSpPr>
                <a:spLocks noChangeAspect="1"/>
              </p:cNvSpPr>
              <p:nvPr/>
            </p:nvSpPr>
            <p:spPr bwMode="auto">
              <a:xfrm>
                <a:off x="2730" y="1932"/>
                <a:ext cx="4" cy="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0"/>
                  </a:cxn>
                  <a:cxn ang="0">
                    <a:pos x="8" y="17"/>
                  </a:cxn>
                  <a:cxn ang="0">
                    <a:pos x="0" y="19"/>
                  </a:cxn>
                </a:cxnLst>
                <a:rect l="0" t="0" r="r" b="b"/>
                <a:pathLst>
                  <a:path w="8" h="19">
                    <a:moveTo>
                      <a:pt x="0" y="19"/>
                    </a:moveTo>
                    <a:lnTo>
                      <a:pt x="0" y="0"/>
                    </a:lnTo>
                    <a:lnTo>
                      <a:pt x="8" y="17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1" name="Freeform 1349"/>
              <p:cNvSpPr>
                <a:spLocks noChangeAspect="1"/>
              </p:cNvSpPr>
              <p:nvPr/>
            </p:nvSpPr>
            <p:spPr bwMode="auto">
              <a:xfrm>
                <a:off x="2735" y="1941"/>
                <a:ext cx="16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4" y="0"/>
                  </a:cxn>
                </a:cxnLst>
                <a:rect l="0" t="0" r="r" b="b"/>
                <a:pathLst>
                  <a:path w="31">
                    <a:moveTo>
                      <a:pt x="4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2" name="Freeform 1350"/>
              <p:cNvSpPr>
                <a:spLocks noChangeAspect="1"/>
              </p:cNvSpPr>
              <p:nvPr/>
            </p:nvSpPr>
            <p:spPr bwMode="auto">
              <a:xfrm>
                <a:off x="2738" y="1941"/>
                <a:ext cx="13" cy="1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3" y="2"/>
                  </a:cxn>
                </a:cxnLst>
                <a:rect l="0" t="0" r="r" b="b"/>
                <a:pathLst>
                  <a:path w="25" h="2">
                    <a:moveTo>
                      <a:pt x="3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3" name="Freeform 1351"/>
              <p:cNvSpPr>
                <a:spLocks noChangeAspect="1"/>
              </p:cNvSpPr>
              <p:nvPr/>
            </p:nvSpPr>
            <p:spPr bwMode="auto">
              <a:xfrm>
                <a:off x="2740" y="1941"/>
                <a:ext cx="11" cy="3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0" y="2"/>
                  </a:cxn>
                  <a:cxn ang="0">
                    <a:pos x="22" y="0"/>
                  </a:cxn>
                  <a:cxn ang="0">
                    <a:pos x="22" y="6"/>
                  </a:cxn>
                </a:cxnLst>
                <a:rect l="0" t="0" r="r" b="b"/>
                <a:pathLst>
                  <a:path w="22" h="6">
                    <a:moveTo>
                      <a:pt x="22" y="6"/>
                    </a:moveTo>
                    <a:lnTo>
                      <a:pt x="0" y="2"/>
                    </a:lnTo>
                    <a:lnTo>
                      <a:pt x="22" y="0"/>
                    </a:lnTo>
                    <a:lnTo>
                      <a:pt x="2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4" name="Freeform 1352"/>
              <p:cNvSpPr>
                <a:spLocks noChangeAspect="1"/>
              </p:cNvSpPr>
              <p:nvPr/>
            </p:nvSpPr>
            <p:spPr bwMode="auto">
              <a:xfrm>
                <a:off x="2740" y="1942"/>
                <a:ext cx="1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22" y="4"/>
                  </a:cxn>
                  <a:cxn ang="0">
                    <a:pos x="0" y="4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0" y="0"/>
                    </a:lnTo>
                    <a:lnTo>
                      <a:pt x="2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5" name="Freeform 1353"/>
              <p:cNvSpPr>
                <a:spLocks noChangeAspect="1"/>
              </p:cNvSpPr>
              <p:nvPr/>
            </p:nvSpPr>
            <p:spPr bwMode="auto">
              <a:xfrm>
                <a:off x="2740" y="1944"/>
                <a:ext cx="11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" y="8"/>
                  </a:cxn>
                </a:cxnLst>
                <a:rect l="0" t="0" r="r" b="b"/>
                <a:pathLst>
                  <a:path w="22" h="8">
                    <a:moveTo>
                      <a:pt x="2" y="8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6" name="Freeform 1354"/>
              <p:cNvSpPr>
                <a:spLocks noChangeAspect="1"/>
              </p:cNvSpPr>
              <p:nvPr/>
            </p:nvSpPr>
            <p:spPr bwMode="auto">
              <a:xfrm>
                <a:off x="2740" y="1944"/>
                <a:ext cx="11" cy="41"/>
              </a:xfrm>
              <a:custGeom>
                <a:avLst/>
                <a:gdLst/>
                <a:ahLst/>
                <a:cxnLst>
                  <a:cxn ang="0">
                    <a:pos x="22" y="83"/>
                  </a:cxn>
                  <a:cxn ang="0">
                    <a:pos x="0" y="8"/>
                  </a:cxn>
                  <a:cxn ang="0">
                    <a:pos x="22" y="0"/>
                  </a:cxn>
                  <a:cxn ang="0">
                    <a:pos x="22" y="83"/>
                  </a:cxn>
                </a:cxnLst>
                <a:rect l="0" t="0" r="r" b="b"/>
                <a:pathLst>
                  <a:path w="22" h="83">
                    <a:moveTo>
                      <a:pt x="22" y="83"/>
                    </a:moveTo>
                    <a:lnTo>
                      <a:pt x="0" y="8"/>
                    </a:lnTo>
                    <a:lnTo>
                      <a:pt x="22" y="0"/>
                    </a:lnTo>
                    <a:lnTo>
                      <a:pt x="22" y="8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7" name="Freeform 1355"/>
              <p:cNvSpPr>
                <a:spLocks noChangeAspect="1"/>
              </p:cNvSpPr>
              <p:nvPr/>
            </p:nvSpPr>
            <p:spPr bwMode="auto">
              <a:xfrm>
                <a:off x="2740" y="1986"/>
                <a:ext cx="2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41" y="0"/>
                  </a:cxn>
                  <a:cxn ang="0">
                    <a:pos x="0" y="0"/>
                  </a:cxn>
                </a:cxnLst>
                <a:rect l="0" t="0" r="r" b="b"/>
                <a:pathLst>
                  <a:path w="41">
                    <a:moveTo>
                      <a:pt x="0" y="0"/>
                    </a:moveTo>
                    <a:lnTo>
                      <a:pt x="22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8" name="Freeform 1356"/>
              <p:cNvSpPr>
                <a:spLocks noChangeAspect="1"/>
              </p:cNvSpPr>
              <p:nvPr/>
            </p:nvSpPr>
            <p:spPr bwMode="auto">
              <a:xfrm>
                <a:off x="2740" y="1948"/>
                <a:ext cx="11" cy="37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0"/>
                  </a:cxn>
                  <a:cxn ang="0">
                    <a:pos x="22" y="75"/>
                  </a:cxn>
                  <a:cxn ang="0">
                    <a:pos x="0" y="75"/>
                  </a:cxn>
                </a:cxnLst>
                <a:rect l="0" t="0" r="r" b="b"/>
                <a:pathLst>
                  <a:path w="22" h="75">
                    <a:moveTo>
                      <a:pt x="0" y="75"/>
                    </a:moveTo>
                    <a:lnTo>
                      <a:pt x="0" y="0"/>
                    </a:lnTo>
                    <a:lnTo>
                      <a:pt x="22" y="75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9" name="Freeform 1357"/>
              <p:cNvSpPr>
                <a:spLocks noChangeAspect="1"/>
              </p:cNvSpPr>
              <p:nvPr/>
            </p:nvSpPr>
            <p:spPr bwMode="auto">
              <a:xfrm>
                <a:off x="2730" y="1985"/>
                <a:ext cx="30" cy="9"/>
              </a:xfrm>
              <a:custGeom>
                <a:avLst/>
                <a:gdLst/>
                <a:ahLst/>
                <a:cxnLst>
                  <a:cxn ang="0">
                    <a:pos x="62" y="17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62" y="17"/>
                  </a:cxn>
                </a:cxnLst>
                <a:rect l="0" t="0" r="r" b="b"/>
                <a:pathLst>
                  <a:path w="62" h="17">
                    <a:moveTo>
                      <a:pt x="62" y="17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62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0" name="Freeform 1358"/>
              <p:cNvSpPr>
                <a:spLocks noChangeAspect="1"/>
              </p:cNvSpPr>
              <p:nvPr/>
            </p:nvSpPr>
            <p:spPr bwMode="auto">
              <a:xfrm>
                <a:off x="2740" y="1985"/>
                <a:ext cx="20" cy="9"/>
              </a:xfrm>
              <a:custGeom>
                <a:avLst/>
                <a:gdLst/>
                <a:ahLst/>
                <a:cxnLst>
                  <a:cxn ang="0">
                    <a:pos x="41" y="17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17"/>
                  </a:cxn>
                </a:cxnLst>
                <a:rect l="0" t="0" r="r" b="b"/>
                <a:pathLst>
                  <a:path w="41" h="17">
                    <a:moveTo>
                      <a:pt x="41" y="17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1" name="Freeform 1359"/>
              <p:cNvSpPr>
                <a:spLocks noChangeAspect="1"/>
              </p:cNvSpPr>
              <p:nvPr/>
            </p:nvSpPr>
            <p:spPr bwMode="auto">
              <a:xfrm>
                <a:off x="2730" y="1985"/>
                <a:ext cx="30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17"/>
                  </a:cxn>
                  <a:cxn ang="0">
                    <a:pos x="43" y="17"/>
                  </a:cxn>
                  <a:cxn ang="0">
                    <a:pos x="0" y="0"/>
                  </a:cxn>
                </a:cxnLst>
                <a:rect l="0" t="0" r="r" b="b"/>
                <a:pathLst>
                  <a:path w="62" h="17">
                    <a:moveTo>
                      <a:pt x="0" y="0"/>
                    </a:moveTo>
                    <a:lnTo>
                      <a:pt x="62" y="17"/>
                    </a:lnTo>
                    <a:lnTo>
                      <a:pt x="43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2" name="Freeform 1360"/>
              <p:cNvSpPr>
                <a:spLocks noChangeAspect="1"/>
              </p:cNvSpPr>
              <p:nvPr/>
            </p:nvSpPr>
            <p:spPr bwMode="auto">
              <a:xfrm>
                <a:off x="2730" y="1985"/>
                <a:ext cx="21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43" y="17"/>
                  </a:cxn>
                  <a:cxn ang="0">
                    <a:pos x="0" y="17"/>
                  </a:cxn>
                </a:cxnLst>
                <a:rect l="0" t="0" r="r" b="b"/>
                <a:pathLst>
                  <a:path w="43" h="17">
                    <a:moveTo>
                      <a:pt x="0" y="17"/>
                    </a:moveTo>
                    <a:lnTo>
                      <a:pt x="0" y="0"/>
                    </a:lnTo>
                    <a:lnTo>
                      <a:pt x="43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3" name="Freeform 1361"/>
              <p:cNvSpPr>
                <a:spLocks noChangeAspect="1"/>
              </p:cNvSpPr>
              <p:nvPr/>
            </p:nvSpPr>
            <p:spPr bwMode="auto">
              <a:xfrm>
                <a:off x="2730" y="1995"/>
                <a:ext cx="21" cy="1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43" y="0"/>
                  </a:cxn>
                </a:cxnLst>
                <a:rect l="0" t="0" r="r" b="b"/>
                <a:pathLst>
                  <a:path w="43">
                    <a:moveTo>
                      <a:pt x="43" y="0"/>
                    </a:moveTo>
                    <a:lnTo>
                      <a:pt x="23" y="0"/>
                    </a:lnTo>
                    <a:lnTo>
                      <a:pt x="0" y="0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4" name="Freeform 1362"/>
              <p:cNvSpPr>
                <a:spLocks noChangeAspect="1"/>
              </p:cNvSpPr>
              <p:nvPr/>
            </p:nvSpPr>
            <p:spPr bwMode="auto">
              <a:xfrm>
                <a:off x="2740" y="1994"/>
                <a:ext cx="11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37"/>
                  </a:cxn>
                  <a:cxn ang="0">
                    <a:pos x="0" y="37"/>
                  </a:cxn>
                  <a:cxn ang="0">
                    <a:pos x="0" y="0"/>
                  </a:cxn>
                </a:cxnLst>
                <a:rect l="0" t="0" r="r" b="b"/>
                <a:pathLst>
                  <a:path w="22" h="37">
                    <a:moveTo>
                      <a:pt x="0" y="0"/>
                    </a:moveTo>
                    <a:lnTo>
                      <a:pt x="22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5" name="Freeform 1363"/>
              <p:cNvSpPr>
                <a:spLocks noChangeAspect="1"/>
              </p:cNvSpPr>
              <p:nvPr/>
            </p:nvSpPr>
            <p:spPr bwMode="auto">
              <a:xfrm>
                <a:off x="2740" y="1994"/>
                <a:ext cx="11" cy="18"/>
              </a:xfrm>
              <a:custGeom>
                <a:avLst/>
                <a:gdLst/>
                <a:ahLst/>
                <a:cxnLst>
                  <a:cxn ang="0">
                    <a:pos x="22" y="37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37"/>
                  </a:cxn>
                </a:cxnLst>
                <a:rect l="0" t="0" r="r" b="b"/>
                <a:pathLst>
                  <a:path w="22" h="37">
                    <a:moveTo>
                      <a:pt x="22" y="37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3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6" name="Freeform 1364"/>
              <p:cNvSpPr>
                <a:spLocks noChangeAspect="1"/>
              </p:cNvSpPr>
              <p:nvPr/>
            </p:nvSpPr>
            <p:spPr bwMode="auto">
              <a:xfrm>
                <a:off x="2709" y="1932"/>
                <a:ext cx="10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25"/>
                  </a:cxn>
                  <a:cxn ang="0">
                    <a:pos x="0" y="125"/>
                  </a:cxn>
                  <a:cxn ang="0">
                    <a:pos x="0" y="0"/>
                  </a:cxn>
                </a:cxnLst>
                <a:rect l="0" t="0" r="r" b="b"/>
                <a:pathLst>
                  <a:path w="19" h="125">
                    <a:moveTo>
                      <a:pt x="0" y="0"/>
                    </a:moveTo>
                    <a:lnTo>
                      <a:pt x="19" y="125"/>
                    </a:lnTo>
                    <a:lnTo>
                      <a:pt x="0" y="1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7" name="Freeform 1365"/>
              <p:cNvSpPr>
                <a:spLocks noChangeAspect="1"/>
              </p:cNvSpPr>
              <p:nvPr/>
            </p:nvSpPr>
            <p:spPr bwMode="auto">
              <a:xfrm>
                <a:off x="2709" y="1932"/>
                <a:ext cx="10" cy="62"/>
              </a:xfrm>
              <a:custGeom>
                <a:avLst/>
                <a:gdLst/>
                <a:ahLst/>
                <a:cxnLst>
                  <a:cxn ang="0">
                    <a:pos x="19" y="125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125"/>
                  </a:cxn>
                </a:cxnLst>
                <a:rect l="0" t="0" r="r" b="b"/>
                <a:pathLst>
                  <a:path w="19" h="125">
                    <a:moveTo>
                      <a:pt x="19" y="125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1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8" name="Freeform 1366"/>
              <p:cNvSpPr>
                <a:spLocks noChangeAspect="1"/>
              </p:cNvSpPr>
              <p:nvPr/>
            </p:nvSpPr>
            <p:spPr bwMode="auto">
              <a:xfrm>
                <a:off x="2709" y="2006"/>
                <a:ext cx="10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9" h="25">
                    <a:moveTo>
                      <a:pt x="0" y="0"/>
                    </a:moveTo>
                    <a:lnTo>
                      <a:pt x="19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9" name="Freeform 1367"/>
              <p:cNvSpPr>
                <a:spLocks noChangeAspect="1"/>
              </p:cNvSpPr>
              <p:nvPr/>
            </p:nvSpPr>
            <p:spPr bwMode="auto">
              <a:xfrm>
                <a:off x="2709" y="2006"/>
                <a:ext cx="10" cy="12"/>
              </a:xfrm>
              <a:custGeom>
                <a:avLst/>
                <a:gdLst/>
                <a:ahLst/>
                <a:cxnLst>
                  <a:cxn ang="0">
                    <a:pos x="19" y="25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5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0" name="Freeform 1368"/>
              <p:cNvSpPr>
                <a:spLocks noChangeAspect="1"/>
              </p:cNvSpPr>
              <p:nvPr/>
            </p:nvSpPr>
            <p:spPr bwMode="auto">
              <a:xfrm>
                <a:off x="2683" y="1932"/>
                <a:ext cx="9" cy="36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73"/>
                  </a:cxn>
                </a:cxnLst>
                <a:rect l="0" t="0" r="r" b="b"/>
                <a:pathLst>
                  <a:path w="19" h="73">
                    <a:moveTo>
                      <a:pt x="0" y="73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1" name="Freeform 1369"/>
              <p:cNvSpPr>
                <a:spLocks noChangeAspect="1"/>
              </p:cNvSpPr>
              <p:nvPr/>
            </p:nvSpPr>
            <p:spPr bwMode="auto">
              <a:xfrm>
                <a:off x="2641" y="1932"/>
                <a:ext cx="10" cy="3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77"/>
                  </a:cxn>
                </a:cxnLst>
                <a:rect l="0" t="0" r="r" b="b"/>
                <a:pathLst>
                  <a:path w="19" h="77">
                    <a:moveTo>
                      <a:pt x="0" y="77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2" name="Freeform 1370"/>
              <p:cNvSpPr>
                <a:spLocks noChangeAspect="1"/>
              </p:cNvSpPr>
              <p:nvPr/>
            </p:nvSpPr>
            <p:spPr bwMode="auto">
              <a:xfrm>
                <a:off x="2641" y="1932"/>
                <a:ext cx="10" cy="38"/>
              </a:xfrm>
              <a:custGeom>
                <a:avLst/>
                <a:gdLst/>
                <a:ahLst/>
                <a:cxnLst>
                  <a:cxn ang="0">
                    <a:pos x="19" y="77"/>
                  </a:cxn>
                  <a:cxn ang="0">
                    <a:pos x="0" y="77"/>
                  </a:cxn>
                  <a:cxn ang="0">
                    <a:pos x="19" y="0"/>
                  </a:cxn>
                  <a:cxn ang="0">
                    <a:pos x="19" y="77"/>
                  </a:cxn>
                </a:cxnLst>
                <a:rect l="0" t="0" r="r" b="b"/>
                <a:pathLst>
                  <a:path w="19" h="77">
                    <a:moveTo>
                      <a:pt x="19" y="77"/>
                    </a:moveTo>
                    <a:lnTo>
                      <a:pt x="0" y="77"/>
                    </a:lnTo>
                    <a:lnTo>
                      <a:pt x="19" y="0"/>
                    </a:lnTo>
                    <a:lnTo>
                      <a:pt x="19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3" name="Freeform 1371"/>
              <p:cNvSpPr>
                <a:spLocks noChangeAspect="1"/>
              </p:cNvSpPr>
              <p:nvPr/>
            </p:nvSpPr>
            <p:spPr bwMode="auto">
              <a:xfrm>
                <a:off x="2683" y="1932"/>
                <a:ext cx="9" cy="40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0" y="73"/>
                  </a:cxn>
                  <a:cxn ang="0">
                    <a:pos x="19" y="0"/>
                  </a:cxn>
                  <a:cxn ang="0">
                    <a:pos x="0" y="81"/>
                  </a:cxn>
                </a:cxnLst>
                <a:rect l="0" t="0" r="r" b="b"/>
                <a:pathLst>
                  <a:path w="19" h="81">
                    <a:moveTo>
                      <a:pt x="0" y="81"/>
                    </a:moveTo>
                    <a:lnTo>
                      <a:pt x="0" y="73"/>
                    </a:lnTo>
                    <a:lnTo>
                      <a:pt x="19" y="0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4" name="Freeform 1372"/>
              <p:cNvSpPr>
                <a:spLocks noChangeAspect="1"/>
              </p:cNvSpPr>
              <p:nvPr/>
            </p:nvSpPr>
            <p:spPr bwMode="auto">
              <a:xfrm>
                <a:off x="2641" y="1970"/>
                <a:ext cx="1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19" y="2"/>
                  </a:cxn>
                  <a:cxn ang="0">
                    <a:pos x="0" y="6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5" name="Freeform 1373"/>
              <p:cNvSpPr>
                <a:spLocks noChangeAspect="1"/>
              </p:cNvSpPr>
              <p:nvPr/>
            </p:nvSpPr>
            <p:spPr bwMode="auto">
              <a:xfrm>
                <a:off x="2641" y="1970"/>
                <a:ext cx="11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6"/>
                  </a:cxn>
                  <a:cxn ang="0">
                    <a:pos x="21" y="0"/>
                  </a:cxn>
                  <a:cxn ang="0">
                    <a:pos x="21" y="10"/>
                  </a:cxn>
                </a:cxnLst>
                <a:rect l="0" t="0" r="r" b="b"/>
                <a:pathLst>
                  <a:path w="21" h="10">
                    <a:moveTo>
                      <a:pt x="21" y="10"/>
                    </a:moveTo>
                    <a:lnTo>
                      <a:pt x="0" y="6"/>
                    </a:lnTo>
                    <a:lnTo>
                      <a:pt x="21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6" name="Freeform 1374"/>
              <p:cNvSpPr>
                <a:spLocks noChangeAspect="1"/>
              </p:cNvSpPr>
              <p:nvPr/>
            </p:nvSpPr>
            <p:spPr bwMode="auto">
              <a:xfrm>
                <a:off x="2682" y="1932"/>
                <a:ext cx="10" cy="44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2" y="81"/>
                  </a:cxn>
                  <a:cxn ang="0">
                    <a:pos x="21" y="0"/>
                  </a:cxn>
                  <a:cxn ang="0">
                    <a:pos x="0" y="89"/>
                  </a:cxn>
                </a:cxnLst>
                <a:rect l="0" t="0" r="r" b="b"/>
                <a:pathLst>
                  <a:path w="21" h="89">
                    <a:moveTo>
                      <a:pt x="0" y="89"/>
                    </a:moveTo>
                    <a:lnTo>
                      <a:pt x="2" y="81"/>
                    </a:lnTo>
                    <a:lnTo>
                      <a:pt x="21" y="0"/>
                    </a:lnTo>
                    <a:lnTo>
                      <a:pt x="0" y="8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7" name="Freeform 1375"/>
              <p:cNvSpPr>
                <a:spLocks noChangeAspect="1"/>
              </p:cNvSpPr>
              <p:nvPr/>
            </p:nvSpPr>
            <p:spPr bwMode="auto">
              <a:xfrm>
                <a:off x="2641" y="1973"/>
                <a:ext cx="11" cy="6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0" y="0"/>
                  </a:cxn>
                  <a:cxn ang="0">
                    <a:pos x="19" y="4"/>
                  </a:cxn>
                  <a:cxn ang="0">
                    <a:pos x="21" y="11"/>
                  </a:cxn>
                </a:cxnLst>
                <a:rect l="0" t="0" r="r" b="b"/>
                <a:pathLst>
                  <a:path w="21" h="11">
                    <a:moveTo>
                      <a:pt x="21" y="11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21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8" name="Freeform 1376"/>
              <p:cNvSpPr>
                <a:spLocks noChangeAspect="1"/>
              </p:cNvSpPr>
              <p:nvPr/>
            </p:nvSpPr>
            <p:spPr bwMode="auto">
              <a:xfrm>
                <a:off x="2641" y="1973"/>
                <a:ext cx="13" cy="8"/>
              </a:xfrm>
              <a:custGeom>
                <a:avLst/>
                <a:gdLst/>
                <a:ahLst/>
                <a:cxnLst>
                  <a:cxn ang="0">
                    <a:pos x="25" y="15"/>
                  </a:cxn>
                  <a:cxn ang="0">
                    <a:pos x="0" y="0"/>
                  </a:cxn>
                  <a:cxn ang="0">
                    <a:pos x="23" y="11"/>
                  </a:cxn>
                  <a:cxn ang="0">
                    <a:pos x="25" y="15"/>
                  </a:cxn>
                </a:cxnLst>
                <a:rect l="0" t="0" r="r" b="b"/>
                <a:pathLst>
                  <a:path w="25" h="15">
                    <a:moveTo>
                      <a:pt x="25" y="15"/>
                    </a:moveTo>
                    <a:lnTo>
                      <a:pt x="0" y="0"/>
                    </a:lnTo>
                    <a:lnTo>
                      <a:pt x="23" y="11"/>
                    </a:lnTo>
                    <a:lnTo>
                      <a:pt x="25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9" name="Freeform 1377"/>
              <p:cNvSpPr>
                <a:spLocks noChangeAspect="1"/>
              </p:cNvSpPr>
              <p:nvPr/>
            </p:nvSpPr>
            <p:spPr bwMode="auto">
              <a:xfrm>
                <a:off x="2641" y="1973"/>
                <a:ext cx="13" cy="9"/>
              </a:xfrm>
              <a:custGeom>
                <a:avLst/>
                <a:gdLst/>
                <a:ahLst/>
                <a:cxnLst>
                  <a:cxn ang="0">
                    <a:pos x="1" y="19"/>
                  </a:cxn>
                  <a:cxn ang="0">
                    <a:pos x="0" y="0"/>
                  </a:cxn>
                  <a:cxn ang="0">
                    <a:pos x="25" y="17"/>
                  </a:cxn>
                  <a:cxn ang="0">
                    <a:pos x="1" y="19"/>
                  </a:cxn>
                </a:cxnLst>
                <a:rect l="0" t="0" r="r" b="b"/>
                <a:pathLst>
                  <a:path w="25" h="19">
                    <a:moveTo>
                      <a:pt x="1" y="19"/>
                    </a:moveTo>
                    <a:lnTo>
                      <a:pt x="0" y="0"/>
                    </a:lnTo>
                    <a:lnTo>
                      <a:pt x="25" y="17"/>
                    </a:lnTo>
                    <a:lnTo>
                      <a:pt x="1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0" name="Freeform 1378"/>
              <p:cNvSpPr>
                <a:spLocks noChangeAspect="1"/>
              </p:cNvSpPr>
              <p:nvPr/>
            </p:nvSpPr>
            <p:spPr bwMode="auto">
              <a:xfrm>
                <a:off x="2641" y="1981"/>
                <a:ext cx="13" cy="2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1" name="Freeform 1379"/>
              <p:cNvSpPr>
                <a:spLocks noChangeAspect="1"/>
              </p:cNvSpPr>
              <p:nvPr/>
            </p:nvSpPr>
            <p:spPr bwMode="auto">
              <a:xfrm>
                <a:off x="2641" y="1982"/>
                <a:ext cx="15" cy="2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8" y="4"/>
                  </a:cxn>
                </a:cxnLst>
                <a:rect l="0" t="0" r="r" b="b"/>
                <a:pathLst>
                  <a:path w="28" h="4">
                    <a:moveTo>
                      <a:pt x="28" y="4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2" name="Freeform 1380"/>
              <p:cNvSpPr>
                <a:spLocks noChangeAspect="1"/>
              </p:cNvSpPr>
              <p:nvPr/>
            </p:nvSpPr>
            <p:spPr bwMode="auto">
              <a:xfrm>
                <a:off x="2641" y="1982"/>
                <a:ext cx="15" cy="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28" y="4"/>
                  </a:cxn>
                  <a:cxn ang="0">
                    <a:pos x="1" y="4"/>
                  </a:cxn>
                </a:cxnLst>
                <a:rect l="0" t="0" r="r" b="b"/>
                <a:pathLst>
                  <a:path w="28" h="4">
                    <a:moveTo>
                      <a:pt x="1" y="4"/>
                    </a:moveTo>
                    <a:lnTo>
                      <a:pt x="0" y="0"/>
                    </a:lnTo>
                    <a:lnTo>
                      <a:pt x="28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3" name="Freeform 1381"/>
              <p:cNvSpPr>
                <a:spLocks noChangeAspect="1"/>
              </p:cNvSpPr>
              <p:nvPr/>
            </p:nvSpPr>
            <p:spPr bwMode="auto">
              <a:xfrm>
                <a:off x="2675" y="1982"/>
                <a:ext cx="8" cy="3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15" y="8"/>
                  </a:cxn>
                </a:cxnLst>
                <a:rect l="0" t="0" r="r" b="b"/>
                <a:pathLst>
                  <a:path w="15" h="8">
                    <a:moveTo>
                      <a:pt x="15" y="8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1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4" name="Freeform 1382"/>
              <p:cNvSpPr>
                <a:spLocks noChangeAspect="1"/>
              </p:cNvSpPr>
              <p:nvPr/>
            </p:nvSpPr>
            <p:spPr bwMode="auto">
              <a:xfrm>
                <a:off x="2678" y="1980"/>
                <a:ext cx="5" cy="5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9" y="12"/>
                  </a:cxn>
                </a:cxnLst>
                <a:rect l="0" t="0" r="r" b="b"/>
                <a:pathLst>
                  <a:path w="9" h="12">
                    <a:moveTo>
                      <a:pt x="9" y="12"/>
                    </a:moveTo>
                    <a:lnTo>
                      <a:pt x="0" y="6"/>
                    </a:lnTo>
                    <a:lnTo>
                      <a:pt x="3" y="0"/>
                    </a:lnTo>
                    <a:lnTo>
                      <a:pt x="9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5" name="Freeform 1383"/>
              <p:cNvSpPr>
                <a:spLocks noChangeAspect="1"/>
              </p:cNvSpPr>
              <p:nvPr/>
            </p:nvSpPr>
            <p:spPr bwMode="auto">
              <a:xfrm>
                <a:off x="2680" y="1976"/>
                <a:ext cx="3" cy="9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6" y="19"/>
                  </a:cxn>
                </a:cxnLst>
                <a:rect l="0" t="0" r="r" b="b"/>
                <a:pathLst>
                  <a:path w="6" h="19">
                    <a:moveTo>
                      <a:pt x="6" y="19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6" name="Freeform 1384"/>
              <p:cNvSpPr>
                <a:spLocks noChangeAspect="1"/>
              </p:cNvSpPr>
              <p:nvPr/>
            </p:nvSpPr>
            <p:spPr bwMode="auto">
              <a:xfrm>
                <a:off x="2682" y="1932"/>
                <a:ext cx="10" cy="53"/>
              </a:xfrm>
              <a:custGeom>
                <a:avLst/>
                <a:gdLst/>
                <a:ahLst/>
                <a:cxnLst>
                  <a:cxn ang="0">
                    <a:pos x="4" y="108"/>
                  </a:cxn>
                  <a:cxn ang="0">
                    <a:pos x="0" y="89"/>
                  </a:cxn>
                  <a:cxn ang="0">
                    <a:pos x="21" y="0"/>
                  </a:cxn>
                  <a:cxn ang="0">
                    <a:pos x="4" y="108"/>
                  </a:cxn>
                </a:cxnLst>
                <a:rect l="0" t="0" r="r" b="b"/>
                <a:pathLst>
                  <a:path w="21" h="108">
                    <a:moveTo>
                      <a:pt x="4" y="108"/>
                    </a:moveTo>
                    <a:lnTo>
                      <a:pt x="0" y="89"/>
                    </a:lnTo>
                    <a:lnTo>
                      <a:pt x="21" y="0"/>
                    </a:lnTo>
                    <a:lnTo>
                      <a:pt x="4" y="10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7" name="Freeform 1385"/>
              <p:cNvSpPr>
                <a:spLocks noChangeAspect="1"/>
              </p:cNvSpPr>
              <p:nvPr/>
            </p:nvSpPr>
            <p:spPr bwMode="auto">
              <a:xfrm>
                <a:off x="2672" y="1984"/>
                <a:ext cx="1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21" y="2"/>
                  </a:cxn>
                  <a:cxn ang="0">
                    <a:pos x="0" y="2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6" y="0"/>
                    </a:lnTo>
                    <a:lnTo>
                      <a:pt x="2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8" name="Freeform 1386"/>
              <p:cNvSpPr>
                <a:spLocks noChangeAspect="1"/>
              </p:cNvSpPr>
              <p:nvPr/>
            </p:nvSpPr>
            <p:spPr bwMode="auto">
              <a:xfrm>
                <a:off x="2643" y="1984"/>
                <a:ext cx="16" cy="1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31" y="2"/>
                  </a:cxn>
                </a:cxnLst>
                <a:rect l="0" t="0" r="r" b="b"/>
                <a:pathLst>
                  <a:path w="31" h="2">
                    <a:moveTo>
                      <a:pt x="31" y="2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3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9" name="Freeform 1387"/>
              <p:cNvSpPr>
                <a:spLocks noChangeAspect="1"/>
              </p:cNvSpPr>
              <p:nvPr/>
            </p:nvSpPr>
            <p:spPr bwMode="auto">
              <a:xfrm>
                <a:off x="2668" y="1985"/>
                <a:ext cx="15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2">
                    <a:moveTo>
                      <a:pt x="0" y="2"/>
                    </a:moveTo>
                    <a:lnTo>
                      <a:pt x="8" y="0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0" name="Freeform 1388"/>
              <p:cNvSpPr>
                <a:spLocks noChangeAspect="1"/>
              </p:cNvSpPr>
              <p:nvPr/>
            </p:nvSpPr>
            <p:spPr bwMode="auto">
              <a:xfrm>
                <a:off x="2643" y="1984"/>
                <a:ext cx="17" cy="2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3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1" name="Freeform 1389"/>
              <p:cNvSpPr>
                <a:spLocks noChangeAspect="1"/>
              </p:cNvSpPr>
              <p:nvPr/>
            </p:nvSpPr>
            <p:spPr bwMode="auto">
              <a:xfrm>
                <a:off x="2663" y="1985"/>
                <a:ext cx="20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9" y="2"/>
                  </a:cxn>
                  <a:cxn ang="0">
                    <a:pos x="38" y="0"/>
                  </a:cxn>
                  <a:cxn ang="0">
                    <a:pos x="0" y="2"/>
                  </a:cxn>
                </a:cxnLst>
                <a:rect l="0" t="0" r="r" b="b"/>
                <a:pathLst>
                  <a:path w="38" h="2">
                    <a:moveTo>
                      <a:pt x="0" y="2"/>
                    </a:moveTo>
                    <a:lnTo>
                      <a:pt x="9" y="2"/>
                    </a:lnTo>
                    <a:lnTo>
                      <a:pt x="38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2" name="Freeform 1390"/>
              <p:cNvSpPr>
                <a:spLocks noChangeAspect="1"/>
              </p:cNvSpPr>
              <p:nvPr/>
            </p:nvSpPr>
            <p:spPr bwMode="auto">
              <a:xfrm>
                <a:off x="2644" y="1986"/>
                <a:ext cx="19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9" y="0"/>
                  </a:cxn>
                  <a:cxn ang="0">
                    <a:pos x="0" y="2"/>
                  </a:cxn>
                </a:cxnLst>
                <a:rect l="0" t="0" r="r" b="b"/>
                <a:pathLst>
                  <a:path w="39" h="2">
                    <a:moveTo>
                      <a:pt x="0" y="2"/>
                    </a:moveTo>
                    <a:lnTo>
                      <a:pt x="33" y="0"/>
                    </a:lnTo>
                    <a:lnTo>
                      <a:pt x="3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3" name="Freeform 1391"/>
              <p:cNvSpPr>
                <a:spLocks noChangeAspect="1"/>
              </p:cNvSpPr>
              <p:nvPr/>
            </p:nvSpPr>
            <p:spPr bwMode="auto">
              <a:xfrm>
                <a:off x="2643" y="1984"/>
                <a:ext cx="17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35" y="4"/>
                  </a:cxn>
                  <a:cxn ang="0">
                    <a:pos x="2" y="6"/>
                  </a:cxn>
                </a:cxnLst>
                <a:rect l="0" t="0" r="r" b="b"/>
                <a:pathLst>
                  <a:path w="35" h="6">
                    <a:moveTo>
                      <a:pt x="2" y="6"/>
                    </a:moveTo>
                    <a:lnTo>
                      <a:pt x="0" y="0"/>
                    </a:lnTo>
                    <a:lnTo>
                      <a:pt x="35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4" name="Freeform 1392"/>
              <p:cNvSpPr>
                <a:spLocks noChangeAspect="1"/>
              </p:cNvSpPr>
              <p:nvPr/>
            </p:nvSpPr>
            <p:spPr bwMode="auto">
              <a:xfrm>
                <a:off x="2644" y="1986"/>
                <a:ext cx="35" cy="4"/>
              </a:xfrm>
              <a:custGeom>
                <a:avLst/>
                <a:gdLst/>
                <a:ahLst/>
                <a:cxnLst>
                  <a:cxn ang="0">
                    <a:pos x="69" y="7"/>
                  </a:cxn>
                  <a:cxn ang="0">
                    <a:pos x="0" y="2"/>
                  </a:cxn>
                  <a:cxn ang="0">
                    <a:pos x="41" y="0"/>
                  </a:cxn>
                  <a:cxn ang="0">
                    <a:pos x="69" y="7"/>
                  </a:cxn>
                </a:cxnLst>
                <a:rect l="0" t="0" r="r" b="b"/>
                <a:pathLst>
                  <a:path w="69" h="7">
                    <a:moveTo>
                      <a:pt x="69" y="7"/>
                    </a:moveTo>
                    <a:lnTo>
                      <a:pt x="0" y="2"/>
                    </a:lnTo>
                    <a:lnTo>
                      <a:pt x="41" y="0"/>
                    </a:lnTo>
                    <a:lnTo>
                      <a:pt x="69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5" name="Freeform 1393"/>
              <p:cNvSpPr>
                <a:spLocks noChangeAspect="1"/>
              </p:cNvSpPr>
              <p:nvPr/>
            </p:nvSpPr>
            <p:spPr bwMode="auto">
              <a:xfrm>
                <a:off x="2663" y="1985"/>
                <a:ext cx="20" cy="5"/>
              </a:xfrm>
              <a:custGeom>
                <a:avLst/>
                <a:gdLst/>
                <a:ahLst/>
                <a:cxnLst>
                  <a:cxn ang="0">
                    <a:pos x="30" y="9"/>
                  </a:cxn>
                  <a:cxn ang="0">
                    <a:pos x="0" y="4"/>
                  </a:cxn>
                  <a:cxn ang="0">
                    <a:pos x="38" y="0"/>
                  </a:cxn>
                  <a:cxn ang="0">
                    <a:pos x="30" y="9"/>
                  </a:cxn>
                </a:cxnLst>
                <a:rect l="0" t="0" r="r" b="b"/>
                <a:pathLst>
                  <a:path w="38" h="9">
                    <a:moveTo>
                      <a:pt x="30" y="9"/>
                    </a:moveTo>
                    <a:lnTo>
                      <a:pt x="0" y="4"/>
                    </a:lnTo>
                    <a:lnTo>
                      <a:pt x="38" y="0"/>
                    </a:lnTo>
                    <a:lnTo>
                      <a:pt x="3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6" name="Freeform 1394"/>
              <p:cNvSpPr>
                <a:spLocks noChangeAspect="1"/>
              </p:cNvSpPr>
              <p:nvPr/>
            </p:nvSpPr>
            <p:spPr bwMode="auto">
              <a:xfrm>
                <a:off x="2644" y="1987"/>
                <a:ext cx="35" cy="4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0" y="0"/>
                  </a:cxn>
                  <a:cxn ang="0">
                    <a:pos x="69" y="5"/>
                  </a:cxn>
                  <a:cxn ang="0">
                    <a:pos x="6" y="7"/>
                  </a:cxn>
                </a:cxnLst>
                <a:rect l="0" t="0" r="r" b="b"/>
                <a:pathLst>
                  <a:path w="69" h="7">
                    <a:moveTo>
                      <a:pt x="6" y="7"/>
                    </a:moveTo>
                    <a:lnTo>
                      <a:pt x="0" y="0"/>
                    </a:lnTo>
                    <a:lnTo>
                      <a:pt x="69" y="5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7" name="Freeform 1395"/>
              <p:cNvSpPr>
                <a:spLocks noChangeAspect="1"/>
              </p:cNvSpPr>
              <p:nvPr/>
            </p:nvSpPr>
            <p:spPr bwMode="auto">
              <a:xfrm>
                <a:off x="2647" y="1990"/>
                <a:ext cx="32" cy="4"/>
              </a:xfrm>
              <a:custGeom>
                <a:avLst/>
                <a:gdLst/>
                <a:ahLst/>
                <a:cxnLst>
                  <a:cxn ang="0">
                    <a:pos x="56" y="8"/>
                  </a:cxn>
                  <a:cxn ang="0">
                    <a:pos x="0" y="4"/>
                  </a:cxn>
                  <a:cxn ang="0">
                    <a:pos x="63" y="0"/>
                  </a:cxn>
                  <a:cxn ang="0">
                    <a:pos x="56" y="8"/>
                  </a:cxn>
                </a:cxnLst>
                <a:rect l="0" t="0" r="r" b="b"/>
                <a:pathLst>
                  <a:path w="63" h="8">
                    <a:moveTo>
                      <a:pt x="56" y="8"/>
                    </a:moveTo>
                    <a:lnTo>
                      <a:pt x="0" y="4"/>
                    </a:lnTo>
                    <a:lnTo>
                      <a:pt x="63" y="0"/>
                    </a:lnTo>
                    <a:lnTo>
                      <a:pt x="5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8" name="Freeform 1396"/>
              <p:cNvSpPr>
                <a:spLocks noChangeAspect="1"/>
              </p:cNvSpPr>
              <p:nvPr/>
            </p:nvSpPr>
            <p:spPr bwMode="auto">
              <a:xfrm>
                <a:off x="2647" y="1991"/>
                <a:ext cx="28" cy="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0"/>
                  </a:cxn>
                  <a:cxn ang="0">
                    <a:pos x="56" y="6"/>
                  </a:cxn>
                  <a:cxn ang="0">
                    <a:pos x="8" y="6"/>
                  </a:cxn>
                </a:cxnLst>
                <a:rect l="0" t="0" r="r" b="b"/>
                <a:pathLst>
                  <a:path w="56" h="6">
                    <a:moveTo>
                      <a:pt x="8" y="6"/>
                    </a:moveTo>
                    <a:lnTo>
                      <a:pt x="0" y="0"/>
                    </a:lnTo>
                    <a:lnTo>
                      <a:pt x="56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9" name="Freeform 1397"/>
              <p:cNvSpPr>
                <a:spLocks noChangeAspect="1"/>
              </p:cNvSpPr>
              <p:nvPr/>
            </p:nvSpPr>
            <p:spPr bwMode="auto">
              <a:xfrm>
                <a:off x="2683" y="1985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lnTo>
                      <a:pt x="19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0" name="Freeform 1398"/>
              <p:cNvSpPr>
                <a:spLocks noChangeAspect="1"/>
              </p:cNvSpPr>
              <p:nvPr/>
            </p:nvSpPr>
            <p:spPr bwMode="auto">
              <a:xfrm>
                <a:off x="2683" y="1932"/>
                <a:ext cx="9" cy="62"/>
              </a:xfrm>
              <a:custGeom>
                <a:avLst/>
                <a:gdLst/>
                <a:ahLst/>
                <a:cxnLst>
                  <a:cxn ang="0">
                    <a:pos x="19" y="125"/>
                  </a:cxn>
                  <a:cxn ang="0">
                    <a:pos x="0" y="108"/>
                  </a:cxn>
                  <a:cxn ang="0">
                    <a:pos x="19" y="0"/>
                  </a:cxn>
                  <a:cxn ang="0">
                    <a:pos x="19" y="125"/>
                  </a:cxn>
                </a:cxnLst>
                <a:rect l="0" t="0" r="r" b="b"/>
                <a:pathLst>
                  <a:path w="19" h="125">
                    <a:moveTo>
                      <a:pt x="19" y="125"/>
                    </a:moveTo>
                    <a:lnTo>
                      <a:pt x="0" y="108"/>
                    </a:lnTo>
                    <a:lnTo>
                      <a:pt x="19" y="0"/>
                    </a:lnTo>
                    <a:lnTo>
                      <a:pt x="19" y="1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1" name="Freeform 1399"/>
              <p:cNvSpPr>
                <a:spLocks noChangeAspect="1"/>
              </p:cNvSpPr>
              <p:nvPr/>
            </p:nvSpPr>
            <p:spPr bwMode="auto">
              <a:xfrm>
                <a:off x="2651" y="1994"/>
                <a:ext cx="24" cy="1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38" y="2"/>
                  </a:cxn>
                </a:cxnLst>
                <a:rect l="0" t="0" r="r" b="b"/>
                <a:pathLst>
                  <a:path w="48" h="2">
                    <a:moveTo>
                      <a:pt x="38" y="2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2" name="Freeform 1400"/>
              <p:cNvSpPr>
                <a:spLocks noChangeAspect="1"/>
              </p:cNvSpPr>
              <p:nvPr/>
            </p:nvSpPr>
            <p:spPr bwMode="auto">
              <a:xfrm>
                <a:off x="2651" y="1994"/>
                <a:ext cx="18" cy="1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11" y="2"/>
                  </a:cxn>
                </a:cxnLst>
                <a:rect l="0" t="0" r="r" b="b"/>
                <a:pathLst>
                  <a:path w="36" h="2">
                    <a:moveTo>
                      <a:pt x="11" y="2"/>
                    </a:moveTo>
                    <a:lnTo>
                      <a:pt x="0" y="0"/>
                    </a:lnTo>
                    <a:lnTo>
                      <a:pt x="36" y="2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3" name="Freeform 1401"/>
              <p:cNvSpPr>
                <a:spLocks noChangeAspect="1"/>
              </p:cNvSpPr>
              <p:nvPr/>
            </p:nvSpPr>
            <p:spPr bwMode="auto">
              <a:xfrm>
                <a:off x="2657" y="1995"/>
                <a:ext cx="12" cy="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4" y="2"/>
                  </a:cxn>
                </a:cxnLst>
                <a:rect l="0" t="0" r="r" b="b"/>
                <a:pathLst>
                  <a:path w="25" h="2">
                    <a:moveTo>
                      <a:pt x="14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4" name="Freeform 1402"/>
              <p:cNvSpPr>
                <a:spLocks noChangeAspect="1"/>
              </p:cNvSpPr>
              <p:nvPr/>
            </p:nvSpPr>
            <p:spPr bwMode="auto">
              <a:xfrm>
                <a:off x="2593" y="1907"/>
                <a:ext cx="13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4" y="0"/>
                  </a:cxn>
                  <a:cxn ang="0">
                    <a:pos x="25" y="0"/>
                  </a:cxn>
                  <a:cxn ang="0">
                    <a:pos x="0" y="2"/>
                  </a:cxn>
                </a:cxnLst>
                <a:rect l="0" t="0" r="r" b="b"/>
                <a:pathLst>
                  <a:path w="25" h="2">
                    <a:moveTo>
                      <a:pt x="0" y="2"/>
                    </a:moveTo>
                    <a:lnTo>
                      <a:pt x="14" y="0"/>
                    </a:lnTo>
                    <a:lnTo>
                      <a:pt x="25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5" name="Freeform 1403"/>
              <p:cNvSpPr>
                <a:spLocks noChangeAspect="1"/>
              </p:cNvSpPr>
              <p:nvPr/>
            </p:nvSpPr>
            <p:spPr bwMode="auto">
              <a:xfrm>
                <a:off x="2593" y="1907"/>
                <a:ext cx="18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35" y="2"/>
                  </a:cxn>
                </a:cxnLst>
                <a:rect l="0" t="0" r="r" b="b"/>
                <a:pathLst>
                  <a:path w="35" h="2">
                    <a:moveTo>
                      <a:pt x="35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6" name="Freeform 1404"/>
              <p:cNvSpPr>
                <a:spLocks noChangeAspect="1"/>
              </p:cNvSpPr>
              <p:nvPr/>
            </p:nvSpPr>
            <p:spPr bwMode="auto">
              <a:xfrm>
                <a:off x="2586" y="1908"/>
                <a:ext cx="2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48" y="0"/>
                  </a:cxn>
                  <a:cxn ang="0">
                    <a:pos x="0" y="0"/>
                  </a:cxn>
                </a:cxnLst>
                <a:rect l="0" t="0" r="r" b="b"/>
                <a:pathLst>
                  <a:path w="48">
                    <a:moveTo>
                      <a:pt x="0" y="0"/>
                    </a:moveTo>
                    <a:lnTo>
                      <a:pt x="13" y="0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7" name="Freeform 1405"/>
              <p:cNvSpPr>
                <a:spLocks noChangeAspect="1"/>
              </p:cNvSpPr>
              <p:nvPr/>
            </p:nvSpPr>
            <p:spPr bwMode="auto">
              <a:xfrm>
                <a:off x="2586" y="1908"/>
                <a:ext cx="29" cy="1"/>
              </a:xfrm>
              <a:custGeom>
                <a:avLst/>
                <a:gdLst/>
                <a:ahLst/>
                <a:cxnLst>
                  <a:cxn ang="0">
                    <a:pos x="58" y="4"/>
                  </a:cxn>
                  <a:cxn ang="0">
                    <a:pos x="0" y="2"/>
                  </a:cxn>
                  <a:cxn ang="0">
                    <a:pos x="50" y="0"/>
                  </a:cxn>
                  <a:cxn ang="0">
                    <a:pos x="58" y="4"/>
                  </a:cxn>
                </a:cxnLst>
                <a:rect l="0" t="0" r="r" b="b"/>
                <a:pathLst>
                  <a:path w="58" h="4">
                    <a:moveTo>
                      <a:pt x="58" y="4"/>
                    </a:moveTo>
                    <a:lnTo>
                      <a:pt x="0" y="2"/>
                    </a:lnTo>
                    <a:lnTo>
                      <a:pt x="50" y="0"/>
                    </a:lnTo>
                    <a:lnTo>
                      <a:pt x="5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8" name="Freeform 1406"/>
              <p:cNvSpPr>
                <a:spLocks noChangeAspect="1"/>
              </p:cNvSpPr>
              <p:nvPr/>
            </p:nvSpPr>
            <p:spPr bwMode="auto">
              <a:xfrm>
                <a:off x="2582" y="1908"/>
                <a:ext cx="33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0"/>
                  </a:cxn>
                  <a:cxn ang="0">
                    <a:pos x="68" y="4"/>
                  </a:cxn>
                  <a:cxn ang="0">
                    <a:pos x="0" y="6"/>
                  </a:cxn>
                </a:cxnLst>
                <a:rect l="0" t="0" r="r" b="b"/>
                <a:pathLst>
                  <a:path w="68" h="6">
                    <a:moveTo>
                      <a:pt x="0" y="6"/>
                    </a:moveTo>
                    <a:lnTo>
                      <a:pt x="12" y="0"/>
                    </a:lnTo>
                    <a:lnTo>
                      <a:pt x="68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9" name="Freeform 1407"/>
              <p:cNvSpPr>
                <a:spLocks noChangeAspect="1"/>
              </p:cNvSpPr>
              <p:nvPr/>
            </p:nvSpPr>
            <p:spPr bwMode="auto">
              <a:xfrm>
                <a:off x="2582" y="1909"/>
                <a:ext cx="37" cy="2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2"/>
                  </a:cxn>
                  <a:cxn ang="0">
                    <a:pos x="68" y="0"/>
                  </a:cxn>
                  <a:cxn ang="0">
                    <a:pos x="75" y="4"/>
                  </a:cxn>
                </a:cxnLst>
                <a:rect l="0" t="0" r="r" b="b"/>
                <a:pathLst>
                  <a:path w="75" h="4">
                    <a:moveTo>
                      <a:pt x="75" y="4"/>
                    </a:moveTo>
                    <a:lnTo>
                      <a:pt x="0" y="2"/>
                    </a:lnTo>
                    <a:lnTo>
                      <a:pt x="68" y="0"/>
                    </a:lnTo>
                    <a:lnTo>
                      <a:pt x="7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0" name="Freeform 1408"/>
              <p:cNvSpPr>
                <a:spLocks noChangeAspect="1"/>
              </p:cNvSpPr>
              <p:nvPr/>
            </p:nvSpPr>
            <p:spPr bwMode="auto">
              <a:xfrm>
                <a:off x="2579" y="1910"/>
                <a:ext cx="4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" y="0"/>
                  </a:cxn>
                  <a:cxn ang="0">
                    <a:pos x="80" y="4"/>
                  </a:cxn>
                  <a:cxn ang="0">
                    <a:pos x="0" y="6"/>
                  </a:cxn>
                </a:cxnLst>
                <a:rect l="0" t="0" r="r" b="b"/>
                <a:pathLst>
                  <a:path w="80" h="6">
                    <a:moveTo>
                      <a:pt x="0" y="6"/>
                    </a:moveTo>
                    <a:lnTo>
                      <a:pt x="7" y="0"/>
                    </a:lnTo>
                    <a:lnTo>
                      <a:pt x="8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1" name="Freeform 1409"/>
              <p:cNvSpPr>
                <a:spLocks noChangeAspect="1"/>
              </p:cNvSpPr>
              <p:nvPr/>
            </p:nvSpPr>
            <p:spPr bwMode="auto">
              <a:xfrm>
                <a:off x="2579" y="1911"/>
                <a:ext cx="43" cy="3"/>
              </a:xfrm>
              <a:custGeom>
                <a:avLst/>
                <a:gdLst/>
                <a:ahLst/>
                <a:cxnLst>
                  <a:cxn ang="0">
                    <a:pos x="86" y="5"/>
                  </a:cxn>
                  <a:cxn ang="0">
                    <a:pos x="0" y="4"/>
                  </a:cxn>
                  <a:cxn ang="0">
                    <a:pos x="80" y="0"/>
                  </a:cxn>
                  <a:cxn ang="0">
                    <a:pos x="86" y="5"/>
                  </a:cxn>
                </a:cxnLst>
                <a:rect l="0" t="0" r="r" b="b"/>
                <a:pathLst>
                  <a:path w="86" h="5">
                    <a:moveTo>
                      <a:pt x="86" y="5"/>
                    </a:moveTo>
                    <a:lnTo>
                      <a:pt x="0" y="4"/>
                    </a:lnTo>
                    <a:lnTo>
                      <a:pt x="80" y="0"/>
                    </a:lnTo>
                    <a:lnTo>
                      <a:pt x="86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2" name="Freeform 1410"/>
              <p:cNvSpPr>
                <a:spLocks noChangeAspect="1"/>
              </p:cNvSpPr>
              <p:nvPr/>
            </p:nvSpPr>
            <p:spPr bwMode="auto">
              <a:xfrm>
                <a:off x="2579" y="1913"/>
                <a:ext cx="43" cy="2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0" y="0"/>
                  </a:cxn>
                  <a:cxn ang="0">
                    <a:pos x="86" y="1"/>
                  </a:cxn>
                  <a:cxn ang="0">
                    <a:pos x="42" y="3"/>
                  </a:cxn>
                </a:cxnLst>
                <a:rect l="0" t="0" r="r" b="b"/>
                <a:pathLst>
                  <a:path w="86" h="3">
                    <a:moveTo>
                      <a:pt x="42" y="3"/>
                    </a:moveTo>
                    <a:lnTo>
                      <a:pt x="0" y="0"/>
                    </a:lnTo>
                    <a:lnTo>
                      <a:pt x="86" y="1"/>
                    </a:lnTo>
                    <a:lnTo>
                      <a:pt x="42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3" name="Freeform 1411"/>
              <p:cNvSpPr>
                <a:spLocks noChangeAspect="1"/>
              </p:cNvSpPr>
              <p:nvPr/>
            </p:nvSpPr>
            <p:spPr bwMode="auto">
              <a:xfrm>
                <a:off x="2579" y="1913"/>
                <a:ext cx="22" cy="2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0" y="0"/>
                  </a:cxn>
                  <a:cxn ang="0">
                    <a:pos x="44" y="3"/>
                  </a:cxn>
                  <a:cxn ang="0">
                    <a:pos x="34" y="3"/>
                  </a:cxn>
                </a:cxnLst>
                <a:rect l="0" t="0" r="r" b="b"/>
                <a:pathLst>
                  <a:path w="44" h="3">
                    <a:moveTo>
                      <a:pt x="34" y="3"/>
                    </a:moveTo>
                    <a:lnTo>
                      <a:pt x="0" y="0"/>
                    </a:lnTo>
                    <a:lnTo>
                      <a:pt x="4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4" name="Freeform 1412"/>
              <p:cNvSpPr>
                <a:spLocks noChangeAspect="1"/>
              </p:cNvSpPr>
              <p:nvPr/>
            </p:nvSpPr>
            <p:spPr bwMode="auto">
              <a:xfrm>
                <a:off x="2601" y="1914"/>
                <a:ext cx="21" cy="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2"/>
                  </a:cxn>
                  <a:cxn ang="0">
                    <a:pos x="42" y="0"/>
                  </a:cxn>
                  <a:cxn ang="0">
                    <a:pos x="13" y="2"/>
                  </a:cxn>
                </a:cxnLst>
                <a:rect l="0" t="0" r="r" b="b"/>
                <a:pathLst>
                  <a:path w="42" h="2">
                    <a:moveTo>
                      <a:pt x="13" y="2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5" name="Freeform 1413"/>
              <p:cNvSpPr>
                <a:spLocks noChangeAspect="1"/>
              </p:cNvSpPr>
              <p:nvPr/>
            </p:nvSpPr>
            <p:spPr bwMode="auto">
              <a:xfrm>
                <a:off x="2579" y="1913"/>
                <a:ext cx="17" cy="3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0" y="0"/>
                  </a:cxn>
                  <a:cxn ang="0">
                    <a:pos x="34" y="3"/>
                  </a:cxn>
                  <a:cxn ang="0">
                    <a:pos x="26" y="5"/>
                  </a:cxn>
                </a:cxnLst>
                <a:rect l="0" t="0" r="r" b="b"/>
                <a:pathLst>
                  <a:path w="34" h="5">
                    <a:moveTo>
                      <a:pt x="26" y="5"/>
                    </a:moveTo>
                    <a:lnTo>
                      <a:pt x="0" y="0"/>
                    </a:lnTo>
                    <a:lnTo>
                      <a:pt x="34" y="3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6" name="Freeform 1414"/>
              <p:cNvSpPr>
                <a:spLocks noChangeAspect="1"/>
              </p:cNvSpPr>
              <p:nvPr/>
            </p:nvSpPr>
            <p:spPr bwMode="auto">
              <a:xfrm>
                <a:off x="2576" y="1913"/>
                <a:ext cx="15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0"/>
                  </a:cxn>
                  <a:cxn ang="0">
                    <a:pos x="31" y="5"/>
                  </a:cxn>
                  <a:cxn ang="0">
                    <a:pos x="0" y="7"/>
                  </a:cxn>
                </a:cxnLst>
                <a:rect l="0" t="0" r="r" b="b"/>
                <a:pathLst>
                  <a:path w="31" h="7">
                    <a:moveTo>
                      <a:pt x="0" y="7"/>
                    </a:moveTo>
                    <a:lnTo>
                      <a:pt x="6" y="0"/>
                    </a:lnTo>
                    <a:lnTo>
                      <a:pt x="31" y="5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7" name="Freeform 1415"/>
              <p:cNvSpPr>
                <a:spLocks noChangeAspect="1"/>
              </p:cNvSpPr>
              <p:nvPr/>
            </p:nvSpPr>
            <p:spPr bwMode="auto">
              <a:xfrm>
                <a:off x="2576" y="1916"/>
                <a:ext cx="15" cy="1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25" y="2"/>
                  </a:cxn>
                </a:cxnLst>
                <a:rect l="0" t="0" r="r" b="b"/>
                <a:pathLst>
                  <a:path w="31" h="2">
                    <a:moveTo>
                      <a:pt x="25" y="2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8" name="Freeform 1416"/>
              <p:cNvSpPr>
                <a:spLocks noChangeAspect="1"/>
              </p:cNvSpPr>
              <p:nvPr/>
            </p:nvSpPr>
            <p:spPr bwMode="auto">
              <a:xfrm>
                <a:off x="2607" y="1914"/>
                <a:ext cx="18" cy="3"/>
              </a:xfrm>
              <a:custGeom>
                <a:avLst/>
                <a:gdLst/>
                <a:ahLst/>
                <a:cxnLst>
                  <a:cxn ang="0">
                    <a:pos x="37" y="6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37" y="6"/>
                  </a:cxn>
                </a:cxnLst>
                <a:rect l="0" t="0" r="r" b="b"/>
                <a:pathLst>
                  <a:path w="37" h="6">
                    <a:moveTo>
                      <a:pt x="37" y="6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3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9" name="Freeform 1417"/>
              <p:cNvSpPr>
                <a:spLocks noChangeAspect="1"/>
              </p:cNvSpPr>
              <p:nvPr/>
            </p:nvSpPr>
            <p:spPr bwMode="auto">
              <a:xfrm>
                <a:off x="2607" y="1915"/>
                <a:ext cx="18" cy="2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0"/>
                  </a:cxn>
                  <a:cxn ang="0">
                    <a:pos x="37" y="4"/>
                  </a:cxn>
                  <a:cxn ang="0">
                    <a:pos x="10" y="4"/>
                  </a:cxn>
                </a:cxnLst>
                <a:rect l="0" t="0" r="r" b="b"/>
                <a:pathLst>
                  <a:path w="37" h="4">
                    <a:moveTo>
                      <a:pt x="10" y="4"/>
                    </a:moveTo>
                    <a:lnTo>
                      <a:pt x="0" y="0"/>
                    </a:lnTo>
                    <a:lnTo>
                      <a:pt x="37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0" name="Freeform 1418"/>
              <p:cNvSpPr>
                <a:spLocks noChangeAspect="1"/>
              </p:cNvSpPr>
              <p:nvPr/>
            </p:nvSpPr>
            <p:spPr bwMode="auto">
              <a:xfrm>
                <a:off x="2576" y="1917"/>
                <a:ext cx="13" cy="2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1" y="4"/>
                  </a:cxn>
                </a:cxnLst>
                <a:rect l="0" t="0" r="r" b="b"/>
                <a:pathLst>
                  <a:path w="27" h="4">
                    <a:moveTo>
                      <a:pt x="21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1" name="Freeform 1419"/>
              <p:cNvSpPr>
                <a:spLocks noChangeAspect="1"/>
              </p:cNvSpPr>
              <p:nvPr/>
            </p:nvSpPr>
            <p:spPr bwMode="auto">
              <a:xfrm>
                <a:off x="2612" y="1917"/>
                <a:ext cx="13" cy="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4" y="4"/>
                  </a:cxn>
                </a:cxnLst>
                <a:rect l="0" t="0" r="r" b="b"/>
                <a:pathLst>
                  <a:path w="25" h="4">
                    <a:moveTo>
                      <a:pt x="4" y="4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2" name="Freeform 1420"/>
              <p:cNvSpPr>
                <a:spLocks noChangeAspect="1"/>
              </p:cNvSpPr>
              <p:nvPr/>
            </p:nvSpPr>
            <p:spPr bwMode="auto">
              <a:xfrm>
                <a:off x="2614" y="1917"/>
                <a:ext cx="11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" y="8"/>
                  </a:cxn>
                </a:cxnLst>
                <a:rect l="0" t="0" r="r" b="b"/>
                <a:pathLst>
                  <a:path w="21" h="8">
                    <a:moveTo>
                      <a:pt x="2" y="8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3" name="Freeform 1421"/>
              <p:cNvSpPr>
                <a:spLocks noChangeAspect="1"/>
              </p:cNvSpPr>
              <p:nvPr/>
            </p:nvSpPr>
            <p:spPr bwMode="auto">
              <a:xfrm>
                <a:off x="2615" y="1917"/>
                <a:ext cx="10" cy="4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0" y="6"/>
                  </a:cxn>
                  <a:cxn ang="0">
                    <a:pos x="17" y="0"/>
                  </a:cxn>
                  <a:cxn ang="0">
                    <a:pos x="19" y="8"/>
                  </a:cxn>
                </a:cxnLst>
                <a:rect l="0" t="0" r="r" b="b"/>
                <a:pathLst>
                  <a:path w="19" h="8">
                    <a:moveTo>
                      <a:pt x="19" y="8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4" name="Freeform 1422"/>
              <p:cNvSpPr>
                <a:spLocks noChangeAspect="1"/>
              </p:cNvSpPr>
              <p:nvPr/>
            </p:nvSpPr>
            <p:spPr bwMode="auto">
              <a:xfrm>
                <a:off x="2576" y="1917"/>
                <a:ext cx="10" cy="5"/>
              </a:xfrm>
              <a:custGeom>
                <a:avLst/>
                <a:gdLst/>
                <a:ahLst/>
                <a:cxnLst>
                  <a:cxn ang="0">
                    <a:pos x="17" y="10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17" y="10"/>
                  </a:cxn>
                </a:cxnLst>
                <a:rect l="0" t="0" r="r" b="b"/>
                <a:pathLst>
                  <a:path w="21" h="10">
                    <a:moveTo>
                      <a:pt x="17" y="10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17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5" name="Freeform 1423"/>
              <p:cNvSpPr>
                <a:spLocks noChangeAspect="1"/>
              </p:cNvSpPr>
              <p:nvPr/>
            </p:nvSpPr>
            <p:spPr bwMode="auto">
              <a:xfrm>
                <a:off x="2573" y="1917"/>
                <a:ext cx="12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0"/>
                  </a:cxn>
                  <a:cxn ang="0">
                    <a:pos x="23" y="8"/>
                  </a:cxn>
                  <a:cxn ang="0">
                    <a:pos x="0" y="10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lnTo>
                      <a:pt x="6" y="0"/>
                    </a:lnTo>
                    <a:lnTo>
                      <a:pt x="23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6" name="Freeform 1424"/>
              <p:cNvSpPr>
                <a:spLocks noChangeAspect="1"/>
              </p:cNvSpPr>
              <p:nvPr/>
            </p:nvSpPr>
            <p:spPr bwMode="auto">
              <a:xfrm>
                <a:off x="2615" y="1921"/>
                <a:ext cx="10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4"/>
                  </a:cxn>
                </a:cxnLst>
                <a:rect l="0" t="0" r="r" b="b"/>
                <a:pathLst>
                  <a:path w="19" h="4">
                    <a:moveTo>
                      <a:pt x="0" y="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7" name="Freeform 1425"/>
              <p:cNvSpPr>
                <a:spLocks noChangeAspect="1"/>
              </p:cNvSpPr>
              <p:nvPr/>
            </p:nvSpPr>
            <p:spPr bwMode="auto">
              <a:xfrm>
                <a:off x="2573" y="1922"/>
                <a:ext cx="12" cy="3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1" y="6"/>
                  </a:cxn>
                </a:cxnLst>
                <a:rect l="0" t="0" r="r" b="b"/>
                <a:pathLst>
                  <a:path w="23" h="6">
                    <a:moveTo>
                      <a:pt x="21" y="6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8" name="Freeform 1426"/>
              <p:cNvSpPr>
                <a:spLocks noChangeAspect="1"/>
              </p:cNvSpPr>
              <p:nvPr/>
            </p:nvSpPr>
            <p:spPr bwMode="auto">
              <a:xfrm>
                <a:off x="2615" y="1921"/>
                <a:ext cx="11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1" y="10"/>
                  </a:cxn>
                </a:cxnLst>
                <a:rect l="0" t="0" r="r" b="b"/>
                <a:pathLst>
                  <a:path w="21" h="10">
                    <a:moveTo>
                      <a:pt x="21" y="10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9" name="Freeform 1427"/>
              <p:cNvSpPr>
                <a:spLocks noChangeAspect="1"/>
              </p:cNvSpPr>
              <p:nvPr/>
            </p:nvSpPr>
            <p:spPr bwMode="auto">
              <a:xfrm>
                <a:off x="2615" y="1923"/>
                <a:ext cx="11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21" y="6"/>
                  </a:cxn>
                  <a:cxn ang="0">
                    <a:pos x="2" y="6"/>
                  </a:cxn>
                </a:cxnLst>
                <a:rect l="0" t="0" r="r" b="b"/>
                <a:pathLst>
                  <a:path w="21" h="6">
                    <a:moveTo>
                      <a:pt x="2" y="6"/>
                    </a:moveTo>
                    <a:lnTo>
                      <a:pt x="0" y="0"/>
                    </a:lnTo>
                    <a:lnTo>
                      <a:pt x="21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0" name="Freeform 1428"/>
              <p:cNvSpPr>
                <a:spLocks noChangeAspect="1"/>
              </p:cNvSpPr>
              <p:nvPr/>
            </p:nvSpPr>
            <p:spPr bwMode="auto">
              <a:xfrm>
                <a:off x="2616" y="1926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9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1" name="Freeform 1429"/>
              <p:cNvSpPr>
                <a:spLocks noChangeAspect="1"/>
              </p:cNvSpPr>
              <p:nvPr/>
            </p:nvSpPr>
            <p:spPr bwMode="auto">
              <a:xfrm>
                <a:off x="2616" y="1926"/>
                <a:ext cx="10" cy="1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1"/>
                  </a:cxn>
                </a:cxnLst>
                <a:rect l="0" t="0" r="r" b="b"/>
                <a:pathLst>
                  <a:path w="19" h="1">
                    <a:moveTo>
                      <a:pt x="19" y="1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2" name="Freeform 1430"/>
              <p:cNvSpPr>
                <a:spLocks noChangeAspect="1"/>
              </p:cNvSpPr>
              <p:nvPr/>
            </p:nvSpPr>
            <p:spPr bwMode="auto">
              <a:xfrm>
                <a:off x="2572" y="1922"/>
                <a:ext cx="12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0"/>
                  </a:cxn>
                  <a:cxn ang="0">
                    <a:pos x="23" y="4"/>
                  </a:cxn>
                  <a:cxn ang="0">
                    <a:pos x="0" y="11"/>
                  </a:cxn>
                </a:cxnLst>
                <a:rect l="0" t="0" r="r" b="b"/>
                <a:pathLst>
                  <a:path w="23" h="11">
                    <a:moveTo>
                      <a:pt x="0" y="11"/>
                    </a:moveTo>
                    <a:lnTo>
                      <a:pt x="2" y="0"/>
                    </a:lnTo>
                    <a:lnTo>
                      <a:pt x="23" y="4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3" name="Freeform 1431"/>
              <p:cNvSpPr>
                <a:spLocks noChangeAspect="1"/>
              </p:cNvSpPr>
              <p:nvPr/>
            </p:nvSpPr>
            <p:spPr bwMode="auto">
              <a:xfrm>
                <a:off x="2572" y="1925"/>
                <a:ext cx="12" cy="3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5"/>
                  </a:cxn>
                  <a:cxn ang="0">
                    <a:pos x="23" y="0"/>
                  </a:cxn>
                  <a:cxn ang="0">
                    <a:pos x="21" y="5"/>
                  </a:cxn>
                </a:cxnLst>
                <a:rect l="0" t="0" r="r" b="b"/>
                <a:pathLst>
                  <a:path w="23" h="5">
                    <a:moveTo>
                      <a:pt x="21" y="5"/>
                    </a:moveTo>
                    <a:lnTo>
                      <a:pt x="0" y="5"/>
                    </a:lnTo>
                    <a:lnTo>
                      <a:pt x="23" y="0"/>
                    </a:lnTo>
                    <a:lnTo>
                      <a:pt x="21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4" name="Freeform 1432"/>
              <p:cNvSpPr>
                <a:spLocks noChangeAspect="1"/>
              </p:cNvSpPr>
              <p:nvPr/>
            </p:nvSpPr>
            <p:spPr bwMode="auto">
              <a:xfrm>
                <a:off x="2596" y="1932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23" y="0"/>
                  </a:cxn>
                  <a:cxn ang="0">
                    <a:pos x="0" y="0"/>
                  </a:cxn>
                </a:cxnLst>
                <a:rect l="0" t="0" r="r" b="b"/>
                <a:pathLst>
                  <a:path w="23">
                    <a:moveTo>
                      <a:pt x="0" y="0"/>
                    </a:moveTo>
                    <a:lnTo>
                      <a:pt x="12" y="0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5" name="Freeform 1433"/>
              <p:cNvSpPr>
                <a:spLocks noChangeAspect="1"/>
              </p:cNvSpPr>
              <p:nvPr/>
            </p:nvSpPr>
            <p:spPr bwMode="auto">
              <a:xfrm>
                <a:off x="2572" y="1928"/>
                <a:ext cx="10" cy="5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0" y="0"/>
                  </a:cxn>
                  <a:cxn ang="0">
                    <a:pos x="19" y="2"/>
                  </a:cxn>
                  <a:cxn ang="0">
                    <a:pos x="19" y="10"/>
                  </a:cxn>
                </a:cxnLst>
                <a:rect l="0" t="0" r="r" b="b"/>
                <a:pathLst>
                  <a:path w="19" h="10">
                    <a:moveTo>
                      <a:pt x="19" y="10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1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6" name="Freeform 1434"/>
              <p:cNvSpPr>
                <a:spLocks noChangeAspect="1"/>
              </p:cNvSpPr>
              <p:nvPr/>
            </p:nvSpPr>
            <p:spPr bwMode="auto">
              <a:xfrm>
                <a:off x="2596" y="1932"/>
                <a:ext cx="16" cy="1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7" name="Freeform 1435"/>
              <p:cNvSpPr>
                <a:spLocks noChangeAspect="1"/>
              </p:cNvSpPr>
              <p:nvPr/>
            </p:nvSpPr>
            <p:spPr bwMode="auto">
              <a:xfrm>
                <a:off x="2591" y="1932"/>
                <a:ext cx="21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9" y="0"/>
                  </a:cxn>
                  <a:cxn ang="0">
                    <a:pos x="42" y="4"/>
                  </a:cxn>
                  <a:cxn ang="0">
                    <a:pos x="0" y="4"/>
                  </a:cxn>
                </a:cxnLst>
                <a:rect l="0" t="0" r="r" b="b"/>
                <a:pathLst>
                  <a:path w="42" h="4">
                    <a:moveTo>
                      <a:pt x="0" y="4"/>
                    </a:moveTo>
                    <a:lnTo>
                      <a:pt x="9" y="0"/>
                    </a:lnTo>
                    <a:lnTo>
                      <a:pt x="4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8" name="Freeform 1436"/>
              <p:cNvSpPr>
                <a:spLocks noChangeAspect="1"/>
              </p:cNvSpPr>
              <p:nvPr/>
            </p:nvSpPr>
            <p:spPr bwMode="auto">
              <a:xfrm>
                <a:off x="2572" y="1928"/>
                <a:ext cx="10" cy="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0"/>
                  </a:cxn>
                  <a:cxn ang="0">
                    <a:pos x="19" y="10"/>
                  </a:cxn>
                  <a:cxn ang="0">
                    <a:pos x="0" y="16"/>
                  </a:cxn>
                </a:cxnLst>
                <a:rect l="0" t="0" r="r" b="b"/>
                <a:pathLst>
                  <a:path w="19" h="16">
                    <a:moveTo>
                      <a:pt x="0" y="16"/>
                    </a:moveTo>
                    <a:lnTo>
                      <a:pt x="0" y="0"/>
                    </a:lnTo>
                    <a:lnTo>
                      <a:pt x="19" y="1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9" name="Freeform 1437"/>
              <p:cNvSpPr>
                <a:spLocks noChangeAspect="1"/>
              </p:cNvSpPr>
              <p:nvPr/>
            </p:nvSpPr>
            <p:spPr bwMode="auto">
              <a:xfrm>
                <a:off x="2591" y="1933"/>
                <a:ext cx="26" cy="3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51" y="6"/>
                  </a:cxn>
                </a:cxnLst>
                <a:rect l="0" t="0" r="r" b="b"/>
                <a:pathLst>
                  <a:path w="51" h="6">
                    <a:moveTo>
                      <a:pt x="51" y="6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5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0" name="Freeform 1438"/>
              <p:cNvSpPr>
                <a:spLocks noChangeAspect="1"/>
              </p:cNvSpPr>
              <p:nvPr/>
            </p:nvSpPr>
            <p:spPr bwMode="auto">
              <a:xfrm>
                <a:off x="2586" y="1933"/>
                <a:ext cx="3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0"/>
                  </a:cxn>
                  <a:cxn ang="0">
                    <a:pos x="61" y="6"/>
                  </a:cxn>
                  <a:cxn ang="0">
                    <a:pos x="0" y="6"/>
                  </a:cxn>
                </a:cxnLst>
                <a:rect l="0" t="0" r="r" b="b"/>
                <a:pathLst>
                  <a:path w="61" h="6">
                    <a:moveTo>
                      <a:pt x="0" y="6"/>
                    </a:moveTo>
                    <a:lnTo>
                      <a:pt x="8" y="0"/>
                    </a:lnTo>
                    <a:lnTo>
                      <a:pt x="61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1" name="Freeform 1439"/>
              <p:cNvSpPr>
                <a:spLocks noChangeAspect="1"/>
              </p:cNvSpPr>
              <p:nvPr/>
            </p:nvSpPr>
            <p:spPr bwMode="auto">
              <a:xfrm>
                <a:off x="2586" y="1936"/>
                <a:ext cx="35" cy="5"/>
              </a:xfrm>
              <a:custGeom>
                <a:avLst/>
                <a:gdLst/>
                <a:ahLst/>
                <a:cxnLst>
                  <a:cxn ang="0">
                    <a:pos x="69" y="9"/>
                  </a:cxn>
                  <a:cxn ang="0">
                    <a:pos x="0" y="2"/>
                  </a:cxn>
                  <a:cxn ang="0">
                    <a:pos x="61" y="0"/>
                  </a:cxn>
                  <a:cxn ang="0">
                    <a:pos x="69" y="9"/>
                  </a:cxn>
                </a:cxnLst>
                <a:rect l="0" t="0" r="r" b="b"/>
                <a:pathLst>
                  <a:path w="69" h="9">
                    <a:moveTo>
                      <a:pt x="69" y="9"/>
                    </a:moveTo>
                    <a:lnTo>
                      <a:pt x="0" y="2"/>
                    </a:lnTo>
                    <a:lnTo>
                      <a:pt x="61" y="0"/>
                    </a:lnTo>
                    <a:lnTo>
                      <a:pt x="69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2" name="Freeform 1440"/>
              <p:cNvSpPr>
                <a:spLocks noChangeAspect="1"/>
              </p:cNvSpPr>
              <p:nvPr/>
            </p:nvSpPr>
            <p:spPr bwMode="auto">
              <a:xfrm>
                <a:off x="2586" y="1936"/>
                <a:ext cx="35" cy="5"/>
              </a:xfrm>
              <a:custGeom>
                <a:avLst/>
                <a:gdLst/>
                <a:ahLst/>
                <a:cxnLst>
                  <a:cxn ang="0">
                    <a:pos x="27" y="9"/>
                  </a:cxn>
                  <a:cxn ang="0">
                    <a:pos x="0" y="0"/>
                  </a:cxn>
                  <a:cxn ang="0">
                    <a:pos x="69" y="7"/>
                  </a:cxn>
                  <a:cxn ang="0">
                    <a:pos x="27" y="9"/>
                  </a:cxn>
                </a:cxnLst>
                <a:rect l="0" t="0" r="r" b="b"/>
                <a:pathLst>
                  <a:path w="69" h="9">
                    <a:moveTo>
                      <a:pt x="27" y="9"/>
                    </a:moveTo>
                    <a:lnTo>
                      <a:pt x="0" y="0"/>
                    </a:lnTo>
                    <a:lnTo>
                      <a:pt x="69" y="7"/>
                    </a:lnTo>
                    <a:lnTo>
                      <a:pt x="27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3" name="Freeform 1441"/>
              <p:cNvSpPr>
                <a:spLocks noChangeAspect="1"/>
              </p:cNvSpPr>
              <p:nvPr/>
            </p:nvSpPr>
            <p:spPr bwMode="auto">
              <a:xfrm>
                <a:off x="2582" y="1936"/>
                <a:ext cx="18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0"/>
                  </a:cxn>
                  <a:cxn ang="0">
                    <a:pos x="37" y="7"/>
                  </a:cxn>
                  <a:cxn ang="0">
                    <a:pos x="0" y="9"/>
                  </a:cxn>
                </a:cxnLst>
                <a:rect l="0" t="0" r="r" b="b"/>
                <a:pathLst>
                  <a:path w="37" h="9">
                    <a:moveTo>
                      <a:pt x="0" y="9"/>
                    </a:moveTo>
                    <a:lnTo>
                      <a:pt x="10" y="0"/>
                    </a:lnTo>
                    <a:lnTo>
                      <a:pt x="37" y="7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4" name="Freeform 1442"/>
              <p:cNvSpPr>
                <a:spLocks noChangeAspect="1"/>
              </p:cNvSpPr>
              <p:nvPr/>
            </p:nvSpPr>
            <p:spPr bwMode="auto">
              <a:xfrm>
                <a:off x="2572" y="1933"/>
                <a:ext cx="10" cy="8"/>
              </a:xfrm>
              <a:custGeom>
                <a:avLst/>
                <a:gdLst/>
                <a:ahLst/>
                <a:cxnLst>
                  <a:cxn ang="0">
                    <a:pos x="19" y="17"/>
                  </a:cxn>
                  <a:cxn ang="0">
                    <a:pos x="0" y="6"/>
                  </a:cxn>
                  <a:cxn ang="0">
                    <a:pos x="19" y="0"/>
                  </a:cxn>
                  <a:cxn ang="0">
                    <a:pos x="19" y="17"/>
                  </a:cxn>
                </a:cxnLst>
                <a:rect l="0" t="0" r="r" b="b"/>
                <a:pathLst>
                  <a:path w="19" h="17">
                    <a:moveTo>
                      <a:pt x="19" y="17"/>
                    </a:moveTo>
                    <a:lnTo>
                      <a:pt x="0" y="6"/>
                    </a:lnTo>
                    <a:lnTo>
                      <a:pt x="19" y="0"/>
                    </a:lnTo>
                    <a:lnTo>
                      <a:pt x="19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5" name="Freeform 1443"/>
              <p:cNvSpPr>
                <a:spLocks noChangeAspect="1"/>
              </p:cNvSpPr>
              <p:nvPr/>
            </p:nvSpPr>
            <p:spPr bwMode="auto">
              <a:xfrm>
                <a:off x="2582" y="1941"/>
                <a:ext cx="18" cy="1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0"/>
                  </a:cxn>
                  <a:cxn ang="0">
                    <a:pos x="37" y="0"/>
                  </a:cxn>
                  <a:cxn ang="0">
                    <a:pos x="27" y="0"/>
                  </a:cxn>
                </a:cxnLst>
                <a:rect l="0" t="0" r="r" b="b"/>
                <a:pathLst>
                  <a:path w="37">
                    <a:moveTo>
                      <a:pt x="27" y="0"/>
                    </a:moveTo>
                    <a:lnTo>
                      <a:pt x="0" y="0"/>
                    </a:lnTo>
                    <a:lnTo>
                      <a:pt x="3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6" name="Freeform 1444"/>
              <p:cNvSpPr>
                <a:spLocks noChangeAspect="1"/>
              </p:cNvSpPr>
              <p:nvPr/>
            </p:nvSpPr>
            <p:spPr bwMode="auto">
              <a:xfrm>
                <a:off x="2600" y="1941"/>
                <a:ext cx="21" cy="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8" y="0"/>
                  </a:cxn>
                </a:cxnLst>
                <a:rect l="0" t="0" r="r" b="b"/>
                <a:pathLst>
                  <a:path w="42">
                    <a:moveTo>
                      <a:pt x="8" y="0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7" name="Freeform 1445"/>
              <p:cNvSpPr>
                <a:spLocks noChangeAspect="1"/>
              </p:cNvSpPr>
              <p:nvPr/>
            </p:nvSpPr>
            <p:spPr bwMode="auto">
              <a:xfrm>
                <a:off x="2582" y="1941"/>
                <a:ext cx="14" cy="1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1" y="2"/>
                  </a:cxn>
                </a:cxnLst>
                <a:rect l="0" t="0" r="r" b="b"/>
                <a:pathLst>
                  <a:path w="29" h="2">
                    <a:moveTo>
                      <a:pt x="21" y="2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8" name="Freeform 1446"/>
              <p:cNvSpPr>
                <a:spLocks noChangeAspect="1"/>
              </p:cNvSpPr>
              <p:nvPr/>
            </p:nvSpPr>
            <p:spPr bwMode="auto">
              <a:xfrm>
                <a:off x="2604" y="1941"/>
                <a:ext cx="17" cy="1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7" y="2"/>
                  </a:cxn>
                </a:cxnLst>
                <a:rect l="0" t="0" r="r" b="b"/>
                <a:pathLst>
                  <a:path w="34" h="2">
                    <a:moveTo>
                      <a:pt x="7" y="2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9" name="Freeform 1447"/>
              <p:cNvSpPr>
                <a:spLocks noChangeAspect="1"/>
              </p:cNvSpPr>
              <p:nvPr/>
            </p:nvSpPr>
            <p:spPr bwMode="auto">
              <a:xfrm>
                <a:off x="2582" y="1941"/>
                <a:ext cx="9" cy="3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0" y="0"/>
                  </a:cxn>
                  <a:cxn ang="0">
                    <a:pos x="20" y="2"/>
                  </a:cxn>
                  <a:cxn ang="0">
                    <a:pos x="14" y="6"/>
                  </a:cxn>
                </a:cxnLst>
                <a:rect l="0" t="0" r="r" b="b"/>
                <a:pathLst>
                  <a:path w="20" h="6">
                    <a:moveTo>
                      <a:pt x="14" y="6"/>
                    </a:moveTo>
                    <a:lnTo>
                      <a:pt x="0" y="0"/>
                    </a:lnTo>
                    <a:lnTo>
                      <a:pt x="20" y="2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0" name="Freeform 1448"/>
              <p:cNvSpPr>
                <a:spLocks noChangeAspect="1"/>
              </p:cNvSpPr>
              <p:nvPr/>
            </p:nvSpPr>
            <p:spPr bwMode="auto">
              <a:xfrm>
                <a:off x="2608" y="1941"/>
                <a:ext cx="13" cy="3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6" y="6"/>
                  </a:cxn>
                </a:cxnLst>
                <a:rect l="0" t="0" r="r" b="b"/>
                <a:pathLst>
                  <a:path w="27" h="6">
                    <a:moveTo>
                      <a:pt x="6" y="6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1" name="Freeform 1449"/>
              <p:cNvSpPr>
                <a:spLocks noChangeAspect="1"/>
              </p:cNvSpPr>
              <p:nvPr/>
            </p:nvSpPr>
            <p:spPr bwMode="auto">
              <a:xfrm>
                <a:off x="2611" y="1941"/>
                <a:ext cx="14" cy="5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29" y="10"/>
                  </a:cxn>
                </a:cxnLst>
                <a:rect l="0" t="0" r="r" b="b"/>
                <a:pathLst>
                  <a:path w="29" h="10">
                    <a:moveTo>
                      <a:pt x="29" y="10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2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2" name="Freeform 1450"/>
              <p:cNvSpPr>
                <a:spLocks noChangeAspect="1"/>
              </p:cNvSpPr>
              <p:nvPr/>
            </p:nvSpPr>
            <p:spPr bwMode="auto">
              <a:xfrm>
                <a:off x="2582" y="1941"/>
                <a:ext cx="7" cy="5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0" y="0"/>
                  </a:cxn>
                  <a:cxn ang="0">
                    <a:pos x="16" y="6"/>
                  </a:cxn>
                  <a:cxn ang="0">
                    <a:pos x="10" y="10"/>
                  </a:cxn>
                </a:cxnLst>
                <a:rect l="0" t="0" r="r" b="b"/>
                <a:pathLst>
                  <a:path w="16" h="10">
                    <a:moveTo>
                      <a:pt x="10" y="10"/>
                    </a:moveTo>
                    <a:lnTo>
                      <a:pt x="0" y="0"/>
                    </a:lnTo>
                    <a:lnTo>
                      <a:pt x="16" y="6"/>
                    </a:lnTo>
                    <a:lnTo>
                      <a:pt x="1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3" name="Freeform 1451"/>
              <p:cNvSpPr>
                <a:spLocks noChangeAspect="1"/>
              </p:cNvSpPr>
              <p:nvPr/>
            </p:nvSpPr>
            <p:spPr bwMode="auto">
              <a:xfrm>
                <a:off x="2572" y="1935"/>
                <a:ext cx="14" cy="11"/>
              </a:xfrm>
              <a:custGeom>
                <a:avLst/>
                <a:gdLst/>
                <a:ahLst/>
                <a:cxnLst>
                  <a:cxn ang="0">
                    <a:pos x="29" y="21"/>
                  </a:cxn>
                  <a:cxn ang="0">
                    <a:pos x="0" y="0"/>
                  </a:cxn>
                  <a:cxn ang="0">
                    <a:pos x="19" y="11"/>
                  </a:cxn>
                  <a:cxn ang="0">
                    <a:pos x="29" y="21"/>
                  </a:cxn>
                </a:cxnLst>
                <a:rect l="0" t="0" r="r" b="b"/>
                <a:pathLst>
                  <a:path w="29" h="21">
                    <a:moveTo>
                      <a:pt x="29" y="21"/>
                    </a:moveTo>
                    <a:lnTo>
                      <a:pt x="0" y="0"/>
                    </a:lnTo>
                    <a:lnTo>
                      <a:pt x="19" y="11"/>
                    </a:lnTo>
                    <a:lnTo>
                      <a:pt x="29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4" name="Freeform 1452"/>
              <p:cNvSpPr>
                <a:spLocks noChangeAspect="1"/>
              </p:cNvSpPr>
              <p:nvPr/>
            </p:nvSpPr>
            <p:spPr bwMode="auto">
              <a:xfrm>
                <a:off x="2611" y="1944"/>
                <a:ext cx="14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6" y="4"/>
                  </a:cxn>
                </a:cxnLst>
                <a:rect l="0" t="0" r="r" b="b"/>
                <a:pathLst>
                  <a:path w="29" h="4">
                    <a:moveTo>
                      <a:pt x="6" y="4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5" name="Freeform 1453"/>
              <p:cNvSpPr>
                <a:spLocks noChangeAspect="1"/>
              </p:cNvSpPr>
              <p:nvPr/>
            </p:nvSpPr>
            <p:spPr bwMode="auto">
              <a:xfrm>
                <a:off x="2572" y="1935"/>
                <a:ext cx="14" cy="15"/>
              </a:xfrm>
              <a:custGeom>
                <a:avLst/>
                <a:gdLst/>
                <a:ahLst/>
                <a:cxnLst>
                  <a:cxn ang="0">
                    <a:pos x="23" y="29"/>
                  </a:cxn>
                  <a:cxn ang="0">
                    <a:pos x="0" y="0"/>
                  </a:cxn>
                  <a:cxn ang="0">
                    <a:pos x="29" y="23"/>
                  </a:cxn>
                  <a:cxn ang="0">
                    <a:pos x="23" y="29"/>
                  </a:cxn>
                </a:cxnLst>
                <a:rect l="0" t="0" r="r" b="b"/>
                <a:pathLst>
                  <a:path w="29" h="29">
                    <a:moveTo>
                      <a:pt x="23" y="29"/>
                    </a:moveTo>
                    <a:lnTo>
                      <a:pt x="0" y="0"/>
                    </a:lnTo>
                    <a:lnTo>
                      <a:pt x="29" y="23"/>
                    </a:lnTo>
                    <a:lnTo>
                      <a:pt x="23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6" name="Freeform 1454"/>
              <p:cNvSpPr>
                <a:spLocks noChangeAspect="1"/>
              </p:cNvSpPr>
              <p:nvPr/>
            </p:nvSpPr>
            <p:spPr bwMode="auto">
              <a:xfrm>
                <a:off x="2613" y="1946"/>
                <a:ext cx="12" cy="5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4" y="10"/>
                  </a:cxn>
                </a:cxnLst>
                <a:rect l="0" t="0" r="r" b="b"/>
                <a:pathLst>
                  <a:path w="23" h="10">
                    <a:moveTo>
                      <a:pt x="4" y="10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7" name="Freeform 1455"/>
              <p:cNvSpPr>
                <a:spLocks noChangeAspect="1"/>
              </p:cNvSpPr>
              <p:nvPr/>
            </p:nvSpPr>
            <p:spPr bwMode="auto">
              <a:xfrm>
                <a:off x="2615" y="1946"/>
                <a:ext cx="12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10"/>
                  </a:cxn>
                  <a:cxn ang="0">
                    <a:pos x="19" y="0"/>
                  </a:cxn>
                  <a:cxn ang="0">
                    <a:pos x="23" y="10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0" y="10"/>
                    </a:lnTo>
                    <a:lnTo>
                      <a:pt x="19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8" name="Freeform 1456"/>
              <p:cNvSpPr>
                <a:spLocks noChangeAspect="1"/>
              </p:cNvSpPr>
              <p:nvPr/>
            </p:nvSpPr>
            <p:spPr bwMode="auto">
              <a:xfrm>
                <a:off x="2572" y="1935"/>
                <a:ext cx="13" cy="19"/>
              </a:xfrm>
              <a:custGeom>
                <a:avLst/>
                <a:gdLst/>
                <a:ahLst/>
                <a:cxnLst>
                  <a:cxn ang="0">
                    <a:pos x="23" y="36"/>
                  </a:cxn>
                  <a:cxn ang="0">
                    <a:pos x="0" y="0"/>
                  </a:cxn>
                  <a:cxn ang="0">
                    <a:pos x="25" y="29"/>
                  </a:cxn>
                  <a:cxn ang="0">
                    <a:pos x="23" y="36"/>
                  </a:cxn>
                </a:cxnLst>
                <a:rect l="0" t="0" r="r" b="b"/>
                <a:pathLst>
                  <a:path w="25" h="36">
                    <a:moveTo>
                      <a:pt x="23" y="36"/>
                    </a:moveTo>
                    <a:lnTo>
                      <a:pt x="0" y="0"/>
                    </a:lnTo>
                    <a:lnTo>
                      <a:pt x="25" y="29"/>
                    </a:lnTo>
                    <a:lnTo>
                      <a:pt x="23" y="3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9" name="Freeform 1457"/>
              <p:cNvSpPr>
                <a:spLocks noChangeAspect="1"/>
              </p:cNvSpPr>
              <p:nvPr/>
            </p:nvSpPr>
            <p:spPr bwMode="auto">
              <a:xfrm>
                <a:off x="2615" y="1951"/>
                <a:ext cx="12" cy="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3" y="5"/>
                  </a:cxn>
                </a:cxnLst>
                <a:rect l="0" t="0" r="r" b="b"/>
                <a:pathLst>
                  <a:path w="23" h="5">
                    <a:moveTo>
                      <a:pt x="3" y="5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0" name="Freeform 1458"/>
              <p:cNvSpPr>
                <a:spLocks noChangeAspect="1"/>
              </p:cNvSpPr>
              <p:nvPr/>
            </p:nvSpPr>
            <p:spPr bwMode="auto">
              <a:xfrm>
                <a:off x="2616" y="1951"/>
                <a:ext cx="13" cy="6"/>
              </a:xfrm>
              <a:custGeom>
                <a:avLst/>
                <a:gdLst/>
                <a:ahLst/>
                <a:cxnLst>
                  <a:cxn ang="0">
                    <a:pos x="25" y="11"/>
                  </a:cxn>
                  <a:cxn ang="0">
                    <a:pos x="0" y="7"/>
                  </a:cxn>
                  <a:cxn ang="0">
                    <a:pos x="21" y="0"/>
                  </a:cxn>
                  <a:cxn ang="0">
                    <a:pos x="25" y="11"/>
                  </a:cxn>
                </a:cxnLst>
                <a:rect l="0" t="0" r="r" b="b"/>
                <a:pathLst>
                  <a:path w="25" h="11">
                    <a:moveTo>
                      <a:pt x="25" y="11"/>
                    </a:moveTo>
                    <a:lnTo>
                      <a:pt x="0" y="7"/>
                    </a:lnTo>
                    <a:lnTo>
                      <a:pt x="21" y="0"/>
                    </a:lnTo>
                    <a:lnTo>
                      <a:pt x="25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1" name="Freeform 1459"/>
              <p:cNvSpPr>
                <a:spLocks noChangeAspect="1"/>
              </p:cNvSpPr>
              <p:nvPr/>
            </p:nvSpPr>
            <p:spPr bwMode="auto">
              <a:xfrm>
                <a:off x="2572" y="1935"/>
                <a:ext cx="11" cy="22"/>
              </a:xfrm>
              <a:custGeom>
                <a:avLst/>
                <a:gdLst/>
                <a:ahLst/>
                <a:cxnLst>
                  <a:cxn ang="0">
                    <a:pos x="21" y="44"/>
                  </a:cxn>
                  <a:cxn ang="0">
                    <a:pos x="0" y="0"/>
                  </a:cxn>
                  <a:cxn ang="0">
                    <a:pos x="21" y="36"/>
                  </a:cxn>
                  <a:cxn ang="0">
                    <a:pos x="21" y="44"/>
                  </a:cxn>
                </a:cxnLst>
                <a:rect l="0" t="0" r="r" b="b"/>
                <a:pathLst>
                  <a:path w="21" h="44">
                    <a:moveTo>
                      <a:pt x="21" y="44"/>
                    </a:moveTo>
                    <a:lnTo>
                      <a:pt x="0" y="0"/>
                    </a:lnTo>
                    <a:lnTo>
                      <a:pt x="21" y="36"/>
                    </a:lnTo>
                    <a:lnTo>
                      <a:pt x="21" y="4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2" name="Freeform 1460"/>
              <p:cNvSpPr>
                <a:spLocks noChangeAspect="1"/>
              </p:cNvSpPr>
              <p:nvPr/>
            </p:nvSpPr>
            <p:spPr bwMode="auto">
              <a:xfrm>
                <a:off x="2616" y="1954"/>
                <a:ext cx="13" cy="4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1" y="10"/>
                  </a:cxn>
                </a:cxnLst>
                <a:rect l="0" t="0" r="r" b="b"/>
                <a:pathLst>
                  <a:path w="25" h="10">
                    <a:moveTo>
                      <a:pt x="1" y="10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3" name="Freeform 1461"/>
              <p:cNvSpPr>
                <a:spLocks noChangeAspect="1"/>
              </p:cNvSpPr>
              <p:nvPr/>
            </p:nvSpPr>
            <p:spPr bwMode="auto">
              <a:xfrm>
                <a:off x="2572" y="1935"/>
                <a:ext cx="10" cy="28"/>
              </a:xfrm>
              <a:custGeom>
                <a:avLst/>
                <a:gdLst/>
                <a:ahLst/>
                <a:cxnLst>
                  <a:cxn ang="0">
                    <a:pos x="19" y="56"/>
                  </a:cxn>
                  <a:cxn ang="0">
                    <a:pos x="0" y="0"/>
                  </a:cxn>
                  <a:cxn ang="0">
                    <a:pos x="19" y="44"/>
                  </a:cxn>
                  <a:cxn ang="0">
                    <a:pos x="19" y="56"/>
                  </a:cxn>
                </a:cxnLst>
                <a:rect l="0" t="0" r="r" b="b"/>
                <a:pathLst>
                  <a:path w="19" h="56">
                    <a:moveTo>
                      <a:pt x="19" y="56"/>
                    </a:moveTo>
                    <a:lnTo>
                      <a:pt x="0" y="0"/>
                    </a:lnTo>
                    <a:lnTo>
                      <a:pt x="19" y="44"/>
                    </a:lnTo>
                    <a:lnTo>
                      <a:pt x="19" y="5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4" name="Freeform 1462"/>
              <p:cNvSpPr>
                <a:spLocks noChangeAspect="1"/>
              </p:cNvSpPr>
              <p:nvPr/>
            </p:nvSpPr>
            <p:spPr bwMode="auto">
              <a:xfrm>
                <a:off x="2617" y="1957"/>
                <a:ext cx="12" cy="7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0" y="4"/>
                  </a:cxn>
                  <a:cxn ang="0">
                    <a:pos x="24" y="0"/>
                  </a:cxn>
                  <a:cxn ang="0">
                    <a:pos x="2" y="15"/>
                  </a:cxn>
                </a:cxnLst>
                <a:rect l="0" t="0" r="r" b="b"/>
                <a:pathLst>
                  <a:path w="24" h="15">
                    <a:moveTo>
                      <a:pt x="2" y="15"/>
                    </a:moveTo>
                    <a:lnTo>
                      <a:pt x="0" y="4"/>
                    </a:lnTo>
                    <a:lnTo>
                      <a:pt x="24" y="0"/>
                    </a:lnTo>
                    <a:lnTo>
                      <a:pt x="2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5" name="Freeform 1463"/>
              <p:cNvSpPr>
                <a:spLocks noChangeAspect="1"/>
              </p:cNvSpPr>
              <p:nvPr/>
            </p:nvSpPr>
            <p:spPr bwMode="auto">
              <a:xfrm>
                <a:off x="2618" y="1957"/>
                <a:ext cx="12" cy="7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0" y="14"/>
                  </a:cxn>
                  <a:cxn ang="0">
                    <a:pos x="22" y="0"/>
                  </a:cxn>
                  <a:cxn ang="0">
                    <a:pos x="23" y="15"/>
                  </a:cxn>
                </a:cxnLst>
                <a:rect l="0" t="0" r="r" b="b"/>
                <a:pathLst>
                  <a:path w="23" h="15">
                    <a:moveTo>
                      <a:pt x="23" y="15"/>
                    </a:moveTo>
                    <a:lnTo>
                      <a:pt x="0" y="14"/>
                    </a:lnTo>
                    <a:lnTo>
                      <a:pt x="22" y="0"/>
                    </a:lnTo>
                    <a:lnTo>
                      <a:pt x="2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6" name="Freeform 1464"/>
              <p:cNvSpPr>
                <a:spLocks noChangeAspect="1"/>
              </p:cNvSpPr>
              <p:nvPr/>
            </p:nvSpPr>
            <p:spPr bwMode="auto">
              <a:xfrm>
                <a:off x="2572" y="1935"/>
                <a:ext cx="10" cy="34"/>
              </a:xfrm>
              <a:custGeom>
                <a:avLst/>
                <a:gdLst/>
                <a:ahLst/>
                <a:cxnLst>
                  <a:cxn ang="0">
                    <a:pos x="19" y="67"/>
                  </a:cxn>
                  <a:cxn ang="0">
                    <a:pos x="0" y="0"/>
                  </a:cxn>
                  <a:cxn ang="0">
                    <a:pos x="19" y="56"/>
                  </a:cxn>
                  <a:cxn ang="0">
                    <a:pos x="19" y="67"/>
                  </a:cxn>
                </a:cxnLst>
                <a:rect l="0" t="0" r="r" b="b"/>
                <a:pathLst>
                  <a:path w="19" h="67">
                    <a:moveTo>
                      <a:pt x="19" y="67"/>
                    </a:moveTo>
                    <a:lnTo>
                      <a:pt x="0" y="0"/>
                    </a:lnTo>
                    <a:lnTo>
                      <a:pt x="19" y="56"/>
                    </a:lnTo>
                    <a:lnTo>
                      <a:pt x="19" y="6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7" name="Freeform 1465"/>
              <p:cNvSpPr>
                <a:spLocks noChangeAspect="1"/>
              </p:cNvSpPr>
              <p:nvPr/>
            </p:nvSpPr>
            <p:spPr bwMode="auto">
              <a:xfrm>
                <a:off x="2617" y="1964"/>
                <a:ext cx="13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0"/>
                  </a:cxn>
                  <a:cxn ang="0">
                    <a:pos x="25" y="0"/>
                  </a:cxn>
                  <a:cxn ang="0">
                    <a:pos x="0" y="10"/>
                  </a:cxn>
                </a:cxnLst>
                <a:rect l="0" t="0" r="r" b="b"/>
                <a:pathLst>
                  <a:path w="25" h="10">
                    <a:moveTo>
                      <a:pt x="0" y="10"/>
                    </a:moveTo>
                    <a:lnTo>
                      <a:pt x="2" y="0"/>
                    </a:lnTo>
                    <a:lnTo>
                      <a:pt x="25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8" name="Freeform 1466"/>
              <p:cNvSpPr>
                <a:spLocks noChangeAspect="1"/>
              </p:cNvSpPr>
              <p:nvPr/>
            </p:nvSpPr>
            <p:spPr bwMode="auto">
              <a:xfrm>
                <a:off x="2617" y="1964"/>
                <a:ext cx="13" cy="6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0" y="10"/>
                  </a:cxn>
                  <a:cxn ang="0">
                    <a:pos x="25" y="0"/>
                  </a:cxn>
                  <a:cxn ang="0">
                    <a:pos x="24" y="12"/>
                  </a:cxn>
                </a:cxnLst>
                <a:rect l="0" t="0" r="r" b="b"/>
                <a:pathLst>
                  <a:path w="25" h="12">
                    <a:moveTo>
                      <a:pt x="24" y="12"/>
                    </a:moveTo>
                    <a:lnTo>
                      <a:pt x="0" y="10"/>
                    </a:lnTo>
                    <a:lnTo>
                      <a:pt x="25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9" name="Freeform 1467"/>
              <p:cNvSpPr>
                <a:spLocks noChangeAspect="1"/>
              </p:cNvSpPr>
              <p:nvPr/>
            </p:nvSpPr>
            <p:spPr bwMode="auto">
              <a:xfrm>
                <a:off x="2572" y="1935"/>
                <a:ext cx="11" cy="39"/>
              </a:xfrm>
              <a:custGeom>
                <a:avLst/>
                <a:gdLst/>
                <a:ahLst/>
                <a:cxnLst>
                  <a:cxn ang="0">
                    <a:pos x="21" y="77"/>
                  </a:cxn>
                  <a:cxn ang="0">
                    <a:pos x="0" y="0"/>
                  </a:cxn>
                  <a:cxn ang="0">
                    <a:pos x="21" y="67"/>
                  </a:cxn>
                  <a:cxn ang="0">
                    <a:pos x="21" y="77"/>
                  </a:cxn>
                </a:cxnLst>
                <a:rect l="0" t="0" r="r" b="b"/>
                <a:pathLst>
                  <a:path w="21" h="77">
                    <a:moveTo>
                      <a:pt x="21" y="77"/>
                    </a:moveTo>
                    <a:lnTo>
                      <a:pt x="0" y="0"/>
                    </a:lnTo>
                    <a:lnTo>
                      <a:pt x="21" y="67"/>
                    </a:lnTo>
                    <a:lnTo>
                      <a:pt x="21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0" name="Freeform 1468"/>
              <p:cNvSpPr>
                <a:spLocks noChangeAspect="1"/>
              </p:cNvSpPr>
              <p:nvPr/>
            </p:nvSpPr>
            <p:spPr bwMode="auto">
              <a:xfrm>
                <a:off x="2616" y="1969"/>
                <a:ext cx="13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0"/>
                  </a:cxn>
                  <a:cxn ang="0">
                    <a:pos x="25" y="4"/>
                  </a:cxn>
                  <a:cxn ang="0">
                    <a:pos x="0" y="10"/>
                  </a:cxn>
                </a:cxnLst>
                <a:rect l="0" t="0" r="r" b="b"/>
                <a:pathLst>
                  <a:path w="25" h="10">
                    <a:moveTo>
                      <a:pt x="0" y="10"/>
                    </a:moveTo>
                    <a:lnTo>
                      <a:pt x="1" y="0"/>
                    </a:lnTo>
                    <a:lnTo>
                      <a:pt x="25" y="4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1" name="Freeform 1469"/>
              <p:cNvSpPr>
                <a:spLocks noChangeAspect="1"/>
              </p:cNvSpPr>
              <p:nvPr/>
            </p:nvSpPr>
            <p:spPr bwMode="auto">
              <a:xfrm>
                <a:off x="2616" y="1970"/>
                <a:ext cx="13" cy="7"/>
              </a:xfrm>
              <a:custGeom>
                <a:avLst/>
                <a:gdLst/>
                <a:ahLst/>
                <a:cxnLst>
                  <a:cxn ang="0">
                    <a:pos x="21" y="13"/>
                  </a:cxn>
                  <a:cxn ang="0">
                    <a:pos x="0" y="8"/>
                  </a:cxn>
                  <a:cxn ang="0">
                    <a:pos x="25" y="0"/>
                  </a:cxn>
                  <a:cxn ang="0">
                    <a:pos x="21" y="13"/>
                  </a:cxn>
                </a:cxnLst>
                <a:rect l="0" t="0" r="r" b="b"/>
                <a:pathLst>
                  <a:path w="25" h="13">
                    <a:moveTo>
                      <a:pt x="21" y="13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21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2" name="Freeform 1470"/>
              <p:cNvSpPr>
                <a:spLocks noChangeAspect="1"/>
              </p:cNvSpPr>
              <p:nvPr/>
            </p:nvSpPr>
            <p:spPr bwMode="auto">
              <a:xfrm>
                <a:off x="2615" y="1974"/>
                <a:ext cx="12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0"/>
                  </a:cxn>
                  <a:cxn ang="0">
                    <a:pos x="23" y="5"/>
                  </a:cxn>
                  <a:cxn ang="0">
                    <a:pos x="0" y="7"/>
                  </a:cxn>
                </a:cxnLst>
                <a:rect l="0" t="0" r="r" b="b"/>
                <a:pathLst>
                  <a:path w="23" h="7">
                    <a:moveTo>
                      <a:pt x="0" y="7"/>
                    </a:moveTo>
                    <a:lnTo>
                      <a:pt x="3" y="0"/>
                    </a:lnTo>
                    <a:lnTo>
                      <a:pt x="23" y="5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3" name="Freeform 1471"/>
              <p:cNvSpPr>
                <a:spLocks noChangeAspect="1"/>
              </p:cNvSpPr>
              <p:nvPr/>
            </p:nvSpPr>
            <p:spPr bwMode="auto">
              <a:xfrm>
                <a:off x="2613" y="1977"/>
                <a:ext cx="14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"/>
                  </a:cxn>
                  <a:cxn ang="0">
                    <a:pos x="27" y="0"/>
                  </a:cxn>
                  <a:cxn ang="0">
                    <a:pos x="0" y="8"/>
                  </a:cxn>
                </a:cxnLst>
                <a:rect l="0" t="0" r="r" b="b"/>
                <a:pathLst>
                  <a:path w="27" h="8">
                    <a:moveTo>
                      <a:pt x="0" y="8"/>
                    </a:moveTo>
                    <a:lnTo>
                      <a:pt x="4" y="2"/>
                    </a:lnTo>
                    <a:lnTo>
                      <a:pt x="27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4" name="Freeform 1472"/>
              <p:cNvSpPr>
                <a:spLocks noChangeAspect="1"/>
              </p:cNvSpPr>
              <p:nvPr/>
            </p:nvSpPr>
            <p:spPr bwMode="auto">
              <a:xfrm>
                <a:off x="2613" y="1977"/>
                <a:ext cx="14" cy="5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0" y="8"/>
                  </a:cxn>
                  <a:cxn ang="0">
                    <a:pos x="27" y="0"/>
                  </a:cxn>
                  <a:cxn ang="0">
                    <a:pos x="23" y="12"/>
                  </a:cxn>
                </a:cxnLst>
                <a:rect l="0" t="0" r="r" b="b"/>
                <a:pathLst>
                  <a:path w="27" h="12">
                    <a:moveTo>
                      <a:pt x="23" y="12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5" name="Freeform 1473"/>
              <p:cNvSpPr>
                <a:spLocks noChangeAspect="1"/>
              </p:cNvSpPr>
              <p:nvPr/>
            </p:nvSpPr>
            <p:spPr bwMode="auto">
              <a:xfrm>
                <a:off x="2611" y="1981"/>
                <a:ext cx="14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29" y="4"/>
                  </a:cxn>
                  <a:cxn ang="0">
                    <a:pos x="0" y="6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6" y="0"/>
                    </a:lnTo>
                    <a:lnTo>
                      <a:pt x="29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6" name="Freeform 1474"/>
              <p:cNvSpPr>
                <a:spLocks noChangeAspect="1"/>
              </p:cNvSpPr>
              <p:nvPr/>
            </p:nvSpPr>
            <p:spPr bwMode="auto">
              <a:xfrm>
                <a:off x="2608" y="1982"/>
                <a:ext cx="17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2"/>
                  </a:cxn>
                  <a:cxn ang="0">
                    <a:pos x="35" y="0"/>
                  </a:cxn>
                  <a:cxn ang="0">
                    <a:pos x="0" y="6"/>
                  </a:cxn>
                </a:cxnLst>
                <a:rect l="0" t="0" r="r" b="b"/>
                <a:pathLst>
                  <a:path w="35" h="6">
                    <a:moveTo>
                      <a:pt x="0" y="6"/>
                    </a:moveTo>
                    <a:lnTo>
                      <a:pt x="6" y="2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7" name="Freeform 1475"/>
              <p:cNvSpPr>
                <a:spLocks noChangeAspect="1"/>
              </p:cNvSpPr>
              <p:nvPr/>
            </p:nvSpPr>
            <p:spPr bwMode="auto">
              <a:xfrm>
                <a:off x="2582" y="1983"/>
                <a:ext cx="1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6" y="0"/>
                  </a:cxn>
                  <a:cxn ang="0">
                    <a:pos x="21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6">
                    <a:moveTo>
                      <a:pt x="0" y="6"/>
                    </a:moveTo>
                    <a:lnTo>
                      <a:pt x="16" y="0"/>
                    </a:lnTo>
                    <a:lnTo>
                      <a:pt x="21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8" name="Freeform 1476"/>
              <p:cNvSpPr>
                <a:spLocks noChangeAspect="1"/>
              </p:cNvSpPr>
              <p:nvPr/>
            </p:nvSpPr>
            <p:spPr bwMode="auto">
              <a:xfrm>
                <a:off x="2582" y="1981"/>
                <a:ext cx="7" cy="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0"/>
                  </a:cxn>
                  <a:cxn ang="0">
                    <a:pos x="16" y="6"/>
                  </a:cxn>
                  <a:cxn ang="0">
                    <a:pos x="0" y="12"/>
                  </a:cxn>
                </a:cxnLst>
                <a:rect l="0" t="0" r="r" b="b"/>
                <a:pathLst>
                  <a:path w="16" h="12">
                    <a:moveTo>
                      <a:pt x="0" y="12"/>
                    </a:moveTo>
                    <a:lnTo>
                      <a:pt x="10" y="0"/>
                    </a:lnTo>
                    <a:lnTo>
                      <a:pt x="1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9" name="Freeform 1477"/>
              <p:cNvSpPr>
                <a:spLocks noChangeAspect="1"/>
              </p:cNvSpPr>
              <p:nvPr/>
            </p:nvSpPr>
            <p:spPr bwMode="auto">
              <a:xfrm>
                <a:off x="2582" y="1978"/>
                <a:ext cx="4" cy="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6" y="0"/>
                  </a:cxn>
                  <a:cxn ang="0">
                    <a:pos x="10" y="8"/>
                  </a:cxn>
                  <a:cxn ang="0">
                    <a:pos x="0" y="18"/>
                  </a:cxn>
                </a:cxnLst>
                <a:rect l="0" t="0" r="r" b="b"/>
                <a:pathLst>
                  <a:path w="10" h="18">
                    <a:moveTo>
                      <a:pt x="0" y="18"/>
                    </a:moveTo>
                    <a:lnTo>
                      <a:pt x="6" y="0"/>
                    </a:lnTo>
                    <a:lnTo>
                      <a:pt x="10" y="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0" name="Freeform 1478"/>
              <p:cNvSpPr>
                <a:spLocks noChangeAspect="1"/>
              </p:cNvSpPr>
              <p:nvPr/>
            </p:nvSpPr>
            <p:spPr bwMode="auto">
              <a:xfrm>
                <a:off x="2582" y="1974"/>
                <a:ext cx="3" cy="1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" y="0"/>
                  </a:cxn>
                  <a:cxn ang="0">
                    <a:pos x="6" y="7"/>
                  </a:cxn>
                  <a:cxn ang="0">
                    <a:pos x="0" y="25"/>
                  </a:cxn>
                </a:cxnLst>
                <a:rect l="0" t="0" r="r" b="b"/>
                <a:pathLst>
                  <a:path w="6" h="25">
                    <a:moveTo>
                      <a:pt x="0" y="25"/>
                    </a:moveTo>
                    <a:lnTo>
                      <a:pt x="2" y="0"/>
                    </a:lnTo>
                    <a:lnTo>
                      <a:pt x="6" y="7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1" name="Freeform 1479"/>
              <p:cNvSpPr>
                <a:spLocks noChangeAspect="1"/>
              </p:cNvSpPr>
              <p:nvPr/>
            </p:nvSpPr>
            <p:spPr bwMode="auto">
              <a:xfrm>
                <a:off x="2572" y="1935"/>
                <a:ext cx="11" cy="51"/>
              </a:xfrm>
              <a:custGeom>
                <a:avLst/>
                <a:gdLst/>
                <a:ahLst/>
                <a:cxnLst>
                  <a:cxn ang="0">
                    <a:pos x="21" y="102"/>
                  </a:cxn>
                  <a:cxn ang="0">
                    <a:pos x="0" y="0"/>
                  </a:cxn>
                  <a:cxn ang="0">
                    <a:pos x="21" y="77"/>
                  </a:cxn>
                  <a:cxn ang="0">
                    <a:pos x="21" y="102"/>
                  </a:cxn>
                </a:cxnLst>
                <a:rect l="0" t="0" r="r" b="b"/>
                <a:pathLst>
                  <a:path w="21" h="102">
                    <a:moveTo>
                      <a:pt x="21" y="102"/>
                    </a:moveTo>
                    <a:lnTo>
                      <a:pt x="0" y="0"/>
                    </a:lnTo>
                    <a:lnTo>
                      <a:pt x="21" y="77"/>
                    </a:lnTo>
                    <a:lnTo>
                      <a:pt x="21" y="10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2" name="Freeform 1480"/>
              <p:cNvSpPr>
                <a:spLocks noChangeAspect="1"/>
              </p:cNvSpPr>
              <p:nvPr/>
            </p:nvSpPr>
            <p:spPr bwMode="auto">
              <a:xfrm>
                <a:off x="2582" y="1985"/>
                <a:ext cx="14" cy="1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9" y="2"/>
                  </a:cxn>
                </a:cxnLst>
                <a:rect l="0" t="0" r="r" b="b"/>
                <a:pathLst>
                  <a:path w="29" h="2">
                    <a:moveTo>
                      <a:pt x="29" y="2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3" name="Freeform 1481"/>
              <p:cNvSpPr>
                <a:spLocks noChangeAspect="1"/>
              </p:cNvSpPr>
              <p:nvPr/>
            </p:nvSpPr>
            <p:spPr bwMode="auto">
              <a:xfrm>
                <a:off x="2604" y="1982"/>
                <a:ext cx="21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6"/>
                  </a:cxn>
                  <a:cxn ang="0">
                    <a:pos x="42" y="0"/>
                  </a:cxn>
                  <a:cxn ang="0">
                    <a:pos x="0" y="8"/>
                  </a:cxn>
                </a:cxnLst>
                <a:rect l="0" t="0" r="r" b="b"/>
                <a:pathLst>
                  <a:path w="42" h="8">
                    <a:moveTo>
                      <a:pt x="0" y="8"/>
                    </a:moveTo>
                    <a:lnTo>
                      <a:pt x="7" y="6"/>
                    </a:lnTo>
                    <a:lnTo>
                      <a:pt x="4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4" name="Freeform 1482"/>
              <p:cNvSpPr>
                <a:spLocks noChangeAspect="1"/>
              </p:cNvSpPr>
              <p:nvPr/>
            </p:nvSpPr>
            <p:spPr bwMode="auto">
              <a:xfrm>
                <a:off x="2582" y="1986"/>
                <a:ext cx="19" cy="1"/>
              </a:xfrm>
              <a:custGeom>
                <a:avLst/>
                <a:gdLst/>
                <a:ahLst/>
                <a:cxnLst>
                  <a:cxn ang="0">
                    <a:pos x="39" y="2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39" y="2"/>
                  </a:cxn>
                </a:cxnLst>
                <a:rect l="0" t="0" r="r" b="b"/>
                <a:pathLst>
                  <a:path w="39" h="2">
                    <a:moveTo>
                      <a:pt x="39" y="2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3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5" name="Freeform 1483"/>
              <p:cNvSpPr>
                <a:spLocks noChangeAspect="1"/>
              </p:cNvSpPr>
              <p:nvPr/>
            </p:nvSpPr>
            <p:spPr bwMode="auto">
              <a:xfrm>
                <a:off x="2601" y="1986"/>
                <a:ext cx="20" cy="1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40" y="2"/>
                  </a:cxn>
                </a:cxnLst>
                <a:rect l="0" t="0" r="r" b="b"/>
                <a:pathLst>
                  <a:path w="40" h="2">
                    <a:moveTo>
                      <a:pt x="40" y="2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6" name="Freeform 1484"/>
              <p:cNvSpPr>
                <a:spLocks noChangeAspect="1"/>
              </p:cNvSpPr>
              <p:nvPr/>
            </p:nvSpPr>
            <p:spPr bwMode="auto">
              <a:xfrm>
                <a:off x="2604" y="1982"/>
                <a:ext cx="21" cy="5"/>
              </a:xfrm>
              <a:custGeom>
                <a:avLst/>
                <a:gdLst/>
                <a:ahLst/>
                <a:cxnLst>
                  <a:cxn ang="0">
                    <a:pos x="34" y="10"/>
                  </a:cxn>
                  <a:cxn ang="0">
                    <a:pos x="0" y="8"/>
                  </a:cxn>
                  <a:cxn ang="0">
                    <a:pos x="42" y="0"/>
                  </a:cxn>
                  <a:cxn ang="0">
                    <a:pos x="34" y="10"/>
                  </a:cxn>
                </a:cxnLst>
                <a:rect l="0" t="0" r="r" b="b"/>
                <a:pathLst>
                  <a:path w="42" h="10">
                    <a:moveTo>
                      <a:pt x="34" y="10"/>
                    </a:moveTo>
                    <a:lnTo>
                      <a:pt x="0" y="8"/>
                    </a:lnTo>
                    <a:lnTo>
                      <a:pt x="42" y="0"/>
                    </a:lnTo>
                    <a:lnTo>
                      <a:pt x="3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7" name="Freeform 1485"/>
              <p:cNvSpPr>
                <a:spLocks noChangeAspect="1"/>
              </p:cNvSpPr>
              <p:nvPr/>
            </p:nvSpPr>
            <p:spPr bwMode="auto">
              <a:xfrm>
                <a:off x="2586" y="1986"/>
                <a:ext cx="35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7" y="0"/>
                  </a:cxn>
                  <a:cxn ang="0">
                    <a:pos x="69" y="2"/>
                  </a:cxn>
                  <a:cxn ang="0">
                    <a:pos x="0" y="7"/>
                  </a:cxn>
                </a:cxnLst>
                <a:rect l="0" t="0" r="r" b="b"/>
                <a:pathLst>
                  <a:path w="69" h="7">
                    <a:moveTo>
                      <a:pt x="0" y="7"/>
                    </a:moveTo>
                    <a:lnTo>
                      <a:pt x="27" y="0"/>
                    </a:lnTo>
                    <a:lnTo>
                      <a:pt x="69" y="2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8" name="Freeform 1486"/>
              <p:cNvSpPr>
                <a:spLocks noChangeAspect="1"/>
              </p:cNvSpPr>
              <p:nvPr/>
            </p:nvSpPr>
            <p:spPr bwMode="auto">
              <a:xfrm>
                <a:off x="2582" y="1986"/>
                <a:ext cx="19" cy="4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0" y="0"/>
                  </a:cxn>
                  <a:cxn ang="0">
                    <a:pos x="39" y="2"/>
                  </a:cxn>
                  <a:cxn ang="0">
                    <a:pos x="10" y="7"/>
                  </a:cxn>
                </a:cxnLst>
                <a:rect l="0" t="0" r="r" b="b"/>
                <a:pathLst>
                  <a:path w="39" h="7">
                    <a:moveTo>
                      <a:pt x="10" y="7"/>
                    </a:moveTo>
                    <a:lnTo>
                      <a:pt x="0" y="0"/>
                    </a:lnTo>
                    <a:lnTo>
                      <a:pt x="39" y="2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9" name="Freeform 1487"/>
              <p:cNvSpPr>
                <a:spLocks noChangeAspect="1"/>
              </p:cNvSpPr>
              <p:nvPr/>
            </p:nvSpPr>
            <p:spPr bwMode="auto">
              <a:xfrm>
                <a:off x="2586" y="1987"/>
                <a:ext cx="35" cy="4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0" y="7"/>
                  </a:cxn>
                  <a:cxn ang="0">
                    <a:pos x="69" y="0"/>
                  </a:cxn>
                  <a:cxn ang="0">
                    <a:pos x="61" y="7"/>
                  </a:cxn>
                </a:cxnLst>
                <a:rect l="0" t="0" r="r" b="b"/>
                <a:pathLst>
                  <a:path w="69" h="7">
                    <a:moveTo>
                      <a:pt x="61" y="7"/>
                    </a:moveTo>
                    <a:lnTo>
                      <a:pt x="0" y="7"/>
                    </a:lnTo>
                    <a:lnTo>
                      <a:pt x="69" y="0"/>
                    </a:lnTo>
                    <a:lnTo>
                      <a:pt x="6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0" name="Freeform 1488"/>
              <p:cNvSpPr>
                <a:spLocks noChangeAspect="1"/>
              </p:cNvSpPr>
              <p:nvPr/>
            </p:nvSpPr>
            <p:spPr bwMode="auto">
              <a:xfrm>
                <a:off x="2586" y="1990"/>
                <a:ext cx="31" cy="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0"/>
                  </a:cxn>
                  <a:cxn ang="0">
                    <a:pos x="61" y="2"/>
                  </a:cxn>
                  <a:cxn ang="0">
                    <a:pos x="8" y="8"/>
                  </a:cxn>
                </a:cxnLst>
                <a:rect l="0" t="0" r="r" b="b"/>
                <a:pathLst>
                  <a:path w="61" h="8">
                    <a:moveTo>
                      <a:pt x="8" y="8"/>
                    </a:moveTo>
                    <a:lnTo>
                      <a:pt x="0" y="0"/>
                    </a:lnTo>
                    <a:lnTo>
                      <a:pt x="61" y="2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1" name="Freeform 1489"/>
              <p:cNvSpPr>
                <a:spLocks noChangeAspect="1"/>
              </p:cNvSpPr>
              <p:nvPr/>
            </p:nvSpPr>
            <p:spPr bwMode="auto">
              <a:xfrm>
                <a:off x="2591" y="1991"/>
                <a:ext cx="26" cy="3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0" y="6"/>
                  </a:cxn>
                  <a:cxn ang="0">
                    <a:pos x="51" y="0"/>
                  </a:cxn>
                  <a:cxn ang="0">
                    <a:pos x="42" y="6"/>
                  </a:cxn>
                </a:cxnLst>
                <a:rect l="0" t="0" r="r" b="b"/>
                <a:pathLst>
                  <a:path w="51" h="6">
                    <a:moveTo>
                      <a:pt x="42" y="6"/>
                    </a:moveTo>
                    <a:lnTo>
                      <a:pt x="0" y="6"/>
                    </a:lnTo>
                    <a:lnTo>
                      <a:pt x="51" y="0"/>
                    </a:lnTo>
                    <a:lnTo>
                      <a:pt x="4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2" name="Freeform 1490"/>
              <p:cNvSpPr>
                <a:spLocks noChangeAspect="1"/>
              </p:cNvSpPr>
              <p:nvPr/>
            </p:nvSpPr>
            <p:spPr bwMode="auto">
              <a:xfrm>
                <a:off x="2572" y="1986"/>
                <a:ext cx="10" cy="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5"/>
                  </a:cxn>
                  <a:cxn ang="0">
                    <a:pos x="0" y="15"/>
                  </a:cxn>
                  <a:cxn ang="0">
                    <a:pos x="19" y="0"/>
                  </a:cxn>
                </a:cxnLst>
                <a:rect l="0" t="0" r="r" b="b"/>
                <a:pathLst>
                  <a:path w="19" h="15">
                    <a:moveTo>
                      <a:pt x="19" y="0"/>
                    </a:moveTo>
                    <a:lnTo>
                      <a:pt x="19" y="15"/>
                    </a:lnTo>
                    <a:lnTo>
                      <a:pt x="0" y="15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3" name="Freeform 1491"/>
              <p:cNvSpPr>
                <a:spLocks noChangeAspect="1"/>
              </p:cNvSpPr>
              <p:nvPr/>
            </p:nvSpPr>
            <p:spPr bwMode="auto">
              <a:xfrm>
                <a:off x="2572" y="1935"/>
                <a:ext cx="10" cy="59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0" y="0"/>
                  </a:cxn>
                  <a:cxn ang="0">
                    <a:pos x="19" y="102"/>
                  </a:cxn>
                  <a:cxn ang="0">
                    <a:pos x="0" y="117"/>
                  </a:cxn>
                </a:cxnLst>
                <a:rect l="0" t="0" r="r" b="b"/>
                <a:pathLst>
                  <a:path w="19" h="117">
                    <a:moveTo>
                      <a:pt x="0" y="117"/>
                    </a:moveTo>
                    <a:lnTo>
                      <a:pt x="0" y="0"/>
                    </a:lnTo>
                    <a:lnTo>
                      <a:pt x="19" y="102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4" name="Freeform 1492"/>
              <p:cNvSpPr>
                <a:spLocks noChangeAspect="1"/>
              </p:cNvSpPr>
              <p:nvPr/>
            </p:nvSpPr>
            <p:spPr bwMode="auto">
              <a:xfrm>
                <a:off x="2591" y="1994"/>
                <a:ext cx="21" cy="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9" y="2"/>
                  </a:cxn>
                </a:cxnLst>
                <a:rect l="0" t="0" r="r" b="b"/>
                <a:pathLst>
                  <a:path w="42" h="2">
                    <a:moveTo>
                      <a:pt x="9" y="2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5" name="Freeform 1493"/>
              <p:cNvSpPr>
                <a:spLocks noChangeAspect="1"/>
              </p:cNvSpPr>
              <p:nvPr/>
            </p:nvSpPr>
            <p:spPr bwMode="auto">
              <a:xfrm>
                <a:off x="2596" y="1994"/>
                <a:ext cx="16" cy="1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0" y="2"/>
                  </a:cxn>
                  <a:cxn ang="0">
                    <a:pos x="33" y="0"/>
                  </a:cxn>
                  <a:cxn ang="0">
                    <a:pos x="23" y="2"/>
                  </a:cxn>
                </a:cxnLst>
                <a:rect l="0" t="0" r="r" b="b"/>
                <a:pathLst>
                  <a:path w="33" h="2">
                    <a:moveTo>
                      <a:pt x="23" y="2"/>
                    </a:moveTo>
                    <a:lnTo>
                      <a:pt x="0" y="2"/>
                    </a:lnTo>
                    <a:lnTo>
                      <a:pt x="33" y="0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6" name="Freeform 1494"/>
              <p:cNvSpPr>
                <a:spLocks noChangeAspect="1"/>
              </p:cNvSpPr>
              <p:nvPr/>
            </p:nvSpPr>
            <p:spPr bwMode="auto">
              <a:xfrm>
                <a:off x="2596" y="1995"/>
                <a:ext cx="12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2" y="2"/>
                  </a:cxn>
                </a:cxnLst>
                <a:rect l="0" t="0" r="r" b="b"/>
                <a:pathLst>
                  <a:path w="23" h="2">
                    <a:moveTo>
                      <a:pt x="12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7" name="Freeform 1495"/>
              <p:cNvSpPr>
                <a:spLocks noChangeAspect="1"/>
              </p:cNvSpPr>
              <p:nvPr/>
            </p:nvSpPr>
            <p:spPr bwMode="auto">
              <a:xfrm>
                <a:off x="5314" y="2889"/>
                <a:ext cx="12" cy="1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0" y="2"/>
                  </a:cxn>
                  <a:cxn ang="0">
                    <a:pos x="12" y="0"/>
                  </a:cxn>
                  <a:cxn ang="0">
                    <a:pos x="23" y="2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8" name="Freeform 1496"/>
              <p:cNvSpPr>
                <a:spLocks noChangeAspect="1"/>
              </p:cNvSpPr>
              <p:nvPr/>
            </p:nvSpPr>
            <p:spPr bwMode="auto">
              <a:xfrm>
                <a:off x="5308" y="2889"/>
                <a:ext cx="18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1" y="0"/>
                  </a:cxn>
                  <a:cxn ang="0">
                    <a:pos x="34" y="2"/>
                  </a:cxn>
                  <a:cxn ang="0">
                    <a:pos x="0" y="6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1" y="0"/>
                    </a:lnTo>
                    <a:lnTo>
                      <a:pt x="34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9" name="Freeform 1497"/>
              <p:cNvSpPr>
                <a:spLocks noChangeAspect="1"/>
              </p:cNvSpPr>
              <p:nvPr/>
            </p:nvSpPr>
            <p:spPr bwMode="auto">
              <a:xfrm>
                <a:off x="5308" y="2890"/>
                <a:ext cx="22" cy="2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34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34" y="0"/>
                    </a:lnTo>
                    <a:lnTo>
                      <a:pt x="4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0" name="Freeform 1498"/>
              <p:cNvSpPr>
                <a:spLocks noChangeAspect="1"/>
              </p:cNvSpPr>
              <p:nvPr/>
            </p:nvSpPr>
            <p:spPr bwMode="auto">
              <a:xfrm>
                <a:off x="5304" y="2892"/>
                <a:ext cx="26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0"/>
                  </a:cxn>
                  <a:cxn ang="0">
                    <a:pos x="52" y="0"/>
                  </a:cxn>
                  <a:cxn ang="0">
                    <a:pos x="0" y="3"/>
                  </a:cxn>
                </a:cxnLst>
                <a:rect l="0" t="0" r="r" b="b"/>
                <a:pathLst>
                  <a:path w="52" h="3">
                    <a:moveTo>
                      <a:pt x="0" y="3"/>
                    </a:moveTo>
                    <a:lnTo>
                      <a:pt x="9" y="0"/>
                    </a:lnTo>
                    <a:lnTo>
                      <a:pt x="5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1" name="Freeform 1499"/>
              <p:cNvSpPr>
                <a:spLocks noChangeAspect="1"/>
              </p:cNvSpPr>
              <p:nvPr/>
            </p:nvSpPr>
            <p:spPr bwMode="auto">
              <a:xfrm>
                <a:off x="5304" y="2892"/>
                <a:ext cx="31" cy="3"/>
              </a:xfrm>
              <a:custGeom>
                <a:avLst/>
                <a:gdLst/>
                <a:ahLst/>
                <a:cxnLst>
                  <a:cxn ang="0">
                    <a:pos x="61" y="5"/>
                  </a:cxn>
                  <a:cxn ang="0">
                    <a:pos x="0" y="5"/>
                  </a:cxn>
                  <a:cxn ang="0">
                    <a:pos x="54" y="0"/>
                  </a:cxn>
                  <a:cxn ang="0">
                    <a:pos x="61" y="5"/>
                  </a:cxn>
                </a:cxnLst>
                <a:rect l="0" t="0" r="r" b="b"/>
                <a:pathLst>
                  <a:path w="61" h="5">
                    <a:moveTo>
                      <a:pt x="61" y="5"/>
                    </a:moveTo>
                    <a:lnTo>
                      <a:pt x="0" y="5"/>
                    </a:lnTo>
                    <a:lnTo>
                      <a:pt x="54" y="0"/>
                    </a:lnTo>
                    <a:lnTo>
                      <a:pt x="61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2" name="Freeform 1500"/>
              <p:cNvSpPr>
                <a:spLocks noChangeAspect="1"/>
              </p:cNvSpPr>
              <p:nvPr/>
            </p:nvSpPr>
            <p:spPr bwMode="auto">
              <a:xfrm>
                <a:off x="5301" y="2894"/>
                <a:ext cx="34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69" y="2"/>
                  </a:cxn>
                  <a:cxn ang="0">
                    <a:pos x="0" y="8"/>
                  </a:cxn>
                </a:cxnLst>
                <a:rect l="0" t="0" r="r" b="b"/>
                <a:pathLst>
                  <a:path w="69" h="8">
                    <a:moveTo>
                      <a:pt x="0" y="8"/>
                    </a:moveTo>
                    <a:lnTo>
                      <a:pt x="8" y="0"/>
                    </a:lnTo>
                    <a:lnTo>
                      <a:pt x="69" y="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3" name="Freeform 1501"/>
              <p:cNvSpPr>
                <a:spLocks noChangeAspect="1"/>
              </p:cNvSpPr>
              <p:nvPr/>
            </p:nvSpPr>
            <p:spPr bwMode="auto">
              <a:xfrm>
                <a:off x="5301" y="2895"/>
                <a:ext cx="34" cy="3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0" y="6"/>
                  </a:cxn>
                  <a:cxn ang="0">
                    <a:pos x="69" y="0"/>
                  </a:cxn>
                  <a:cxn ang="0">
                    <a:pos x="42" y="6"/>
                  </a:cxn>
                </a:cxnLst>
                <a:rect l="0" t="0" r="r" b="b"/>
                <a:pathLst>
                  <a:path w="69" h="6">
                    <a:moveTo>
                      <a:pt x="42" y="6"/>
                    </a:moveTo>
                    <a:lnTo>
                      <a:pt x="0" y="6"/>
                    </a:lnTo>
                    <a:lnTo>
                      <a:pt x="69" y="0"/>
                    </a:lnTo>
                    <a:lnTo>
                      <a:pt x="4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4" name="Freeform 1502"/>
              <p:cNvSpPr>
                <a:spLocks noChangeAspect="1"/>
              </p:cNvSpPr>
              <p:nvPr/>
            </p:nvSpPr>
            <p:spPr bwMode="auto">
              <a:xfrm>
                <a:off x="5301" y="2898"/>
                <a:ext cx="21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35" y="2"/>
                  </a:cxn>
                </a:cxnLst>
                <a:rect l="0" t="0" r="r" b="b"/>
                <a:pathLst>
                  <a:path w="42" h="2">
                    <a:moveTo>
                      <a:pt x="35" y="2"/>
                    </a:moveTo>
                    <a:lnTo>
                      <a:pt x="0" y="0"/>
                    </a:lnTo>
                    <a:lnTo>
                      <a:pt x="42" y="2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5" name="Freeform 1503"/>
              <p:cNvSpPr>
                <a:spLocks noChangeAspect="1"/>
              </p:cNvSpPr>
              <p:nvPr/>
            </p:nvSpPr>
            <p:spPr bwMode="auto">
              <a:xfrm>
                <a:off x="5322" y="2895"/>
                <a:ext cx="13" cy="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8"/>
                  </a:cxn>
                  <a:cxn ang="0">
                    <a:pos x="27" y="0"/>
                  </a:cxn>
                  <a:cxn ang="0">
                    <a:pos x="8" y="8"/>
                  </a:cxn>
                </a:cxnLst>
                <a:rect l="0" t="0" r="r" b="b"/>
                <a:pathLst>
                  <a:path w="27" h="8">
                    <a:moveTo>
                      <a:pt x="8" y="8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6" name="Freeform 1504"/>
              <p:cNvSpPr>
                <a:spLocks noChangeAspect="1"/>
              </p:cNvSpPr>
              <p:nvPr/>
            </p:nvSpPr>
            <p:spPr bwMode="auto">
              <a:xfrm>
                <a:off x="5340" y="2890"/>
                <a:ext cx="10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17"/>
                  </a:cxn>
                </a:cxnLst>
                <a:rect l="0" t="0" r="r" b="b"/>
                <a:pathLst>
                  <a:path w="19" h="17">
                    <a:moveTo>
                      <a:pt x="0" y="17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7" name="Freeform 1505"/>
              <p:cNvSpPr>
                <a:spLocks noChangeAspect="1"/>
              </p:cNvSpPr>
              <p:nvPr/>
            </p:nvSpPr>
            <p:spPr bwMode="auto">
              <a:xfrm>
                <a:off x="5326" y="2895"/>
                <a:ext cx="14" cy="4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0" y="8"/>
                  </a:cxn>
                  <a:cxn ang="0">
                    <a:pos x="19" y="0"/>
                  </a:cxn>
                  <a:cxn ang="0">
                    <a:pos x="29" y="8"/>
                  </a:cxn>
                </a:cxnLst>
                <a:rect l="0" t="0" r="r" b="b"/>
                <a:pathLst>
                  <a:path w="29" h="8">
                    <a:moveTo>
                      <a:pt x="29" y="8"/>
                    </a:moveTo>
                    <a:lnTo>
                      <a:pt x="0" y="8"/>
                    </a:lnTo>
                    <a:lnTo>
                      <a:pt x="19" y="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8" name="Freeform 1506"/>
              <p:cNvSpPr>
                <a:spLocks noChangeAspect="1"/>
              </p:cNvSpPr>
              <p:nvPr/>
            </p:nvSpPr>
            <p:spPr bwMode="auto">
              <a:xfrm>
                <a:off x="5301" y="2898"/>
                <a:ext cx="17" cy="1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0" y="0"/>
                  </a:cxn>
                  <a:cxn ang="0">
                    <a:pos x="35" y="2"/>
                  </a:cxn>
                  <a:cxn ang="0">
                    <a:pos x="27" y="4"/>
                  </a:cxn>
                </a:cxnLst>
                <a:rect l="0" t="0" r="r" b="b"/>
                <a:pathLst>
                  <a:path w="35" h="4">
                    <a:moveTo>
                      <a:pt x="27" y="4"/>
                    </a:moveTo>
                    <a:lnTo>
                      <a:pt x="0" y="0"/>
                    </a:lnTo>
                    <a:lnTo>
                      <a:pt x="35" y="2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9" name="Freeform 1507"/>
              <p:cNvSpPr>
                <a:spLocks noChangeAspect="1"/>
              </p:cNvSpPr>
              <p:nvPr/>
            </p:nvSpPr>
            <p:spPr bwMode="auto">
              <a:xfrm>
                <a:off x="5326" y="2899"/>
                <a:ext cx="14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8" y="2"/>
                  </a:cxn>
                </a:cxnLst>
                <a:rect l="0" t="0" r="r" b="b"/>
                <a:pathLst>
                  <a:path w="29" h="2">
                    <a:moveTo>
                      <a:pt x="8" y="2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0" name="Freeform 1508"/>
              <p:cNvSpPr>
                <a:spLocks noChangeAspect="1"/>
              </p:cNvSpPr>
              <p:nvPr/>
            </p:nvSpPr>
            <p:spPr bwMode="auto">
              <a:xfrm>
                <a:off x="5301" y="2898"/>
                <a:ext cx="14" cy="4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0"/>
                  </a:cxn>
                  <a:cxn ang="0">
                    <a:pos x="29" y="6"/>
                  </a:cxn>
                  <a:cxn ang="0">
                    <a:pos x="23" y="10"/>
                  </a:cxn>
                </a:cxnLst>
                <a:rect l="0" t="0" r="r" b="b"/>
                <a:pathLst>
                  <a:path w="29" h="10">
                    <a:moveTo>
                      <a:pt x="23" y="10"/>
                    </a:moveTo>
                    <a:lnTo>
                      <a:pt x="0" y="0"/>
                    </a:lnTo>
                    <a:lnTo>
                      <a:pt x="29" y="6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1" name="Freeform 1509"/>
              <p:cNvSpPr>
                <a:spLocks noChangeAspect="1"/>
              </p:cNvSpPr>
              <p:nvPr/>
            </p:nvSpPr>
            <p:spPr bwMode="auto">
              <a:xfrm>
                <a:off x="5329" y="2899"/>
                <a:ext cx="11" cy="3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6" y="8"/>
                  </a:cxn>
                </a:cxnLst>
                <a:rect l="0" t="0" r="r" b="b"/>
                <a:pathLst>
                  <a:path w="21" h="8">
                    <a:moveTo>
                      <a:pt x="6" y="8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2" name="Freeform 1510"/>
              <p:cNvSpPr>
                <a:spLocks noChangeAspect="1"/>
              </p:cNvSpPr>
              <p:nvPr/>
            </p:nvSpPr>
            <p:spPr bwMode="auto">
              <a:xfrm>
                <a:off x="5297" y="2898"/>
                <a:ext cx="14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" y="0"/>
                  </a:cxn>
                  <a:cxn ang="0">
                    <a:pos x="29" y="10"/>
                  </a:cxn>
                  <a:cxn ang="0">
                    <a:pos x="0" y="10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lnTo>
                      <a:pt x="8" y="0"/>
                    </a:lnTo>
                    <a:lnTo>
                      <a:pt x="29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3" name="Freeform 1511"/>
              <p:cNvSpPr>
                <a:spLocks noChangeAspect="1"/>
              </p:cNvSpPr>
              <p:nvPr/>
            </p:nvSpPr>
            <p:spPr bwMode="auto">
              <a:xfrm>
                <a:off x="5297" y="2902"/>
                <a:ext cx="14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5" y="4"/>
                  </a:cxn>
                </a:cxnLst>
                <a:rect l="0" t="0" r="r" b="b"/>
                <a:pathLst>
                  <a:path w="29" h="4">
                    <a:moveTo>
                      <a:pt x="25" y="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4" name="Freeform 1512"/>
              <p:cNvSpPr>
                <a:spLocks noChangeAspect="1"/>
              </p:cNvSpPr>
              <p:nvPr/>
            </p:nvSpPr>
            <p:spPr bwMode="auto">
              <a:xfrm>
                <a:off x="5332" y="2899"/>
                <a:ext cx="8" cy="5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6"/>
                  </a:cxn>
                  <a:cxn ang="0">
                    <a:pos x="15" y="0"/>
                  </a:cxn>
                  <a:cxn ang="0">
                    <a:pos x="5" y="12"/>
                  </a:cxn>
                </a:cxnLst>
                <a:rect l="0" t="0" r="r" b="b"/>
                <a:pathLst>
                  <a:path w="15" h="12">
                    <a:moveTo>
                      <a:pt x="5" y="12"/>
                    </a:moveTo>
                    <a:lnTo>
                      <a:pt x="0" y="6"/>
                    </a:lnTo>
                    <a:lnTo>
                      <a:pt x="15" y="0"/>
                    </a:lnTo>
                    <a:lnTo>
                      <a:pt x="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5" name="Freeform 1513"/>
              <p:cNvSpPr>
                <a:spLocks noChangeAspect="1"/>
              </p:cNvSpPr>
              <p:nvPr/>
            </p:nvSpPr>
            <p:spPr bwMode="auto">
              <a:xfrm>
                <a:off x="5335" y="2890"/>
                <a:ext cx="15" cy="14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0" y="17"/>
                  </a:cxn>
                  <a:cxn ang="0">
                    <a:pos x="29" y="0"/>
                  </a:cxn>
                  <a:cxn ang="0">
                    <a:pos x="0" y="29"/>
                  </a:cxn>
                </a:cxnLst>
                <a:rect l="0" t="0" r="r" b="b"/>
                <a:pathLst>
                  <a:path w="29" h="29">
                    <a:moveTo>
                      <a:pt x="0" y="29"/>
                    </a:moveTo>
                    <a:lnTo>
                      <a:pt x="10" y="17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6" name="Freeform 1514"/>
              <p:cNvSpPr>
                <a:spLocks noChangeAspect="1"/>
              </p:cNvSpPr>
              <p:nvPr/>
            </p:nvSpPr>
            <p:spPr bwMode="auto">
              <a:xfrm>
                <a:off x="5297" y="2902"/>
                <a:ext cx="11" cy="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0" y="0"/>
                  </a:cxn>
                  <a:cxn ang="0">
                    <a:pos x="24" y="4"/>
                  </a:cxn>
                  <a:cxn ang="0">
                    <a:pos x="20" y="9"/>
                  </a:cxn>
                </a:cxnLst>
                <a:rect l="0" t="0" r="r" b="b"/>
                <a:pathLst>
                  <a:path w="24" h="9">
                    <a:moveTo>
                      <a:pt x="20" y="9"/>
                    </a:moveTo>
                    <a:lnTo>
                      <a:pt x="0" y="0"/>
                    </a:lnTo>
                    <a:lnTo>
                      <a:pt x="24" y="4"/>
                    </a:lnTo>
                    <a:lnTo>
                      <a:pt x="2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7" name="Freeform 1515"/>
              <p:cNvSpPr>
                <a:spLocks noChangeAspect="1"/>
              </p:cNvSpPr>
              <p:nvPr/>
            </p:nvSpPr>
            <p:spPr bwMode="auto">
              <a:xfrm>
                <a:off x="5335" y="2890"/>
                <a:ext cx="15" cy="17"/>
              </a:xfrm>
              <a:custGeom>
                <a:avLst/>
                <a:gdLst/>
                <a:ahLst/>
                <a:cxnLst>
                  <a:cxn ang="0">
                    <a:pos x="4" y="34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4" y="34"/>
                  </a:cxn>
                </a:cxnLst>
                <a:rect l="0" t="0" r="r" b="b"/>
                <a:pathLst>
                  <a:path w="29" h="34">
                    <a:moveTo>
                      <a:pt x="4" y="34"/>
                    </a:moveTo>
                    <a:lnTo>
                      <a:pt x="0" y="29"/>
                    </a:lnTo>
                    <a:lnTo>
                      <a:pt x="29" y="0"/>
                    </a:lnTo>
                    <a:lnTo>
                      <a:pt x="4" y="3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8" name="Freeform 1516"/>
              <p:cNvSpPr>
                <a:spLocks noChangeAspect="1"/>
              </p:cNvSpPr>
              <p:nvPr/>
            </p:nvSpPr>
            <p:spPr bwMode="auto">
              <a:xfrm>
                <a:off x="5295" y="2902"/>
                <a:ext cx="11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0"/>
                  </a:cxn>
                  <a:cxn ang="0">
                    <a:pos x="23" y="11"/>
                  </a:cxn>
                  <a:cxn ang="0">
                    <a:pos x="0" y="11"/>
                  </a:cxn>
                </a:cxnLst>
                <a:rect l="0" t="0" r="r" b="b"/>
                <a:pathLst>
                  <a:path w="23" h="11">
                    <a:moveTo>
                      <a:pt x="0" y="11"/>
                    </a:moveTo>
                    <a:lnTo>
                      <a:pt x="3" y="0"/>
                    </a:lnTo>
                    <a:lnTo>
                      <a:pt x="23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9" name="Freeform 1517"/>
              <p:cNvSpPr>
                <a:spLocks noChangeAspect="1"/>
              </p:cNvSpPr>
              <p:nvPr/>
            </p:nvSpPr>
            <p:spPr bwMode="auto">
              <a:xfrm>
                <a:off x="5295" y="2907"/>
                <a:ext cx="11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21" y="10"/>
                  </a:cxn>
                </a:cxnLst>
                <a:rect l="0" t="0" r="r" b="b"/>
                <a:pathLst>
                  <a:path w="23" h="10">
                    <a:moveTo>
                      <a:pt x="21" y="10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0" name="Freeform 1518"/>
              <p:cNvSpPr>
                <a:spLocks noChangeAspect="1"/>
              </p:cNvSpPr>
              <p:nvPr/>
            </p:nvSpPr>
            <p:spPr bwMode="auto">
              <a:xfrm>
                <a:off x="5337" y="2890"/>
                <a:ext cx="13" cy="22"/>
              </a:xfrm>
              <a:custGeom>
                <a:avLst/>
                <a:gdLst/>
                <a:ahLst/>
                <a:cxnLst>
                  <a:cxn ang="0">
                    <a:pos x="4" y="44"/>
                  </a:cxn>
                  <a:cxn ang="0">
                    <a:pos x="0" y="36"/>
                  </a:cxn>
                  <a:cxn ang="0">
                    <a:pos x="25" y="0"/>
                  </a:cxn>
                  <a:cxn ang="0">
                    <a:pos x="4" y="44"/>
                  </a:cxn>
                </a:cxnLst>
                <a:rect l="0" t="0" r="r" b="b"/>
                <a:pathLst>
                  <a:path w="25" h="44">
                    <a:moveTo>
                      <a:pt x="4" y="44"/>
                    </a:moveTo>
                    <a:lnTo>
                      <a:pt x="0" y="36"/>
                    </a:lnTo>
                    <a:lnTo>
                      <a:pt x="25" y="0"/>
                    </a:lnTo>
                    <a:lnTo>
                      <a:pt x="4" y="4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1" name="Freeform 1519"/>
              <p:cNvSpPr>
                <a:spLocks noChangeAspect="1"/>
              </p:cNvSpPr>
              <p:nvPr/>
            </p:nvSpPr>
            <p:spPr bwMode="auto">
              <a:xfrm>
                <a:off x="5293" y="2908"/>
                <a:ext cx="12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0"/>
                  </a:cxn>
                  <a:cxn ang="0">
                    <a:pos x="25" y="6"/>
                  </a:cxn>
                  <a:cxn ang="0">
                    <a:pos x="0" y="12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lnTo>
                      <a:pt x="4" y="0"/>
                    </a:lnTo>
                    <a:lnTo>
                      <a:pt x="25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2" name="Freeform 1520"/>
              <p:cNvSpPr>
                <a:spLocks noChangeAspect="1"/>
              </p:cNvSpPr>
              <p:nvPr/>
            </p:nvSpPr>
            <p:spPr bwMode="auto">
              <a:xfrm>
                <a:off x="5293" y="2912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3" y="8"/>
                  </a:cxn>
                </a:cxnLst>
                <a:rect l="0" t="0" r="r" b="b"/>
                <a:pathLst>
                  <a:path w="25" h="8">
                    <a:moveTo>
                      <a:pt x="23" y="8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3" name="Freeform 1521"/>
              <p:cNvSpPr>
                <a:spLocks noChangeAspect="1"/>
              </p:cNvSpPr>
              <p:nvPr/>
            </p:nvSpPr>
            <p:spPr bwMode="auto">
              <a:xfrm>
                <a:off x="5339" y="2890"/>
                <a:ext cx="11" cy="27"/>
              </a:xfrm>
              <a:custGeom>
                <a:avLst/>
                <a:gdLst/>
                <a:ahLst/>
                <a:cxnLst>
                  <a:cxn ang="0">
                    <a:pos x="2" y="54"/>
                  </a:cxn>
                  <a:cxn ang="0">
                    <a:pos x="0" y="44"/>
                  </a:cxn>
                  <a:cxn ang="0">
                    <a:pos x="21" y="0"/>
                  </a:cxn>
                  <a:cxn ang="0">
                    <a:pos x="2" y="54"/>
                  </a:cxn>
                </a:cxnLst>
                <a:rect l="0" t="0" r="r" b="b"/>
                <a:pathLst>
                  <a:path w="21" h="54">
                    <a:moveTo>
                      <a:pt x="2" y="54"/>
                    </a:moveTo>
                    <a:lnTo>
                      <a:pt x="0" y="44"/>
                    </a:lnTo>
                    <a:lnTo>
                      <a:pt x="21" y="0"/>
                    </a:lnTo>
                    <a:lnTo>
                      <a:pt x="2" y="5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4" name="Freeform 1522"/>
              <p:cNvSpPr>
                <a:spLocks noChangeAspect="1"/>
              </p:cNvSpPr>
              <p:nvPr/>
            </p:nvSpPr>
            <p:spPr bwMode="auto">
              <a:xfrm>
                <a:off x="5293" y="2914"/>
                <a:ext cx="11" cy="7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3" y="13"/>
                  </a:cxn>
                </a:cxnLst>
                <a:rect l="0" t="0" r="r" b="b"/>
                <a:pathLst>
                  <a:path w="23" h="13">
                    <a:moveTo>
                      <a:pt x="23" y="13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3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5" name="Freeform 1523"/>
              <p:cNvSpPr>
                <a:spLocks noChangeAspect="1"/>
              </p:cNvSpPr>
              <p:nvPr/>
            </p:nvSpPr>
            <p:spPr bwMode="auto">
              <a:xfrm>
                <a:off x="5292" y="2914"/>
                <a:ext cx="12" cy="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0"/>
                  </a:cxn>
                  <a:cxn ang="0">
                    <a:pos x="25" y="13"/>
                  </a:cxn>
                  <a:cxn ang="0">
                    <a:pos x="0" y="15"/>
                  </a:cxn>
                </a:cxnLst>
                <a:rect l="0" t="0" r="r" b="b"/>
                <a:pathLst>
                  <a:path w="25" h="15">
                    <a:moveTo>
                      <a:pt x="0" y="15"/>
                    </a:moveTo>
                    <a:lnTo>
                      <a:pt x="2" y="0"/>
                    </a:lnTo>
                    <a:lnTo>
                      <a:pt x="25" y="13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6" name="Freeform 1524"/>
              <p:cNvSpPr>
                <a:spLocks noChangeAspect="1"/>
              </p:cNvSpPr>
              <p:nvPr/>
            </p:nvSpPr>
            <p:spPr bwMode="auto">
              <a:xfrm>
                <a:off x="5340" y="2890"/>
                <a:ext cx="10" cy="32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54"/>
                  </a:cxn>
                  <a:cxn ang="0">
                    <a:pos x="19" y="0"/>
                  </a:cxn>
                  <a:cxn ang="0">
                    <a:pos x="0" y="63"/>
                  </a:cxn>
                </a:cxnLst>
                <a:rect l="0" t="0" r="r" b="b"/>
                <a:pathLst>
                  <a:path w="19" h="63">
                    <a:moveTo>
                      <a:pt x="0" y="63"/>
                    </a:moveTo>
                    <a:lnTo>
                      <a:pt x="0" y="54"/>
                    </a:lnTo>
                    <a:lnTo>
                      <a:pt x="19" y="0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7" name="Freeform 1525"/>
              <p:cNvSpPr>
                <a:spLocks noChangeAspect="1"/>
              </p:cNvSpPr>
              <p:nvPr/>
            </p:nvSpPr>
            <p:spPr bwMode="auto">
              <a:xfrm>
                <a:off x="5292" y="2921"/>
                <a:ext cx="12" cy="5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12"/>
                  </a:cxn>
                </a:cxnLst>
                <a:rect l="0" t="0" r="r" b="b"/>
                <a:pathLst>
                  <a:path w="25" h="12">
                    <a:moveTo>
                      <a:pt x="25" y="1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8" name="Freeform 1526"/>
              <p:cNvSpPr>
                <a:spLocks noChangeAspect="1"/>
              </p:cNvSpPr>
              <p:nvPr/>
            </p:nvSpPr>
            <p:spPr bwMode="auto">
              <a:xfrm>
                <a:off x="5340" y="2890"/>
                <a:ext cx="10" cy="36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0" y="63"/>
                  </a:cxn>
                  <a:cxn ang="0">
                    <a:pos x="19" y="0"/>
                  </a:cxn>
                  <a:cxn ang="0">
                    <a:pos x="0" y="73"/>
                  </a:cxn>
                </a:cxnLst>
                <a:rect l="0" t="0" r="r" b="b"/>
                <a:pathLst>
                  <a:path w="19" h="73">
                    <a:moveTo>
                      <a:pt x="0" y="73"/>
                    </a:moveTo>
                    <a:lnTo>
                      <a:pt x="0" y="63"/>
                    </a:lnTo>
                    <a:lnTo>
                      <a:pt x="19" y="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9" name="Freeform 1527"/>
              <p:cNvSpPr>
                <a:spLocks noChangeAspect="1"/>
              </p:cNvSpPr>
              <p:nvPr/>
            </p:nvSpPr>
            <p:spPr bwMode="auto">
              <a:xfrm>
                <a:off x="5292" y="2922"/>
                <a:ext cx="12" cy="6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0"/>
                  </a:cxn>
                  <a:cxn ang="0">
                    <a:pos x="25" y="10"/>
                  </a:cxn>
                  <a:cxn ang="0">
                    <a:pos x="2" y="14"/>
                  </a:cxn>
                </a:cxnLst>
                <a:rect l="0" t="0" r="r" b="b"/>
                <a:pathLst>
                  <a:path w="25" h="14">
                    <a:moveTo>
                      <a:pt x="2" y="14"/>
                    </a:moveTo>
                    <a:lnTo>
                      <a:pt x="0" y="0"/>
                    </a:lnTo>
                    <a:lnTo>
                      <a:pt x="25" y="10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0" name="Freeform 1528"/>
              <p:cNvSpPr>
                <a:spLocks noChangeAspect="1"/>
              </p:cNvSpPr>
              <p:nvPr/>
            </p:nvSpPr>
            <p:spPr bwMode="auto">
              <a:xfrm>
                <a:off x="5293" y="2926"/>
                <a:ext cx="12" cy="5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5" y="9"/>
                  </a:cxn>
                </a:cxnLst>
                <a:rect l="0" t="0" r="r" b="b"/>
                <a:pathLst>
                  <a:path w="25" h="9">
                    <a:moveTo>
                      <a:pt x="25" y="9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5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1" name="Freeform 1529"/>
              <p:cNvSpPr>
                <a:spLocks noChangeAspect="1"/>
              </p:cNvSpPr>
              <p:nvPr/>
            </p:nvSpPr>
            <p:spPr bwMode="auto">
              <a:xfrm>
                <a:off x="5339" y="2890"/>
                <a:ext cx="11" cy="41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2" y="75"/>
                  </a:cxn>
                  <a:cxn ang="0">
                    <a:pos x="21" y="0"/>
                  </a:cxn>
                  <a:cxn ang="0">
                    <a:pos x="0" y="82"/>
                  </a:cxn>
                </a:cxnLst>
                <a:rect l="0" t="0" r="r" b="b"/>
                <a:pathLst>
                  <a:path w="21" h="82">
                    <a:moveTo>
                      <a:pt x="0" y="82"/>
                    </a:moveTo>
                    <a:lnTo>
                      <a:pt x="2" y="75"/>
                    </a:lnTo>
                    <a:lnTo>
                      <a:pt x="21" y="0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2" name="Freeform 1530"/>
              <p:cNvSpPr>
                <a:spLocks noChangeAspect="1"/>
              </p:cNvSpPr>
              <p:nvPr/>
            </p:nvSpPr>
            <p:spPr bwMode="auto">
              <a:xfrm>
                <a:off x="5293" y="2928"/>
                <a:ext cx="12" cy="7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0" y="0"/>
                  </a:cxn>
                  <a:cxn ang="0">
                    <a:pos x="25" y="5"/>
                  </a:cxn>
                  <a:cxn ang="0">
                    <a:pos x="4" y="13"/>
                  </a:cxn>
                </a:cxnLst>
                <a:rect l="0" t="0" r="r" b="b"/>
                <a:pathLst>
                  <a:path w="25" h="13">
                    <a:moveTo>
                      <a:pt x="4" y="13"/>
                    </a:moveTo>
                    <a:lnTo>
                      <a:pt x="0" y="0"/>
                    </a:lnTo>
                    <a:lnTo>
                      <a:pt x="25" y="5"/>
                    </a:lnTo>
                    <a:lnTo>
                      <a:pt x="4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3" name="Freeform 1531"/>
              <p:cNvSpPr>
                <a:spLocks noChangeAspect="1"/>
              </p:cNvSpPr>
              <p:nvPr/>
            </p:nvSpPr>
            <p:spPr bwMode="auto">
              <a:xfrm>
                <a:off x="5295" y="2931"/>
                <a:ext cx="11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6"/>
                  </a:cxn>
                  <a:cxn ang="0">
                    <a:pos x="21" y="0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6"/>
                    </a:lnTo>
                    <a:lnTo>
                      <a:pt x="21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4" name="Freeform 1532"/>
              <p:cNvSpPr>
                <a:spLocks noChangeAspect="1"/>
              </p:cNvSpPr>
              <p:nvPr/>
            </p:nvSpPr>
            <p:spPr bwMode="auto">
              <a:xfrm>
                <a:off x="5295" y="2935"/>
                <a:ext cx="13" cy="3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5" name="Freeform 1533"/>
              <p:cNvSpPr>
                <a:spLocks noChangeAspect="1"/>
              </p:cNvSpPr>
              <p:nvPr/>
            </p:nvSpPr>
            <p:spPr bwMode="auto">
              <a:xfrm>
                <a:off x="5295" y="2935"/>
                <a:ext cx="13" cy="6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0" y="0"/>
                  </a:cxn>
                  <a:cxn ang="0">
                    <a:pos x="27" y="8"/>
                  </a:cxn>
                  <a:cxn ang="0">
                    <a:pos x="3" y="12"/>
                  </a:cxn>
                </a:cxnLst>
                <a:rect l="0" t="0" r="r" b="b"/>
                <a:pathLst>
                  <a:path w="27" h="12">
                    <a:moveTo>
                      <a:pt x="3" y="12"/>
                    </a:moveTo>
                    <a:lnTo>
                      <a:pt x="0" y="0"/>
                    </a:lnTo>
                    <a:lnTo>
                      <a:pt x="27" y="8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6" name="Freeform 1534"/>
              <p:cNvSpPr>
                <a:spLocks noChangeAspect="1"/>
              </p:cNvSpPr>
              <p:nvPr/>
            </p:nvSpPr>
            <p:spPr bwMode="auto">
              <a:xfrm>
                <a:off x="5297" y="2938"/>
                <a:ext cx="14" cy="3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7" name="Freeform 1535"/>
              <p:cNvSpPr>
                <a:spLocks noChangeAspect="1"/>
              </p:cNvSpPr>
              <p:nvPr/>
            </p:nvSpPr>
            <p:spPr bwMode="auto">
              <a:xfrm>
                <a:off x="5297" y="2941"/>
                <a:ext cx="17" cy="2"/>
              </a:xfrm>
              <a:custGeom>
                <a:avLst/>
                <a:gdLst/>
                <a:ahLst/>
                <a:cxnLst>
                  <a:cxn ang="0">
                    <a:pos x="35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35" y="3"/>
                  </a:cxn>
                </a:cxnLst>
                <a:rect l="0" t="0" r="r" b="b"/>
                <a:pathLst>
                  <a:path w="35" h="3">
                    <a:moveTo>
                      <a:pt x="35" y="3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35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8" name="Freeform 1536"/>
              <p:cNvSpPr>
                <a:spLocks noChangeAspect="1"/>
              </p:cNvSpPr>
              <p:nvPr/>
            </p:nvSpPr>
            <p:spPr bwMode="auto">
              <a:xfrm>
                <a:off x="5330" y="2941"/>
                <a:ext cx="10" cy="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3"/>
                  </a:cxn>
                </a:cxnLst>
                <a:rect l="0" t="0" r="r" b="b"/>
                <a:pathLst>
                  <a:path w="19" h="3">
                    <a:moveTo>
                      <a:pt x="19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9" name="Freeform 1537"/>
              <p:cNvSpPr>
                <a:spLocks noChangeAspect="1"/>
              </p:cNvSpPr>
              <p:nvPr/>
            </p:nvSpPr>
            <p:spPr bwMode="auto">
              <a:xfrm>
                <a:off x="5333" y="2939"/>
                <a:ext cx="7" cy="4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4" y="7"/>
                  </a:cxn>
                </a:cxnLst>
                <a:rect l="0" t="0" r="r" b="b"/>
                <a:pathLst>
                  <a:path w="14" h="7">
                    <a:moveTo>
                      <a:pt x="14" y="7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1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0" name="Freeform 1538"/>
              <p:cNvSpPr>
                <a:spLocks noChangeAspect="1"/>
              </p:cNvSpPr>
              <p:nvPr/>
            </p:nvSpPr>
            <p:spPr bwMode="auto">
              <a:xfrm>
                <a:off x="5335" y="2936"/>
                <a:ext cx="5" cy="7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10" y="13"/>
                  </a:cxn>
                </a:cxnLst>
                <a:rect l="0" t="0" r="r" b="b"/>
                <a:pathLst>
                  <a:path w="10" h="13">
                    <a:moveTo>
                      <a:pt x="10" y="13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1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1" name="Freeform 1539"/>
              <p:cNvSpPr>
                <a:spLocks noChangeAspect="1"/>
              </p:cNvSpPr>
              <p:nvPr/>
            </p:nvSpPr>
            <p:spPr bwMode="auto">
              <a:xfrm>
                <a:off x="5337" y="2931"/>
                <a:ext cx="3" cy="12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0" y="10"/>
                  </a:cxn>
                  <a:cxn ang="0">
                    <a:pos x="4" y="0"/>
                  </a:cxn>
                  <a:cxn ang="0">
                    <a:pos x="6" y="23"/>
                  </a:cxn>
                </a:cxnLst>
                <a:rect l="0" t="0" r="r" b="b"/>
                <a:pathLst>
                  <a:path w="6" h="23">
                    <a:moveTo>
                      <a:pt x="6" y="23"/>
                    </a:moveTo>
                    <a:lnTo>
                      <a:pt x="0" y="10"/>
                    </a:lnTo>
                    <a:lnTo>
                      <a:pt x="4" y="0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2" name="Freeform 1540"/>
              <p:cNvSpPr>
                <a:spLocks noChangeAspect="1"/>
              </p:cNvSpPr>
              <p:nvPr/>
            </p:nvSpPr>
            <p:spPr bwMode="auto">
              <a:xfrm>
                <a:off x="5339" y="2890"/>
                <a:ext cx="11" cy="53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0" y="82"/>
                  </a:cxn>
                  <a:cxn ang="0">
                    <a:pos x="21" y="0"/>
                  </a:cxn>
                  <a:cxn ang="0">
                    <a:pos x="2" y="105"/>
                  </a:cxn>
                </a:cxnLst>
                <a:rect l="0" t="0" r="r" b="b"/>
                <a:pathLst>
                  <a:path w="21" h="105">
                    <a:moveTo>
                      <a:pt x="2" y="105"/>
                    </a:moveTo>
                    <a:lnTo>
                      <a:pt x="0" y="82"/>
                    </a:lnTo>
                    <a:lnTo>
                      <a:pt x="21" y="0"/>
                    </a:lnTo>
                    <a:lnTo>
                      <a:pt x="2" y="10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3" name="Freeform 1541"/>
              <p:cNvSpPr>
                <a:spLocks noChangeAspect="1"/>
              </p:cNvSpPr>
              <p:nvPr/>
            </p:nvSpPr>
            <p:spPr bwMode="auto">
              <a:xfrm>
                <a:off x="5297" y="2941"/>
                <a:ext cx="21" cy="4"/>
              </a:xfrm>
              <a:custGeom>
                <a:avLst/>
                <a:gdLst/>
                <a:ahLst/>
                <a:cxnLst>
                  <a:cxn ang="0">
                    <a:pos x="43" y="7"/>
                  </a:cxn>
                  <a:cxn ang="0">
                    <a:pos x="0" y="0"/>
                  </a:cxn>
                  <a:cxn ang="0">
                    <a:pos x="35" y="5"/>
                  </a:cxn>
                  <a:cxn ang="0">
                    <a:pos x="43" y="7"/>
                  </a:cxn>
                </a:cxnLst>
                <a:rect l="0" t="0" r="r" b="b"/>
                <a:pathLst>
                  <a:path w="43" h="7">
                    <a:moveTo>
                      <a:pt x="43" y="7"/>
                    </a:moveTo>
                    <a:lnTo>
                      <a:pt x="0" y="0"/>
                    </a:lnTo>
                    <a:lnTo>
                      <a:pt x="35" y="5"/>
                    </a:lnTo>
                    <a:lnTo>
                      <a:pt x="4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4" name="Freeform 1542"/>
              <p:cNvSpPr>
                <a:spLocks noChangeAspect="1"/>
              </p:cNvSpPr>
              <p:nvPr/>
            </p:nvSpPr>
            <p:spPr bwMode="auto">
              <a:xfrm>
                <a:off x="5326" y="2943"/>
                <a:ext cx="1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29" y="0"/>
                  </a:cxn>
                  <a:cxn ang="0">
                    <a:pos x="0" y="4"/>
                  </a:cxn>
                </a:cxnLst>
                <a:rect l="0" t="0" r="r" b="b"/>
                <a:pathLst>
                  <a:path w="29" h="4">
                    <a:moveTo>
                      <a:pt x="0" y="4"/>
                    </a:moveTo>
                    <a:lnTo>
                      <a:pt x="8" y="0"/>
                    </a:lnTo>
                    <a:lnTo>
                      <a:pt x="29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5" name="Freeform 1543"/>
              <p:cNvSpPr>
                <a:spLocks noChangeAspect="1"/>
              </p:cNvSpPr>
              <p:nvPr/>
            </p:nvSpPr>
            <p:spPr bwMode="auto">
              <a:xfrm>
                <a:off x="5322" y="2943"/>
                <a:ext cx="18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4"/>
                  </a:cxn>
                  <a:cxn ang="0">
                    <a:pos x="37" y="0"/>
                  </a:cxn>
                  <a:cxn ang="0">
                    <a:pos x="0" y="4"/>
                  </a:cxn>
                </a:cxnLst>
                <a:rect l="0" t="0" r="r" b="b"/>
                <a:pathLst>
                  <a:path w="37" h="4">
                    <a:moveTo>
                      <a:pt x="0" y="4"/>
                    </a:moveTo>
                    <a:lnTo>
                      <a:pt x="10" y="4"/>
                    </a:lnTo>
                    <a:lnTo>
                      <a:pt x="37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6" name="Freeform 1544"/>
              <p:cNvSpPr>
                <a:spLocks noChangeAspect="1"/>
              </p:cNvSpPr>
              <p:nvPr/>
            </p:nvSpPr>
            <p:spPr bwMode="auto">
              <a:xfrm>
                <a:off x="5301" y="2945"/>
                <a:ext cx="2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5" y="0"/>
                  </a:cxn>
                  <a:cxn ang="0">
                    <a:pos x="42" y="0"/>
                  </a:cxn>
                  <a:cxn ang="0">
                    <a:pos x="0" y="2"/>
                  </a:cxn>
                </a:cxnLst>
                <a:rect l="0" t="0" r="r" b="b"/>
                <a:pathLst>
                  <a:path w="42" h="2">
                    <a:moveTo>
                      <a:pt x="0" y="2"/>
                    </a:moveTo>
                    <a:lnTo>
                      <a:pt x="35" y="0"/>
                    </a:lnTo>
                    <a:lnTo>
                      <a:pt x="4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7" name="Freeform 1545"/>
              <p:cNvSpPr>
                <a:spLocks noChangeAspect="1"/>
              </p:cNvSpPr>
              <p:nvPr/>
            </p:nvSpPr>
            <p:spPr bwMode="auto">
              <a:xfrm>
                <a:off x="5297" y="2941"/>
                <a:ext cx="21" cy="5"/>
              </a:xfrm>
              <a:custGeom>
                <a:avLst/>
                <a:gdLst/>
                <a:ahLst/>
                <a:cxnLst>
                  <a:cxn ang="0">
                    <a:pos x="8" y="9"/>
                  </a:cxn>
                  <a:cxn ang="0">
                    <a:pos x="0" y="0"/>
                  </a:cxn>
                  <a:cxn ang="0">
                    <a:pos x="43" y="7"/>
                  </a:cxn>
                  <a:cxn ang="0">
                    <a:pos x="8" y="9"/>
                  </a:cxn>
                </a:cxnLst>
                <a:rect l="0" t="0" r="r" b="b"/>
                <a:pathLst>
                  <a:path w="43" h="9">
                    <a:moveTo>
                      <a:pt x="8" y="9"/>
                    </a:moveTo>
                    <a:lnTo>
                      <a:pt x="0" y="0"/>
                    </a:lnTo>
                    <a:lnTo>
                      <a:pt x="43" y="7"/>
                    </a:lnTo>
                    <a:lnTo>
                      <a:pt x="8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8" name="Freeform 1546"/>
              <p:cNvSpPr>
                <a:spLocks noChangeAspect="1"/>
              </p:cNvSpPr>
              <p:nvPr/>
            </p:nvSpPr>
            <p:spPr bwMode="auto">
              <a:xfrm>
                <a:off x="5301" y="2945"/>
                <a:ext cx="34" cy="3"/>
              </a:xfrm>
              <a:custGeom>
                <a:avLst/>
                <a:gdLst/>
                <a:ahLst/>
                <a:cxnLst>
                  <a:cxn ang="0">
                    <a:pos x="69" y="6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69" y="6"/>
                  </a:cxn>
                </a:cxnLst>
                <a:rect l="0" t="0" r="r" b="b"/>
                <a:pathLst>
                  <a:path w="69" h="6">
                    <a:moveTo>
                      <a:pt x="69" y="6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6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9" name="Freeform 1547"/>
              <p:cNvSpPr>
                <a:spLocks noChangeAspect="1"/>
              </p:cNvSpPr>
              <p:nvPr/>
            </p:nvSpPr>
            <p:spPr bwMode="auto">
              <a:xfrm>
                <a:off x="5322" y="2943"/>
                <a:ext cx="18" cy="5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0" y="2"/>
                  </a:cxn>
                  <a:cxn ang="0">
                    <a:pos x="37" y="0"/>
                  </a:cxn>
                  <a:cxn ang="0">
                    <a:pos x="29" y="10"/>
                  </a:cxn>
                </a:cxnLst>
                <a:rect l="0" t="0" r="r" b="b"/>
                <a:pathLst>
                  <a:path w="37" h="10">
                    <a:moveTo>
                      <a:pt x="29" y="10"/>
                    </a:moveTo>
                    <a:lnTo>
                      <a:pt x="0" y="2"/>
                    </a:lnTo>
                    <a:lnTo>
                      <a:pt x="37" y="0"/>
                    </a:lnTo>
                    <a:lnTo>
                      <a:pt x="2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0" name="Freeform 1548"/>
              <p:cNvSpPr>
                <a:spLocks noChangeAspect="1"/>
              </p:cNvSpPr>
              <p:nvPr/>
            </p:nvSpPr>
            <p:spPr bwMode="auto">
              <a:xfrm>
                <a:off x="5301" y="2946"/>
                <a:ext cx="34" cy="3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0"/>
                  </a:cxn>
                  <a:cxn ang="0">
                    <a:pos x="69" y="6"/>
                  </a:cxn>
                  <a:cxn ang="0">
                    <a:pos x="8" y="8"/>
                  </a:cxn>
                </a:cxnLst>
                <a:rect l="0" t="0" r="r" b="b"/>
                <a:pathLst>
                  <a:path w="69" h="8">
                    <a:moveTo>
                      <a:pt x="8" y="8"/>
                    </a:moveTo>
                    <a:lnTo>
                      <a:pt x="0" y="0"/>
                    </a:lnTo>
                    <a:lnTo>
                      <a:pt x="69" y="6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1" name="Freeform 1549"/>
              <p:cNvSpPr>
                <a:spLocks noChangeAspect="1"/>
              </p:cNvSpPr>
              <p:nvPr/>
            </p:nvSpPr>
            <p:spPr bwMode="auto">
              <a:xfrm>
                <a:off x="5304" y="2948"/>
                <a:ext cx="31" cy="2"/>
              </a:xfrm>
              <a:custGeom>
                <a:avLst/>
                <a:gdLst/>
                <a:ahLst/>
                <a:cxnLst>
                  <a:cxn ang="0">
                    <a:pos x="54" y="6"/>
                  </a:cxn>
                  <a:cxn ang="0">
                    <a:pos x="0" y="2"/>
                  </a:cxn>
                  <a:cxn ang="0">
                    <a:pos x="61" y="0"/>
                  </a:cxn>
                  <a:cxn ang="0">
                    <a:pos x="54" y="6"/>
                  </a:cxn>
                </a:cxnLst>
                <a:rect l="0" t="0" r="r" b="b"/>
                <a:pathLst>
                  <a:path w="61" h="6">
                    <a:moveTo>
                      <a:pt x="54" y="6"/>
                    </a:moveTo>
                    <a:lnTo>
                      <a:pt x="0" y="2"/>
                    </a:lnTo>
                    <a:lnTo>
                      <a:pt x="61" y="0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2" name="Freeform 1550"/>
              <p:cNvSpPr>
                <a:spLocks noChangeAspect="1"/>
              </p:cNvSpPr>
              <p:nvPr/>
            </p:nvSpPr>
            <p:spPr bwMode="auto">
              <a:xfrm>
                <a:off x="5304" y="2949"/>
                <a:ext cx="26" cy="2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0" y="0"/>
                  </a:cxn>
                  <a:cxn ang="0">
                    <a:pos x="52" y="4"/>
                  </a:cxn>
                  <a:cxn ang="0">
                    <a:pos x="9" y="4"/>
                  </a:cxn>
                </a:cxnLst>
                <a:rect l="0" t="0" r="r" b="b"/>
                <a:pathLst>
                  <a:path w="52" h="4">
                    <a:moveTo>
                      <a:pt x="9" y="4"/>
                    </a:moveTo>
                    <a:lnTo>
                      <a:pt x="0" y="0"/>
                    </a:lnTo>
                    <a:lnTo>
                      <a:pt x="52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3" name="Freeform 1551"/>
              <p:cNvSpPr>
                <a:spLocks noChangeAspect="1"/>
              </p:cNvSpPr>
              <p:nvPr/>
            </p:nvSpPr>
            <p:spPr bwMode="auto">
              <a:xfrm>
                <a:off x="5308" y="2950"/>
                <a:ext cx="22" cy="3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0" y="2"/>
                  </a:cxn>
                  <a:cxn ang="0">
                    <a:pos x="44" y="0"/>
                  </a:cxn>
                  <a:cxn ang="0">
                    <a:pos x="34" y="6"/>
                  </a:cxn>
                </a:cxnLst>
                <a:rect l="0" t="0" r="r" b="b"/>
                <a:pathLst>
                  <a:path w="44" h="6">
                    <a:moveTo>
                      <a:pt x="34" y="6"/>
                    </a:moveTo>
                    <a:lnTo>
                      <a:pt x="0" y="2"/>
                    </a:lnTo>
                    <a:lnTo>
                      <a:pt x="44" y="0"/>
                    </a:lnTo>
                    <a:lnTo>
                      <a:pt x="3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4" name="Freeform 1552"/>
              <p:cNvSpPr>
                <a:spLocks noChangeAspect="1"/>
              </p:cNvSpPr>
              <p:nvPr/>
            </p:nvSpPr>
            <p:spPr bwMode="auto">
              <a:xfrm>
                <a:off x="5308" y="2951"/>
                <a:ext cx="18" cy="2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11" y="4"/>
                  </a:cxn>
                </a:cxnLst>
                <a:rect l="0" t="0" r="r" b="b"/>
                <a:pathLst>
                  <a:path w="34" h="4">
                    <a:moveTo>
                      <a:pt x="11" y="4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5" name="Freeform 1553"/>
              <p:cNvSpPr>
                <a:spLocks noChangeAspect="1"/>
              </p:cNvSpPr>
              <p:nvPr/>
            </p:nvSpPr>
            <p:spPr bwMode="auto">
              <a:xfrm>
                <a:off x="5314" y="2953"/>
                <a:ext cx="12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2" y="2"/>
                  </a:cxn>
                </a:cxnLst>
                <a:rect l="0" t="0" r="r" b="b"/>
                <a:pathLst>
                  <a:path w="23" h="2">
                    <a:moveTo>
                      <a:pt x="12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6" name="Freeform 1554"/>
              <p:cNvSpPr>
                <a:spLocks noChangeAspect="1"/>
              </p:cNvSpPr>
              <p:nvPr/>
            </p:nvSpPr>
            <p:spPr bwMode="auto">
              <a:xfrm>
                <a:off x="5340" y="2943"/>
                <a:ext cx="10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64"/>
                  </a:cxn>
                  <a:cxn ang="0">
                    <a:pos x="0" y="64"/>
                  </a:cxn>
                  <a:cxn ang="0">
                    <a:pos x="0" y="0"/>
                  </a:cxn>
                </a:cxnLst>
                <a:rect l="0" t="0" r="r" b="b"/>
                <a:pathLst>
                  <a:path w="19" h="64">
                    <a:moveTo>
                      <a:pt x="0" y="0"/>
                    </a:moveTo>
                    <a:lnTo>
                      <a:pt x="19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7" name="Freeform 1555"/>
              <p:cNvSpPr>
                <a:spLocks noChangeAspect="1"/>
              </p:cNvSpPr>
              <p:nvPr/>
            </p:nvSpPr>
            <p:spPr bwMode="auto">
              <a:xfrm>
                <a:off x="5340" y="2890"/>
                <a:ext cx="10" cy="84"/>
              </a:xfrm>
              <a:custGeom>
                <a:avLst/>
                <a:gdLst/>
                <a:ahLst/>
                <a:cxnLst>
                  <a:cxn ang="0">
                    <a:pos x="19" y="169"/>
                  </a:cxn>
                  <a:cxn ang="0">
                    <a:pos x="0" y="105"/>
                  </a:cxn>
                  <a:cxn ang="0">
                    <a:pos x="19" y="0"/>
                  </a:cxn>
                  <a:cxn ang="0">
                    <a:pos x="19" y="169"/>
                  </a:cxn>
                </a:cxnLst>
                <a:rect l="0" t="0" r="r" b="b"/>
                <a:pathLst>
                  <a:path w="19" h="169">
                    <a:moveTo>
                      <a:pt x="19" y="169"/>
                    </a:moveTo>
                    <a:lnTo>
                      <a:pt x="0" y="105"/>
                    </a:lnTo>
                    <a:lnTo>
                      <a:pt x="19" y="0"/>
                    </a:lnTo>
                    <a:lnTo>
                      <a:pt x="19" y="16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8" name="Freeform 1556"/>
              <p:cNvSpPr>
                <a:spLocks noChangeAspect="1"/>
              </p:cNvSpPr>
              <p:nvPr/>
            </p:nvSpPr>
            <p:spPr bwMode="auto">
              <a:xfrm>
                <a:off x="6263" y="2987"/>
                <a:ext cx="40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6" y="0"/>
                  </a:cxn>
                  <a:cxn ang="0">
                    <a:pos x="81" y="0"/>
                  </a:cxn>
                  <a:cxn ang="0">
                    <a:pos x="0" y="2"/>
                  </a:cxn>
                </a:cxnLst>
                <a:rect l="0" t="0" r="r" b="b"/>
                <a:pathLst>
                  <a:path w="81" h="2">
                    <a:moveTo>
                      <a:pt x="0" y="2"/>
                    </a:moveTo>
                    <a:lnTo>
                      <a:pt x="16" y="0"/>
                    </a:lnTo>
                    <a:lnTo>
                      <a:pt x="8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9" name="Freeform 1557"/>
              <p:cNvSpPr>
                <a:spLocks noChangeAspect="1"/>
              </p:cNvSpPr>
              <p:nvPr/>
            </p:nvSpPr>
            <p:spPr bwMode="auto">
              <a:xfrm>
                <a:off x="6255" y="2987"/>
                <a:ext cx="48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5" y="2"/>
                  </a:cxn>
                  <a:cxn ang="0">
                    <a:pos x="96" y="0"/>
                  </a:cxn>
                  <a:cxn ang="0">
                    <a:pos x="0" y="6"/>
                  </a:cxn>
                </a:cxnLst>
                <a:rect l="0" t="0" r="r" b="b"/>
                <a:pathLst>
                  <a:path w="96" h="6">
                    <a:moveTo>
                      <a:pt x="0" y="6"/>
                    </a:moveTo>
                    <a:lnTo>
                      <a:pt x="15" y="2"/>
                    </a:lnTo>
                    <a:lnTo>
                      <a:pt x="9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0" name="Freeform 1558"/>
              <p:cNvSpPr>
                <a:spLocks noChangeAspect="1"/>
              </p:cNvSpPr>
              <p:nvPr/>
            </p:nvSpPr>
            <p:spPr bwMode="auto">
              <a:xfrm>
                <a:off x="6248" y="2987"/>
                <a:ext cx="55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6"/>
                  </a:cxn>
                  <a:cxn ang="0">
                    <a:pos x="110" y="0"/>
                  </a:cxn>
                  <a:cxn ang="0">
                    <a:pos x="0" y="13"/>
                  </a:cxn>
                </a:cxnLst>
                <a:rect l="0" t="0" r="r" b="b"/>
                <a:pathLst>
                  <a:path w="110" h="13">
                    <a:moveTo>
                      <a:pt x="0" y="13"/>
                    </a:moveTo>
                    <a:lnTo>
                      <a:pt x="14" y="6"/>
                    </a:lnTo>
                    <a:lnTo>
                      <a:pt x="11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1" name="Freeform 1559"/>
              <p:cNvSpPr>
                <a:spLocks noChangeAspect="1"/>
              </p:cNvSpPr>
              <p:nvPr/>
            </p:nvSpPr>
            <p:spPr bwMode="auto">
              <a:xfrm>
                <a:off x="6248" y="2987"/>
                <a:ext cx="55" cy="11"/>
              </a:xfrm>
              <a:custGeom>
                <a:avLst/>
                <a:gdLst/>
                <a:ahLst/>
                <a:cxnLst>
                  <a:cxn ang="0">
                    <a:pos x="47" y="21"/>
                  </a:cxn>
                  <a:cxn ang="0">
                    <a:pos x="0" y="13"/>
                  </a:cxn>
                  <a:cxn ang="0">
                    <a:pos x="110" y="0"/>
                  </a:cxn>
                  <a:cxn ang="0">
                    <a:pos x="47" y="21"/>
                  </a:cxn>
                </a:cxnLst>
                <a:rect l="0" t="0" r="r" b="b"/>
                <a:pathLst>
                  <a:path w="110" h="21">
                    <a:moveTo>
                      <a:pt x="47" y="21"/>
                    </a:moveTo>
                    <a:lnTo>
                      <a:pt x="0" y="13"/>
                    </a:lnTo>
                    <a:lnTo>
                      <a:pt x="110" y="0"/>
                    </a:lnTo>
                    <a:lnTo>
                      <a:pt x="47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2" name="Freeform 1560"/>
              <p:cNvSpPr>
                <a:spLocks noChangeAspect="1"/>
              </p:cNvSpPr>
              <p:nvPr/>
            </p:nvSpPr>
            <p:spPr bwMode="auto">
              <a:xfrm>
                <a:off x="6271" y="2987"/>
                <a:ext cx="32" cy="11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40" y="21"/>
                  </a:cxn>
                  <a:cxn ang="0">
                    <a:pos x="0" y="21"/>
                  </a:cxn>
                  <a:cxn ang="0">
                    <a:pos x="63" y="0"/>
                  </a:cxn>
                </a:cxnLst>
                <a:rect l="0" t="0" r="r" b="b"/>
                <a:pathLst>
                  <a:path w="63" h="21">
                    <a:moveTo>
                      <a:pt x="63" y="0"/>
                    </a:moveTo>
                    <a:lnTo>
                      <a:pt x="40" y="21"/>
                    </a:lnTo>
                    <a:lnTo>
                      <a:pt x="0" y="21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3" name="Freeform 1561"/>
              <p:cNvSpPr>
                <a:spLocks noChangeAspect="1"/>
              </p:cNvSpPr>
              <p:nvPr/>
            </p:nvSpPr>
            <p:spPr bwMode="auto">
              <a:xfrm>
                <a:off x="6248" y="2994"/>
                <a:ext cx="23" cy="4"/>
              </a:xfrm>
              <a:custGeom>
                <a:avLst/>
                <a:gdLst/>
                <a:ahLst/>
                <a:cxnLst>
                  <a:cxn ang="0">
                    <a:pos x="35" y="10"/>
                  </a:cxn>
                  <a:cxn ang="0">
                    <a:pos x="0" y="0"/>
                  </a:cxn>
                  <a:cxn ang="0">
                    <a:pos x="47" y="8"/>
                  </a:cxn>
                  <a:cxn ang="0">
                    <a:pos x="35" y="10"/>
                  </a:cxn>
                </a:cxnLst>
                <a:rect l="0" t="0" r="r" b="b"/>
                <a:pathLst>
                  <a:path w="47" h="10">
                    <a:moveTo>
                      <a:pt x="35" y="10"/>
                    </a:moveTo>
                    <a:lnTo>
                      <a:pt x="0" y="0"/>
                    </a:lnTo>
                    <a:lnTo>
                      <a:pt x="47" y="8"/>
                    </a:lnTo>
                    <a:lnTo>
                      <a:pt x="3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4" name="Freeform 1562"/>
              <p:cNvSpPr>
                <a:spLocks noChangeAspect="1"/>
              </p:cNvSpPr>
              <p:nvPr/>
            </p:nvSpPr>
            <p:spPr bwMode="auto">
              <a:xfrm>
                <a:off x="6243" y="2994"/>
                <a:ext cx="22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1" y="0"/>
                  </a:cxn>
                  <a:cxn ang="0">
                    <a:pos x="44" y="10"/>
                  </a:cxn>
                  <a:cxn ang="0">
                    <a:pos x="0" y="10"/>
                  </a:cxn>
                </a:cxnLst>
                <a:rect l="0" t="0" r="r" b="b"/>
                <a:pathLst>
                  <a:path w="44" h="10">
                    <a:moveTo>
                      <a:pt x="0" y="10"/>
                    </a:moveTo>
                    <a:lnTo>
                      <a:pt x="11" y="0"/>
                    </a:lnTo>
                    <a:lnTo>
                      <a:pt x="44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5" name="Freeform 1563"/>
              <p:cNvSpPr>
                <a:spLocks noChangeAspect="1"/>
              </p:cNvSpPr>
              <p:nvPr/>
            </p:nvSpPr>
            <p:spPr bwMode="auto">
              <a:xfrm>
                <a:off x="6243" y="2998"/>
                <a:ext cx="22" cy="1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0" y="2"/>
                  </a:cxn>
                  <a:cxn ang="0">
                    <a:pos x="44" y="0"/>
                  </a:cxn>
                  <a:cxn ang="0">
                    <a:pos x="34" y="2"/>
                  </a:cxn>
                </a:cxnLst>
                <a:rect l="0" t="0" r="r" b="b"/>
                <a:pathLst>
                  <a:path w="44" h="2">
                    <a:moveTo>
                      <a:pt x="34" y="2"/>
                    </a:moveTo>
                    <a:lnTo>
                      <a:pt x="0" y="2"/>
                    </a:lnTo>
                    <a:lnTo>
                      <a:pt x="44" y="0"/>
                    </a:lnTo>
                    <a:lnTo>
                      <a:pt x="3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6" name="Freeform 1564"/>
              <p:cNvSpPr>
                <a:spLocks noChangeAspect="1"/>
              </p:cNvSpPr>
              <p:nvPr/>
            </p:nvSpPr>
            <p:spPr bwMode="auto">
              <a:xfrm>
                <a:off x="6243" y="2998"/>
                <a:ext cx="17" cy="4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25" y="8"/>
                  </a:cxn>
                </a:cxnLst>
                <a:rect l="0" t="0" r="r" b="b"/>
                <a:pathLst>
                  <a:path w="32" h="8">
                    <a:moveTo>
                      <a:pt x="25" y="8"/>
                    </a:moveTo>
                    <a:lnTo>
                      <a:pt x="0" y="0"/>
                    </a:lnTo>
                    <a:lnTo>
                      <a:pt x="32" y="2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7" name="Freeform 1565"/>
              <p:cNvSpPr>
                <a:spLocks noChangeAspect="1"/>
              </p:cNvSpPr>
              <p:nvPr/>
            </p:nvSpPr>
            <p:spPr bwMode="auto">
              <a:xfrm>
                <a:off x="6239" y="2998"/>
                <a:ext cx="17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0" y="0"/>
                  </a:cxn>
                  <a:cxn ang="0">
                    <a:pos x="35" y="8"/>
                  </a:cxn>
                  <a:cxn ang="0">
                    <a:pos x="0" y="13"/>
                  </a:cxn>
                </a:cxnLst>
                <a:rect l="0" t="0" r="r" b="b"/>
                <a:pathLst>
                  <a:path w="35" h="13">
                    <a:moveTo>
                      <a:pt x="0" y="13"/>
                    </a:moveTo>
                    <a:lnTo>
                      <a:pt x="10" y="0"/>
                    </a:lnTo>
                    <a:lnTo>
                      <a:pt x="35" y="8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8" name="Freeform 1566"/>
              <p:cNvSpPr>
                <a:spLocks noChangeAspect="1"/>
              </p:cNvSpPr>
              <p:nvPr/>
            </p:nvSpPr>
            <p:spPr bwMode="auto">
              <a:xfrm>
                <a:off x="6239" y="3002"/>
                <a:ext cx="17" cy="3"/>
              </a:xfrm>
              <a:custGeom>
                <a:avLst/>
                <a:gdLst/>
                <a:ahLst/>
                <a:cxnLst>
                  <a:cxn ang="0">
                    <a:pos x="27" y="5"/>
                  </a:cxn>
                  <a:cxn ang="0">
                    <a:pos x="0" y="5"/>
                  </a:cxn>
                  <a:cxn ang="0">
                    <a:pos x="35" y="0"/>
                  </a:cxn>
                  <a:cxn ang="0">
                    <a:pos x="27" y="5"/>
                  </a:cxn>
                </a:cxnLst>
                <a:rect l="0" t="0" r="r" b="b"/>
                <a:pathLst>
                  <a:path w="35" h="5">
                    <a:moveTo>
                      <a:pt x="27" y="5"/>
                    </a:moveTo>
                    <a:lnTo>
                      <a:pt x="0" y="5"/>
                    </a:lnTo>
                    <a:lnTo>
                      <a:pt x="35" y="0"/>
                    </a:lnTo>
                    <a:lnTo>
                      <a:pt x="27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9" name="Freeform 1567"/>
              <p:cNvSpPr>
                <a:spLocks noChangeAspect="1"/>
              </p:cNvSpPr>
              <p:nvPr/>
            </p:nvSpPr>
            <p:spPr bwMode="auto">
              <a:xfrm>
                <a:off x="6239" y="3005"/>
                <a:ext cx="13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1" y="10"/>
                  </a:cxn>
                </a:cxnLst>
                <a:rect l="0" t="0" r="r" b="b"/>
                <a:pathLst>
                  <a:path w="27" h="10">
                    <a:moveTo>
                      <a:pt x="21" y="10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0" name="Freeform 1568"/>
              <p:cNvSpPr>
                <a:spLocks noChangeAspect="1"/>
              </p:cNvSpPr>
              <p:nvPr/>
            </p:nvSpPr>
            <p:spPr bwMode="auto">
              <a:xfrm>
                <a:off x="6236" y="3005"/>
                <a:ext cx="13" cy="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6" y="0"/>
                  </a:cxn>
                  <a:cxn ang="0">
                    <a:pos x="27" y="10"/>
                  </a:cxn>
                  <a:cxn ang="0">
                    <a:pos x="0" y="16"/>
                  </a:cxn>
                </a:cxnLst>
                <a:rect l="0" t="0" r="r" b="b"/>
                <a:pathLst>
                  <a:path w="27" h="16">
                    <a:moveTo>
                      <a:pt x="0" y="16"/>
                    </a:moveTo>
                    <a:lnTo>
                      <a:pt x="6" y="0"/>
                    </a:lnTo>
                    <a:lnTo>
                      <a:pt x="27" y="1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1" name="Freeform 1569"/>
              <p:cNvSpPr>
                <a:spLocks noChangeAspect="1"/>
              </p:cNvSpPr>
              <p:nvPr/>
            </p:nvSpPr>
            <p:spPr bwMode="auto">
              <a:xfrm>
                <a:off x="6236" y="3010"/>
                <a:ext cx="13" cy="6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0" y="4"/>
                  </a:cxn>
                  <a:cxn ang="0">
                    <a:pos x="27" y="0"/>
                  </a:cxn>
                  <a:cxn ang="0">
                    <a:pos x="23" y="12"/>
                  </a:cxn>
                </a:cxnLst>
                <a:rect l="0" t="0" r="r" b="b"/>
                <a:pathLst>
                  <a:path w="27" h="12">
                    <a:moveTo>
                      <a:pt x="23" y="12"/>
                    </a:moveTo>
                    <a:lnTo>
                      <a:pt x="0" y="4"/>
                    </a:lnTo>
                    <a:lnTo>
                      <a:pt x="27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2" name="Freeform 1570"/>
              <p:cNvSpPr>
                <a:spLocks noChangeAspect="1"/>
              </p:cNvSpPr>
              <p:nvPr/>
            </p:nvSpPr>
            <p:spPr bwMode="auto">
              <a:xfrm>
                <a:off x="6234" y="3013"/>
                <a:ext cx="13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0"/>
                  </a:cxn>
                  <a:cxn ang="0">
                    <a:pos x="26" y="6"/>
                  </a:cxn>
                  <a:cxn ang="0">
                    <a:pos x="0" y="17"/>
                  </a:cxn>
                </a:cxnLst>
                <a:rect l="0" t="0" r="r" b="b"/>
                <a:pathLst>
                  <a:path w="26" h="17">
                    <a:moveTo>
                      <a:pt x="0" y="17"/>
                    </a:moveTo>
                    <a:lnTo>
                      <a:pt x="5" y="0"/>
                    </a:lnTo>
                    <a:lnTo>
                      <a:pt x="26" y="6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3" name="Freeform 1571"/>
              <p:cNvSpPr>
                <a:spLocks noChangeAspect="1"/>
              </p:cNvSpPr>
              <p:nvPr/>
            </p:nvSpPr>
            <p:spPr bwMode="auto">
              <a:xfrm>
                <a:off x="6234" y="3016"/>
                <a:ext cx="13" cy="7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5" y="13"/>
                  </a:cxn>
                </a:cxnLst>
                <a:rect l="0" t="0" r="r" b="b"/>
                <a:pathLst>
                  <a:path w="26" h="13">
                    <a:moveTo>
                      <a:pt x="25" y="13"/>
                    </a:moveTo>
                    <a:lnTo>
                      <a:pt x="0" y="9"/>
                    </a:lnTo>
                    <a:lnTo>
                      <a:pt x="26" y="0"/>
                    </a:lnTo>
                    <a:lnTo>
                      <a:pt x="25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4" name="Freeform 1572"/>
              <p:cNvSpPr>
                <a:spLocks noChangeAspect="1"/>
              </p:cNvSpPr>
              <p:nvPr/>
            </p:nvSpPr>
            <p:spPr bwMode="auto">
              <a:xfrm>
                <a:off x="6234" y="3022"/>
                <a:ext cx="12" cy="8"/>
              </a:xfrm>
              <a:custGeom>
                <a:avLst/>
                <a:gdLst/>
                <a:ahLst/>
                <a:cxnLst>
                  <a:cxn ang="0">
                    <a:pos x="25" y="17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17"/>
                  </a:cxn>
                </a:cxnLst>
                <a:rect l="0" t="0" r="r" b="b"/>
                <a:pathLst>
                  <a:path w="25" h="17">
                    <a:moveTo>
                      <a:pt x="25" y="17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5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5" name="Freeform 1573"/>
              <p:cNvSpPr>
                <a:spLocks noChangeAspect="1"/>
              </p:cNvSpPr>
              <p:nvPr/>
            </p:nvSpPr>
            <p:spPr bwMode="auto">
              <a:xfrm>
                <a:off x="6234" y="3022"/>
                <a:ext cx="11" cy="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0"/>
                  </a:cxn>
                  <a:cxn ang="0">
                    <a:pos x="23" y="17"/>
                  </a:cxn>
                  <a:cxn ang="0">
                    <a:pos x="0" y="19"/>
                  </a:cxn>
                </a:cxnLst>
                <a:rect l="0" t="0" r="r" b="b"/>
                <a:pathLst>
                  <a:path w="23" h="19">
                    <a:moveTo>
                      <a:pt x="0" y="19"/>
                    </a:moveTo>
                    <a:lnTo>
                      <a:pt x="0" y="0"/>
                    </a:lnTo>
                    <a:lnTo>
                      <a:pt x="23" y="17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6" name="Freeform 1574"/>
              <p:cNvSpPr>
                <a:spLocks noChangeAspect="1"/>
              </p:cNvSpPr>
              <p:nvPr/>
            </p:nvSpPr>
            <p:spPr bwMode="auto">
              <a:xfrm>
                <a:off x="6234" y="3030"/>
                <a:ext cx="12" cy="7"/>
              </a:xfrm>
              <a:custGeom>
                <a:avLst/>
                <a:gdLst/>
                <a:ahLst/>
                <a:cxnLst>
                  <a:cxn ang="0">
                    <a:pos x="25" y="14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5" y="14"/>
                  </a:cxn>
                </a:cxnLst>
                <a:rect l="0" t="0" r="r" b="b"/>
                <a:pathLst>
                  <a:path w="25" h="14">
                    <a:moveTo>
                      <a:pt x="25" y="14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5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7" name="Freeform 1575"/>
              <p:cNvSpPr>
                <a:spLocks noChangeAspect="1"/>
              </p:cNvSpPr>
              <p:nvPr/>
            </p:nvSpPr>
            <p:spPr bwMode="auto">
              <a:xfrm>
                <a:off x="6234" y="3031"/>
                <a:ext cx="12" cy="1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0"/>
                  </a:cxn>
                  <a:cxn ang="0">
                    <a:pos x="25" y="14"/>
                  </a:cxn>
                  <a:cxn ang="0">
                    <a:pos x="0" y="20"/>
                  </a:cxn>
                </a:cxnLst>
                <a:rect l="0" t="0" r="r" b="b"/>
                <a:pathLst>
                  <a:path w="25" h="20">
                    <a:moveTo>
                      <a:pt x="0" y="20"/>
                    </a:moveTo>
                    <a:lnTo>
                      <a:pt x="0" y="0"/>
                    </a:lnTo>
                    <a:lnTo>
                      <a:pt x="25" y="14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8" name="Freeform 1576"/>
              <p:cNvSpPr>
                <a:spLocks noChangeAspect="1"/>
              </p:cNvSpPr>
              <p:nvPr/>
            </p:nvSpPr>
            <p:spPr bwMode="auto">
              <a:xfrm>
                <a:off x="6234" y="3037"/>
                <a:ext cx="13" cy="7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0" y="8"/>
                  </a:cxn>
                  <a:cxn ang="0">
                    <a:pos x="25" y="0"/>
                  </a:cxn>
                  <a:cxn ang="0">
                    <a:pos x="26" y="13"/>
                  </a:cxn>
                </a:cxnLst>
                <a:rect l="0" t="0" r="r" b="b"/>
                <a:pathLst>
                  <a:path w="26" h="13">
                    <a:moveTo>
                      <a:pt x="26" y="13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26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9" name="Freeform 1577"/>
              <p:cNvSpPr>
                <a:spLocks noChangeAspect="1"/>
              </p:cNvSpPr>
              <p:nvPr/>
            </p:nvSpPr>
            <p:spPr bwMode="auto">
              <a:xfrm>
                <a:off x="6234" y="3041"/>
                <a:ext cx="13" cy="7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0" y="0"/>
                  </a:cxn>
                  <a:cxn ang="0">
                    <a:pos x="26" y="5"/>
                  </a:cxn>
                  <a:cxn ang="0">
                    <a:pos x="3" y="15"/>
                  </a:cxn>
                </a:cxnLst>
                <a:rect l="0" t="0" r="r" b="b"/>
                <a:pathLst>
                  <a:path w="26" h="15">
                    <a:moveTo>
                      <a:pt x="3" y="15"/>
                    </a:moveTo>
                    <a:lnTo>
                      <a:pt x="0" y="0"/>
                    </a:lnTo>
                    <a:lnTo>
                      <a:pt x="26" y="5"/>
                    </a:lnTo>
                    <a:lnTo>
                      <a:pt x="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0" name="Freeform 1578"/>
              <p:cNvSpPr>
                <a:spLocks noChangeAspect="1"/>
              </p:cNvSpPr>
              <p:nvPr/>
            </p:nvSpPr>
            <p:spPr bwMode="auto">
              <a:xfrm>
                <a:off x="6236" y="3044"/>
                <a:ext cx="13" cy="5"/>
              </a:xfrm>
              <a:custGeom>
                <a:avLst/>
                <a:gdLst/>
                <a:ahLst/>
                <a:cxnLst>
                  <a:cxn ang="0">
                    <a:pos x="27" y="12"/>
                  </a:cxn>
                  <a:cxn ang="0">
                    <a:pos x="0" y="10"/>
                  </a:cxn>
                  <a:cxn ang="0">
                    <a:pos x="23" y="0"/>
                  </a:cxn>
                  <a:cxn ang="0">
                    <a:pos x="27" y="12"/>
                  </a:cxn>
                </a:cxnLst>
                <a:rect l="0" t="0" r="r" b="b"/>
                <a:pathLst>
                  <a:path w="27" h="12">
                    <a:moveTo>
                      <a:pt x="27" y="12"/>
                    </a:moveTo>
                    <a:lnTo>
                      <a:pt x="0" y="10"/>
                    </a:lnTo>
                    <a:lnTo>
                      <a:pt x="23" y="0"/>
                    </a:lnTo>
                    <a:lnTo>
                      <a:pt x="27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1" name="Freeform 1579"/>
              <p:cNvSpPr>
                <a:spLocks noChangeAspect="1"/>
              </p:cNvSpPr>
              <p:nvPr/>
            </p:nvSpPr>
            <p:spPr bwMode="auto">
              <a:xfrm>
                <a:off x="6236" y="3048"/>
                <a:ext cx="16" cy="6"/>
              </a:xfrm>
              <a:custGeom>
                <a:avLst/>
                <a:gdLst/>
                <a:ahLst/>
                <a:cxnLst>
                  <a:cxn ang="0">
                    <a:pos x="33" y="11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33" y="11"/>
                  </a:cxn>
                </a:cxnLst>
                <a:rect l="0" t="0" r="r" b="b"/>
                <a:pathLst>
                  <a:path w="33" h="11">
                    <a:moveTo>
                      <a:pt x="33" y="11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3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2" name="Freeform 1580"/>
              <p:cNvSpPr>
                <a:spLocks noChangeAspect="1"/>
              </p:cNvSpPr>
              <p:nvPr/>
            </p:nvSpPr>
            <p:spPr bwMode="auto">
              <a:xfrm>
                <a:off x="6236" y="3048"/>
                <a:ext cx="16" cy="8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0" y="0"/>
                  </a:cxn>
                  <a:cxn ang="0">
                    <a:pos x="33" y="11"/>
                  </a:cxn>
                  <a:cxn ang="0">
                    <a:pos x="6" y="15"/>
                  </a:cxn>
                </a:cxnLst>
                <a:rect l="0" t="0" r="r" b="b"/>
                <a:pathLst>
                  <a:path w="33" h="15">
                    <a:moveTo>
                      <a:pt x="6" y="15"/>
                    </a:moveTo>
                    <a:lnTo>
                      <a:pt x="0" y="0"/>
                    </a:lnTo>
                    <a:lnTo>
                      <a:pt x="33" y="11"/>
                    </a:lnTo>
                    <a:lnTo>
                      <a:pt x="6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3" name="Freeform 1581"/>
              <p:cNvSpPr>
                <a:spLocks noChangeAspect="1"/>
              </p:cNvSpPr>
              <p:nvPr/>
            </p:nvSpPr>
            <p:spPr bwMode="auto">
              <a:xfrm>
                <a:off x="6239" y="3054"/>
                <a:ext cx="17" cy="3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0" y="4"/>
                  </a:cxn>
                  <a:cxn ang="0">
                    <a:pos x="27" y="0"/>
                  </a:cxn>
                  <a:cxn ang="0">
                    <a:pos x="35" y="6"/>
                  </a:cxn>
                </a:cxnLst>
                <a:rect l="0" t="0" r="r" b="b"/>
                <a:pathLst>
                  <a:path w="35" h="6">
                    <a:moveTo>
                      <a:pt x="35" y="6"/>
                    </a:moveTo>
                    <a:lnTo>
                      <a:pt x="0" y="4"/>
                    </a:lnTo>
                    <a:lnTo>
                      <a:pt x="27" y="0"/>
                    </a:lnTo>
                    <a:lnTo>
                      <a:pt x="3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4" name="Freeform 1582"/>
              <p:cNvSpPr>
                <a:spLocks noChangeAspect="1"/>
              </p:cNvSpPr>
              <p:nvPr/>
            </p:nvSpPr>
            <p:spPr bwMode="auto">
              <a:xfrm>
                <a:off x="6239" y="3056"/>
                <a:ext cx="22" cy="4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0" y="0"/>
                  </a:cxn>
                  <a:cxn ang="0">
                    <a:pos x="37" y="2"/>
                  </a:cxn>
                  <a:cxn ang="0">
                    <a:pos x="44" y="8"/>
                  </a:cxn>
                </a:cxnLst>
                <a:rect l="0" t="0" r="r" b="b"/>
                <a:pathLst>
                  <a:path w="44" h="8">
                    <a:moveTo>
                      <a:pt x="44" y="8"/>
                    </a:moveTo>
                    <a:lnTo>
                      <a:pt x="0" y="0"/>
                    </a:lnTo>
                    <a:lnTo>
                      <a:pt x="37" y="2"/>
                    </a:lnTo>
                    <a:lnTo>
                      <a:pt x="4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5" name="Freeform 1583"/>
              <p:cNvSpPr>
                <a:spLocks noChangeAspect="1"/>
              </p:cNvSpPr>
              <p:nvPr/>
            </p:nvSpPr>
            <p:spPr bwMode="auto">
              <a:xfrm>
                <a:off x="6239" y="3056"/>
                <a:ext cx="26" cy="5"/>
              </a:xfrm>
              <a:custGeom>
                <a:avLst/>
                <a:gdLst/>
                <a:ahLst/>
                <a:cxnLst>
                  <a:cxn ang="0">
                    <a:pos x="54" y="10"/>
                  </a:cxn>
                  <a:cxn ang="0">
                    <a:pos x="0" y="0"/>
                  </a:cxn>
                  <a:cxn ang="0">
                    <a:pos x="44" y="8"/>
                  </a:cxn>
                  <a:cxn ang="0">
                    <a:pos x="54" y="10"/>
                  </a:cxn>
                </a:cxnLst>
                <a:rect l="0" t="0" r="r" b="b"/>
                <a:pathLst>
                  <a:path w="54" h="10">
                    <a:moveTo>
                      <a:pt x="54" y="10"/>
                    </a:moveTo>
                    <a:lnTo>
                      <a:pt x="0" y="0"/>
                    </a:lnTo>
                    <a:lnTo>
                      <a:pt x="44" y="8"/>
                    </a:lnTo>
                    <a:lnTo>
                      <a:pt x="5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6" name="Freeform 1584"/>
              <p:cNvSpPr>
                <a:spLocks noChangeAspect="1"/>
              </p:cNvSpPr>
              <p:nvPr/>
            </p:nvSpPr>
            <p:spPr bwMode="auto">
              <a:xfrm>
                <a:off x="6239" y="3056"/>
                <a:ext cx="26" cy="5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0" y="0"/>
                  </a:cxn>
                  <a:cxn ang="0">
                    <a:pos x="54" y="10"/>
                  </a:cxn>
                  <a:cxn ang="0">
                    <a:pos x="10" y="10"/>
                  </a:cxn>
                </a:cxnLst>
                <a:rect l="0" t="0" r="r" b="b"/>
                <a:pathLst>
                  <a:path w="54" h="10">
                    <a:moveTo>
                      <a:pt x="10" y="10"/>
                    </a:moveTo>
                    <a:lnTo>
                      <a:pt x="0" y="0"/>
                    </a:lnTo>
                    <a:lnTo>
                      <a:pt x="54" y="10"/>
                    </a:lnTo>
                    <a:lnTo>
                      <a:pt x="1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7" name="Freeform 1585"/>
              <p:cNvSpPr>
                <a:spLocks noChangeAspect="1"/>
              </p:cNvSpPr>
              <p:nvPr/>
            </p:nvSpPr>
            <p:spPr bwMode="auto">
              <a:xfrm>
                <a:off x="6291" y="2987"/>
                <a:ext cx="12" cy="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21"/>
                  </a:cxn>
                  <a:cxn ang="0">
                    <a:pos x="23" y="0"/>
                  </a:cxn>
                  <a:cxn ang="0">
                    <a:pos x="0" y="150"/>
                  </a:cxn>
                </a:cxnLst>
                <a:rect l="0" t="0" r="r" b="b"/>
                <a:pathLst>
                  <a:path w="23" h="150">
                    <a:moveTo>
                      <a:pt x="0" y="150"/>
                    </a:moveTo>
                    <a:lnTo>
                      <a:pt x="0" y="21"/>
                    </a:lnTo>
                    <a:lnTo>
                      <a:pt x="23" y="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8" name="Freeform 1586"/>
              <p:cNvSpPr>
                <a:spLocks noChangeAspect="1"/>
              </p:cNvSpPr>
              <p:nvPr/>
            </p:nvSpPr>
            <p:spPr bwMode="auto">
              <a:xfrm>
                <a:off x="6243" y="3061"/>
                <a:ext cx="28" cy="1"/>
              </a:xfrm>
              <a:custGeom>
                <a:avLst/>
                <a:gdLst/>
                <a:ahLst/>
                <a:cxnLst>
                  <a:cxn ang="0">
                    <a:pos x="56" y="2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56" y="2"/>
                  </a:cxn>
                </a:cxnLst>
                <a:rect l="0" t="0" r="r" b="b"/>
                <a:pathLst>
                  <a:path w="56" h="2">
                    <a:moveTo>
                      <a:pt x="56" y="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5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9" name="Freeform 1587"/>
              <p:cNvSpPr>
                <a:spLocks noChangeAspect="1"/>
              </p:cNvSpPr>
              <p:nvPr/>
            </p:nvSpPr>
            <p:spPr bwMode="auto">
              <a:xfrm>
                <a:off x="6248" y="3062"/>
                <a:ext cx="43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7" y="0"/>
                  </a:cxn>
                  <a:cxn ang="0">
                    <a:pos x="87" y="0"/>
                  </a:cxn>
                  <a:cxn ang="0">
                    <a:pos x="0" y="8"/>
                  </a:cxn>
                </a:cxnLst>
                <a:rect l="0" t="0" r="r" b="b"/>
                <a:pathLst>
                  <a:path w="87" h="8">
                    <a:moveTo>
                      <a:pt x="0" y="8"/>
                    </a:moveTo>
                    <a:lnTo>
                      <a:pt x="47" y="0"/>
                    </a:lnTo>
                    <a:lnTo>
                      <a:pt x="87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0" name="Freeform 1588"/>
              <p:cNvSpPr>
                <a:spLocks noChangeAspect="1"/>
              </p:cNvSpPr>
              <p:nvPr/>
            </p:nvSpPr>
            <p:spPr bwMode="auto">
              <a:xfrm>
                <a:off x="6243" y="3061"/>
                <a:ext cx="28" cy="5"/>
              </a:xfrm>
              <a:custGeom>
                <a:avLst/>
                <a:gdLst/>
                <a:ahLst/>
                <a:cxnLst>
                  <a:cxn ang="0">
                    <a:pos x="9" y="10"/>
                  </a:cxn>
                  <a:cxn ang="0">
                    <a:pos x="0" y="0"/>
                  </a:cxn>
                  <a:cxn ang="0">
                    <a:pos x="56" y="2"/>
                  </a:cxn>
                  <a:cxn ang="0">
                    <a:pos x="9" y="10"/>
                  </a:cxn>
                </a:cxnLst>
                <a:rect l="0" t="0" r="r" b="b"/>
                <a:pathLst>
                  <a:path w="56" h="10">
                    <a:moveTo>
                      <a:pt x="9" y="10"/>
                    </a:moveTo>
                    <a:lnTo>
                      <a:pt x="0" y="0"/>
                    </a:lnTo>
                    <a:lnTo>
                      <a:pt x="56" y="2"/>
                    </a:lnTo>
                    <a:lnTo>
                      <a:pt x="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1" name="Freeform 1589"/>
              <p:cNvSpPr>
                <a:spLocks noChangeAspect="1"/>
              </p:cNvSpPr>
              <p:nvPr/>
            </p:nvSpPr>
            <p:spPr bwMode="auto">
              <a:xfrm>
                <a:off x="6248" y="3062"/>
                <a:ext cx="43" cy="8"/>
              </a:xfrm>
              <a:custGeom>
                <a:avLst/>
                <a:gdLst/>
                <a:ahLst/>
                <a:cxnLst>
                  <a:cxn ang="0">
                    <a:pos x="14" y="15"/>
                  </a:cxn>
                  <a:cxn ang="0">
                    <a:pos x="0" y="9"/>
                  </a:cxn>
                  <a:cxn ang="0">
                    <a:pos x="87" y="0"/>
                  </a:cxn>
                  <a:cxn ang="0">
                    <a:pos x="14" y="15"/>
                  </a:cxn>
                </a:cxnLst>
                <a:rect l="0" t="0" r="r" b="b"/>
                <a:pathLst>
                  <a:path w="87" h="15">
                    <a:moveTo>
                      <a:pt x="14" y="15"/>
                    </a:moveTo>
                    <a:lnTo>
                      <a:pt x="0" y="9"/>
                    </a:lnTo>
                    <a:lnTo>
                      <a:pt x="87" y="0"/>
                    </a:lnTo>
                    <a:lnTo>
                      <a:pt x="14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2" name="Freeform 1590"/>
              <p:cNvSpPr>
                <a:spLocks noChangeAspect="1"/>
              </p:cNvSpPr>
              <p:nvPr/>
            </p:nvSpPr>
            <p:spPr bwMode="auto">
              <a:xfrm>
                <a:off x="6255" y="3062"/>
                <a:ext cx="36" cy="10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0" y="15"/>
                  </a:cxn>
                  <a:cxn ang="0">
                    <a:pos x="73" y="0"/>
                  </a:cxn>
                  <a:cxn ang="0">
                    <a:pos x="15" y="19"/>
                  </a:cxn>
                </a:cxnLst>
                <a:rect l="0" t="0" r="r" b="b"/>
                <a:pathLst>
                  <a:path w="73" h="19">
                    <a:moveTo>
                      <a:pt x="15" y="19"/>
                    </a:moveTo>
                    <a:lnTo>
                      <a:pt x="0" y="15"/>
                    </a:lnTo>
                    <a:lnTo>
                      <a:pt x="73" y="0"/>
                    </a:lnTo>
                    <a:lnTo>
                      <a:pt x="15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3" name="Freeform 1591"/>
              <p:cNvSpPr>
                <a:spLocks noChangeAspect="1"/>
              </p:cNvSpPr>
              <p:nvPr/>
            </p:nvSpPr>
            <p:spPr bwMode="auto">
              <a:xfrm>
                <a:off x="6263" y="3072"/>
                <a:ext cx="4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" y="2"/>
                  </a:cxn>
                  <a:cxn ang="0">
                    <a:pos x="16" y="2"/>
                  </a:cxn>
                  <a:cxn ang="0">
                    <a:pos x="0" y="0"/>
                  </a:cxn>
                </a:cxnLst>
                <a:rect l="0" t="0" r="r" b="b"/>
                <a:pathLst>
                  <a:path w="81" h="2">
                    <a:moveTo>
                      <a:pt x="0" y="0"/>
                    </a:moveTo>
                    <a:lnTo>
                      <a:pt x="81" y="2"/>
                    </a:lnTo>
                    <a:lnTo>
                      <a:pt x="1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4" name="Freeform 1592"/>
              <p:cNvSpPr>
                <a:spLocks noChangeAspect="1"/>
              </p:cNvSpPr>
              <p:nvPr/>
            </p:nvSpPr>
            <p:spPr bwMode="auto">
              <a:xfrm>
                <a:off x="6263" y="3062"/>
                <a:ext cx="40" cy="10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1"/>
                  </a:cxn>
                  <a:cxn ang="0">
                    <a:pos x="58" y="0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1"/>
                    </a:lnTo>
                    <a:lnTo>
                      <a:pt x="58" y="0"/>
                    </a:lnTo>
                    <a:lnTo>
                      <a:pt x="81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5" name="Freeform 1593"/>
              <p:cNvSpPr>
                <a:spLocks noChangeAspect="1"/>
              </p:cNvSpPr>
              <p:nvPr/>
            </p:nvSpPr>
            <p:spPr bwMode="auto">
              <a:xfrm>
                <a:off x="6291" y="2987"/>
                <a:ext cx="12" cy="85"/>
              </a:xfrm>
              <a:custGeom>
                <a:avLst/>
                <a:gdLst/>
                <a:ahLst/>
                <a:cxnLst>
                  <a:cxn ang="0">
                    <a:pos x="23" y="171"/>
                  </a:cxn>
                  <a:cxn ang="0">
                    <a:pos x="0" y="150"/>
                  </a:cxn>
                  <a:cxn ang="0">
                    <a:pos x="23" y="0"/>
                  </a:cxn>
                  <a:cxn ang="0">
                    <a:pos x="23" y="171"/>
                  </a:cxn>
                </a:cxnLst>
                <a:rect l="0" t="0" r="r" b="b"/>
                <a:pathLst>
                  <a:path w="23" h="171">
                    <a:moveTo>
                      <a:pt x="23" y="171"/>
                    </a:moveTo>
                    <a:lnTo>
                      <a:pt x="0" y="150"/>
                    </a:lnTo>
                    <a:lnTo>
                      <a:pt x="23" y="0"/>
                    </a:lnTo>
                    <a:lnTo>
                      <a:pt x="23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6" name="Freeform 1594"/>
              <p:cNvSpPr>
                <a:spLocks noChangeAspect="1"/>
              </p:cNvSpPr>
              <p:nvPr/>
            </p:nvSpPr>
            <p:spPr bwMode="auto">
              <a:xfrm>
                <a:off x="6176" y="2985"/>
                <a:ext cx="16" cy="1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0" y="2"/>
                  </a:cxn>
                  <a:cxn ang="0">
                    <a:pos x="16" y="0"/>
                  </a:cxn>
                  <a:cxn ang="0">
                    <a:pos x="33" y="2"/>
                  </a:cxn>
                </a:cxnLst>
                <a:rect l="0" t="0" r="r" b="b"/>
                <a:pathLst>
                  <a:path w="33" h="2">
                    <a:moveTo>
                      <a:pt x="33" y="2"/>
                    </a:moveTo>
                    <a:lnTo>
                      <a:pt x="0" y="2"/>
                    </a:lnTo>
                    <a:lnTo>
                      <a:pt x="16" y="0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7" name="Freeform 1595"/>
              <p:cNvSpPr>
                <a:spLocks noChangeAspect="1"/>
              </p:cNvSpPr>
              <p:nvPr/>
            </p:nvSpPr>
            <p:spPr bwMode="auto">
              <a:xfrm>
                <a:off x="6170" y="2986"/>
                <a:ext cx="22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3" y="0"/>
                  </a:cxn>
                  <a:cxn ang="0">
                    <a:pos x="44" y="0"/>
                  </a:cxn>
                  <a:cxn ang="0">
                    <a:pos x="0" y="4"/>
                  </a:cxn>
                </a:cxnLst>
                <a:rect l="0" t="0" r="r" b="b"/>
                <a:pathLst>
                  <a:path w="44" h="4">
                    <a:moveTo>
                      <a:pt x="0" y="4"/>
                    </a:moveTo>
                    <a:lnTo>
                      <a:pt x="13" y="0"/>
                    </a:lnTo>
                    <a:lnTo>
                      <a:pt x="4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8" name="Freeform 1596"/>
              <p:cNvSpPr>
                <a:spLocks noChangeAspect="1"/>
              </p:cNvSpPr>
              <p:nvPr/>
            </p:nvSpPr>
            <p:spPr bwMode="auto">
              <a:xfrm>
                <a:off x="6170" y="2986"/>
                <a:ext cx="30" cy="3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0" y="4"/>
                  </a:cxn>
                  <a:cxn ang="0">
                    <a:pos x="46" y="0"/>
                  </a:cxn>
                  <a:cxn ang="0">
                    <a:pos x="59" y="6"/>
                  </a:cxn>
                </a:cxnLst>
                <a:rect l="0" t="0" r="r" b="b"/>
                <a:pathLst>
                  <a:path w="59" h="6">
                    <a:moveTo>
                      <a:pt x="59" y="6"/>
                    </a:moveTo>
                    <a:lnTo>
                      <a:pt x="0" y="4"/>
                    </a:lnTo>
                    <a:lnTo>
                      <a:pt x="46" y="0"/>
                    </a:lnTo>
                    <a:lnTo>
                      <a:pt x="5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9" name="Freeform 1597"/>
              <p:cNvSpPr>
                <a:spLocks noChangeAspect="1"/>
              </p:cNvSpPr>
              <p:nvPr/>
            </p:nvSpPr>
            <p:spPr bwMode="auto">
              <a:xfrm>
                <a:off x="6164" y="2988"/>
                <a:ext cx="36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73" y="0"/>
                  </a:cxn>
                  <a:cxn ang="0">
                    <a:pos x="0" y="4"/>
                  </a:cxn>
                </a:cxnLst>
                <a:rect l="0" t="0" r="r" b="b"/>
                <a:pathLst>
                  <a:path w="73" h="4">
                    <a:moveTo>
                      <a:pt x="0" y="4"/>
                    </a:moveTo>
                    <a:lnTo>
                      <a:pt x="12" y="0"/>
                    </a:lnTo>
                    <a:lnTo>
                      <a:pt x="73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0" name="Freeform 1598"/>
              <p:cNvSpPr>
                <a:spLocks noChangeAspect="1"/>
              </p:cNvSpPr>
              <p:nvPr/>
            </p:nvSpPr>
            <p:spPr bwMode="auto">
              <a:xfrm>
                <a:off x="6164" y="2989"/>
                <a:ext cx="43" cy="4"/>
              </a:xfrm>
              <a:custGeom>
                <a:avLst/>
                <a:gdLst/>
                <a:ahLst/>
                <a:cxnLst>
                  <a:cxn ang="0">
                    <a:pos x="87" y="7"/>
                  </a:cxn>
                  <a:cxn ang="0">
                    <a:pos x="0" y="4"/>
                  </a:cxn>
                  <a:cxn ang="0">
                    <a:pos x="73" y="0"/>
                  </a:cxn>
                  <a:cxn ang="0">
                    <a:pos x="87" y="7"/>
                  </a:cxn>
                </a:cxnLst>
                <a:rect l="0" t="0" r="r" b="b"/>
                <a:pathLst>
                  <a:path w="87" h="7">
                    <a:moveTo>
                      <a:pt x="87" y="7"/>
                    </a:moveTo>
                    <a:lnTo>
                      <a:pt x="0" y="4"/>
                    </a:lnTo>
                    <a:lnTo>
                      <a:pt x="73" y="0"/>
                    </a:lnTo>
                    <a:lnTo>
                      <a:pt x="87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1" name="Freeform 1599"/>
              <p:cNvSpPr>
                <a:spLocks noChangeAspect="1"/>
              </p:cNvSpPr>
              <p:nvPr/>
            </p:nvSpPr>
            <p:spPr bwMode="auto">
              <a:xfrm>
                <a:off x="6158" y="2990"/>
                <a:ext cx="49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1" y="0"/>
                  </a:cxn>
                  <a:cxn ang="0">
                    <a:pos x="98" y="4"/>
                  </a:cxn>
                  <a:cxn ang="0">
                    <a:pos x="0" y="7"/>
                  </a:cxn>
                </a:cxnLst>
                <a:rect l="0" t="0" r="r" b="b"/>
                <a:pathLst>
                  <a:path w="98" h="7">
                    <a:moveTo>
                      <a:pt x="0" y="7"/>
                    </a:moveTo>
                    <a:lnTo>
                      <a:pt x="11" y="0"/>
                    </a:lnTo>
                    <a:lnTo>
                      <a:pt x="98" y="4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2" name="Freeform 1600"/>
              <p:cNvSpPr>
                <a:spLocks noChangeAspect="1"/>
              </p:cNvSpPr>
              <p:nvPr/>
            </p:nvSpPr>
            <p:spPr bwMode="auto">
              <a:xfrm>
                <a:off x="6158" y="2993"/>
                <a:ext cx="49" cy="3"/>
              </a:xfrm>
              <a:custGeom>
                <a:avLst/>
                <a:gdLst/>
                <a:ahLst/>
                <a:cxnLst>
                  <a:cxn ang="0">
                    <a:pos x="52" y="6"/>
                  </a:cxn>
                  <a:cxn ang="0">
                    <a:pos x="0" y="4"/>
                  </a:cxn>
                  <a:cxn ang="0">
                    <a:pos x="98" y="0"/>
                  </a:cxn>
                  <a:cxn ang="0">
                    <a:pos x="52" y="6"/>
                  </a:cxn>
                </a:cxnLst>
                <a:rect l="0" t="0" r="r" b="b"/>
                <a:pathLst>
                  <a:path w="98" h="6">
                    <a:moveTo>
                      <a:pt x="52" y="6"/>
                    </a:moveTo>
                    <a:lnTo>
                      <a:pt x="0" y="4"/>
                    </a:lnTo>
                    <a:lnTo>
                      <a:pt x="98" y="0"/>
                    </a:lnTo>
                    <a:lnTo>
                      <a:pt x="5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3" name="Freeform 1601"/>
              <p:cNvSpPr>
                <a:spLocks noChangeAspect="1"/>
              </p:cNvSpPr>
              <p:nvPr/>
            </p:nvSpPr>
            <p:spPr bwMode="auto">
              <a:xfrm>
                <a:off x="6158" y="2994"/>
                <a:ext cx="25" cy="2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0" y="0"/>
                  </a:cxn>
                  <a:cxn ang="0">
                    <a:pos x="50" y="4"/>
                  </a:cxn>
                  <a:cxn ang="0">
                    <a:pos x="40" y="4"/>
                  </a:cxn>
                </a:cxnLst>
                <a:rect l="0" t="0" r="r" b="b"/>
                <a:pathLst>
                  <a:path w="50" h="4">
                    <a:moveTo>
                      <a:pt x="40" y="4"/>
                    </a:moveTo>
                    <a:lnTo>
                      <a:pt x="0" y="0"/>
                    </a:lnTo>
                    <a:lnTo>
                      <a:pt x="5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4" name="Freeform 1602"/>
              <p:cNvSpPr>
                <a:spLocks noChangeAspect="1"/>
              </p:cNvSpPr>
              <p:nvPr/>
            </p:nvSpPr>
            <p:spPr bwMode="auto">
              <a:xfrm>
                <a:off x="6183" y="2993"/>
                <a:ext cx="24" cy="3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0" y="6"/>
                  </a:cxn>
                  <a:cxn ang="0">
                    <a:pos x="48" y="0"/>
                  </a:cxn>
                  <a:cxn ang="0">
                    <a:pos x="11" y="6"/>
                  </a:cxn>
                </a:cxnLst>
                <a:rect l="0" t="0" r="r" b="b"/>
                <a:pathLst>
                  <a:path w="48" h="6">
                    <a:moveTo>
                      <a:pt x="11" y="6"/>
                    </a:moveTo>
                    <a:lnTo>
                      <a:pt x="0" y="6"/>
                    </a:lnTo>
                    <a:lnTo>
                      <a:pt x="48" y="0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5" name="Freeform 1603"/>
              <p:cNvSpPr>
                <a:spLocks noChangeAspect="1"/>
              </p:cNvSpPr>
              <p:nvPr/>
            </p:nvSpPr>
            <p:spPr bwMode="auto">
              <a:xfrm>
                <a:off x="6158" y="2994"/>
                <a:ext cx="20" cy="4"/>
              </a:xfrm>
              <a:custGeom>
                <a:avLst/>
                <a:gdLst/>
                <a:ahLst/>
                <a:cxnLst>
                  <a:cxn ang="0">
                    <a:pos x="30" y="8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30" y="8"/>
                  </a:cxn>
                </a:cxnLst>
                <a:rect l="0" t="0" r="r" b="b"/>
                <a:pathLst>
                  <a:path w="40" h="8">
                    <a:moveTo>
                      <a:pt x="30" y="8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3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6" name="Freeform 1604"/>
              <p:cNvSpPr>
                <a:spLocks noChangeAspect="1"/>
              </p:cNvSpPr>
              <p:nvPr/>
            </p:nvSpPr>
            <p:spPr bwMode="auto">
              <a:xfrm>
                <a:off x="6190" y="2993"/>
                <a:ext cx="23" cy="5"/>
              </a:xfrm>
              <a:custGeom>
                <a:avLst/>
                <a:gdLst/>
                <a:ahLst/>
                <a:cxnLst>
                  <a:cxn ang="0">
                    <a:pos x="46" y="10"/>
                  </a:cxn>
                  <a:cxn ang="0">
                    <a:pos x="0" y="8"/>
                  </a:cxn>
                  <a:cxn ang="0">
                    <a:pos x="35" y="0"/>
                  </a:cxn>
                  <a:cxn ang="0">
                    <a:pos x="46" y="10"/>
                  </a:cxn>
                </a:cxnLst>
                <a:rect l="0" t="0" r="r" b="b"/>
                <a:pathLst>
                  <a:path w="46" h="10">
                    <a:moveTo>
                      <a:pt x="46" y="10"/>
                    </a:moveTo>
                    <a:lnTo>
                      <a:pt x="0" y="8"/>
                    </a:lnTo>
                    <a:lnTo>
                      <a:pt x="35" y="0"/>
                    </a:lnTo>
                    <a:lnTo>
                      <a:pt x="46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7" name="Freeform 1605"/>
              <p:cNvSpPr>
                <a:spLocks noChangeAspect="1"/>
              </p:cNvSpPr>
              <p:nvPr/>
            </p:nvSpPr>
            <p:spPr bwMode="auto">
              <a:xfrm>
                <a:off x="6190" y="2996"/>
                <a:ext cx="23" cy="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0"/>
                  </a:cxn>
                  <a:cxn ang="0">
                    <a:pos x="46" y="4"/>
                  </a:cxn>
                  <a:cxn ang="0">
                    <a:pos x="10" y="6"/>
                  </a:cxn>
                </a:cxnLst>
                <a:rect l="0" t="0" r="r" b="b"/>
                <a:pathLst>
                  <a:path w="46" h="6">
                    <a:moveTo>
                      <a:pt x="10" y="6"/>
                    </a:moveTo>
                    <a:lnTo>
                      <a:pt x="0" y="0"/>
                    </a:lnTo>
                    <a:lnTo>
                      <a:pt x="46" y="4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8" name="Freeform 1606"/>
              <p:cNvSpPr>
                <a:spLocks noChangeAspect="1"/>
              </p:cNvSpPr>
              <p:nvPr/>
            </p:nvSpPr>
            <p:spPr bwMode="auto">
              <a:xfrm>
                <a:off x="6158" y="2994"/>
                <a:ext cx="16" cy="4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0"/>
                  </a:cxn>
                  <a:cxn ang="0">
                    <a:pos x="32" y="6"/>
                  </a:cxn>
                  <a:cxn ang="0">
                    <a:pos x="23" y="10"/>
                  </a:cxn>
                </a:cxnLst>
                <a:rect l="0" t="0" r="r" b="b"/>
                <a:pathLst>
                  <a:path w="32" h="10">
                    <a:moveTo>
                      <a:pt x="23" y="10"/>
                    </a:moveTo>
                    <a:lnTo>
                      <a:pt x="0" y="0"/>
                    </a:lnTo>
                    <a:lnTo>
                      <a:pt x="32" y="6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9" name="Freeform 1607"/>
              <p:cNvSpPr>
                <a:spLocks noChangeAspect="1"/>
              </p:cNvSpPr>
              <p:nvPr/>
            </p:nvSpPr>
            <p:spPr bwMode="auto">
              <a:xfrm>
                <a:off x="6154" y="2994"/>
                <a:ext cx="15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0"/>
                  </a:cxn>
                  <a:cxn ang="0">
                    <a:pos x="31" y="10"/>
                  </a:cxn>
                  <a:cxn ang="0">
                    <a:pos x="0" y="10"/>
                  </a:cxn>
                </a:cxnLst>
                <a:rect l="0" t="0" r="r" b="b"/>
                <a:pathLst>
                  <a:path w="31" h="10">
                    <a:moveTo>
                      <a:pt x="0" y="10"/>
                    </a:moveTo>
                    <a:lnTo>
                      <a:pt x="10" y="0"/>
                    </a:lnTo>
                    <a:lnTo>
                      <a:pt x="31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0" name="Freeform 1608"/>
              <p:cNvSpPr>
                <a:spLocks noChangeAspect="1"/>
              </p:cNvSpPr>
              <p:nvPr/>
            </p:nvSpPr>
            <p:spPr bwMode="auto">
              <a:xfrm>
                <a:off x="6194" y="2998"/>
                <a:ext cx="19" cy="2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9" y="6"/>
                  </a:cxn>
                </a:cxnLst>
                <a:rect l="0" t="0" r="r" b="b"/>
                <a:pathLst>
                  <a:path w="36" h="6">
                    <a:moveTo>
                      <a:pt x="9" y="6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1" name="Freeform 1609"/>
              <p:cNvSpPr>
                <a:spLocks noChangeAspect="1"/>
              </p:cNvSpPr>
              <p:nvPr/>
            </p:nvSpPr>
            <p:spPr bwMode="auto">
              <a:xfrm>
                <a:off x="6154" y="2998"/>
                <a:ext cx="15" cy="4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25" y="8"/>
                  </a:cxn>
                </a:cxnLst>
                <a:rect l="0" t="0" r="r" b="b"/>
                <a:pathLst>
                  <a:path w="31" h="8">
                    <a:moveTo>
                      <a:pt x="25" y="8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2" name="Freeform 1610"/>
              <p:cNvSpPr>
                <a:spLocks noChangeAspect="1"/>
              </p:cNvSpPr>
              <p:nvPr/>
            </p:nvSpPr>
            <p:spPr bwMode="auto">
              <a:xfrm>
                <a:off x="6199" y="2998"/>
                <a:ext cx="17" cy="6"/>
              </a:xfrm>
              <a:custGeom>
                <a:avLst/>
                <a:gdLst/>
                <a:ahLst/>
                <a:cxnLst>
                  <a:cxn ang="0">
                    <a:pos x="35" y="13"/>
                  </a:cxn>
                  <a:cxn ang="0">
                    <a:pos x="0" y="8"/>
                  </a:cxn>
                  <a:cxn ang="0">
                    <a:pos x="27" y="0"/>
                  </a:cxn>
                  <a:cxn ang="0">
                    <a:pos x="35" y="13"/>
                  </a:cxn>
                </a:cxnLst>
                <a:rect l="0" t="0" r="r" b="b"/>
                <a:pathLst>
                  <a:path w="35" h="13">
                    <a:moveTo>
                      <a:pt x="35" y="13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35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3" name="Freeform 1611"/>
              <p:cNvSpPr>
                <a:spLocks noChangeAspect="1"/>
              </p:cNvSpPr>
              <p:nvPr/>
            </p:nvSpPr>
            <p:spPr bwMode="auto">
              <a:xfrm>
                <a:off x="6199" y="3000"/>
                <a:ext cx="17" cy="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0" y="0"/>
                  </a:cxn>
                  <a:cxn ang="0">
                    <a:pos x="35" y="7"/>
                  </a:cxn>
                  <a:cxn ang="0">
                    <a:pos x="8" y="7"/>
                  </a:cxn>
                </a:cxnLst>
                <a:rect l="0" t="0" r="r" b="b"/>
                <a:pathLst>
                  <a:path w="35" h="7">
                    <a:moveTo>
                      <a:pt x="8" y="7"/>
                    </a:moveTo>
                    <a:lnTo>
                      <a:pt x="0" y="0"/>
                    </a:lnTo>
                    <a:lnTo>
                      <a:pt x="35" y="7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4" name="Freeform 1612"/>
              <p:cNvSpPr>
                <a:spLocks noChangeAspect="1"/>
              </p:cNvSpPr>
              <p:nvPr/>
            </p:nvSpPr>
            <p:spPr bwMode="auto">
              <a:xfrm>
                <a:off x="6151" y="2998"/>
                <a:ext cx="15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0"/>
                  </a:cxn>
                  <a:cxn ang="0">
                    <a:pos x="31" y="8"/>
                  </a:cxn>
                  <a:cxn ang="0">
                    <a:pos x="0" y="13"/>
                  </a:cxn>
                </a:cxnLst>
                <a:rect l="0" t="0" r="r" b="b"/>
                <a:pathLst>
                  <a:path w="31" h="13">
                    <a:moveTo>
                      <a:pt x="0" y="13"/>
                    </a:moveTo>
                    <a:lnTo>
                      <a:pt x="6" y="0"/>
                    </a:lnTo>
                    <a:lnTo>
                      <a:pt x="31" y="8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5" name="Freeform 1613"/>
              <p:cNvSpPr>
                <a:spLocks noChangeAspect="1"/>
              </p:cNvSpPr>
              <p:nvPr/>
            </p:nvSpPr>
            <p:spPr bwMode="auto">
              <a:xfrm>
                <a:off x="6151" y="3002"/>
                <a:ext cx="15" cy="3"/>
              </a:xfrm>
              <a:custGeom>
                <a:avLst/>
                <a:gdLst/>
                <a:ahLst/>
                <a:cxnLst>
                  <a:cxn ang="0">
                    <a:pos x="25" y="5"/>
                  </a:cxn>
                  <a:cxn ang="0">
                    <a:pos x="0" y="5"/>
                  </a:cxn>
                  <a:cxn ang="0">
                    <a:pos x="31" y="0"/>
                  </a:cxn>
                  <a:cxn ang="0">
                    <a:pos x="25" y="5"/>
                  </a:cxn>
                </a:cxnLst>
                <a:rect l="0" t="0" r="r" b="b"/>
                <a:pathLst>
                  <a:path w="31" h="5">
                    <a:moveTo>
                      <a:pt x="25" y="5"/>
                    </a:moveTo>
                    <a:lnTo>
                      <a:pt x="0" y="5"/>
                    </a:lnTo>
                    <a:lnTo>
                      <a:pt x="31" y="0"/>
                    </a:lnTo>
                    <a:lnTo>
                      <a:pt x="25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6" name="Freeform 1614"/>
              <p:cNvSpPr>
                <a:spLocks noChangeAspect="1"/>
              </p:cNvSpPr>
              <p:nvPr/>
            </p:nvSpPr>
            <p:spPr bwMode="auto">
              <a:xfrm>
                <a:off x="6151" y="3005"/>
                <a:ext cx="12" cy="4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9" y="8"/>
                  </a:cxn>
                </a:cxnLst>
                <a:rect l="0" t="0" r="r" b="b"/>
                <a:pathLst>
                  <a:path w="23" h="8">
                    <a:moveTo>
                      <a:pt x="19" y="8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7" name="Freeform 1615"/>
              <p:cNvSpPr>
                <a:spLocks noChangeAspect="1"/>
              </p:cNvSpPr>
              <p:nvPr/>
            </p:nvSpPr>
            <p:spPr bwMode="auto">
              <a:xfrm>
                <a:off x="6203" y="3004"/>
                <a:ext cx="13" cy="6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6" y="12"/>
                  </a:cxn>
                </a:cxnLst>
                <a:rect l="0" t="0" r="r" b="b"/>
                <a:pathLst>
                  <a:path w="27" h="12">
                    <a:moveTo>
                      <a:pt x="6" y="12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8" name="Freeform 1616"/>
              <p:cNvSpPr>
                <a:spLocks noChangeAspect="1"/>
              </p:cNvSpPr>
              <p:nvPr/>
            </p:nvSpPr>
            <p:spPr bwMode="auto">
              <a:xfrm>
                <a:off x="6148" y="3005"/>
                <a:ext cx="13" cy="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0"/>
                  </a:cxn>
                  <a:cxn ang="0">
                    <a:pos x="25" y="8"/>
                  </a:cxn>
                  <a:cxn ang="0">
                    <a:pos x="0" y="14"/>
                  </a:cxn>
                </a:cxnLst>
                <a:rect l="0" t="0" r="r" b="b"/>
                <a:pathLst>
                  <a:path w="25" h="14">
                    <a:moveTo>
                      <a:pt x="0" y="14"/>
                    </a:moveTo>
                    <a:lnTo>
                      <a:pt x="6" y="0"/>
                    </a:lnTo>
                    <a:lnTo>
                      <a:pt x="25" y="8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9" name="Freeform 1617"/>
              <p:cNvSpPr>
                <a:spLocks noChangeAspect="1"/>
              </p:cNvSpPr>
              <p:nvPr/>
            </p:nvSpPr>
            <p:spPr bwMode="auto">
              <a:xfrm>
                <a:off x="6206" y="3004"/>
                <a:ext cx="13" cy="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0" y="12"/>
                  </a:cxn>
                  <a:cxn ang="0">
                    <a:pos x="21" y="0"/>
                  </a:cxn>
                  <a:cxn ang="0">
                    <a:pos x="27" y="16"/>
                  </a:cxn>
                </a:cxnLst>
                <a:rect l="0" t="0" r="r" b="b"/>
                <a:pathLst>
                  <a:path w="27" h="16">
                    <a:moveTo>
                      <a:pt x="27" y="16"/>
                    </a:moveTo>
                    <a:lnTo>
                      <a:pt x="0" y="12"/>
                    </a:lnTo>
                    <a:lnTo>
                      <a:pt x="21" y="0"/>
                    </a:lnTo>
                    <a:lnTo>
                      <a:pt x="27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0" name="Freeform 1618"/>
              <p:cNvSpPr>
                <a:spLocks noChangeAspect="1"/>
              </p:cNvSpPr>
              <p:nvPr/>
            </p:nvSpPr>
            <p:spPr bwMode="auto">
              <a:xfrm>
                <a:off x="6148" y="3009"/>
                <a:ext cx="13" cy="5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2" y="10"/>
                  </a:cxn>
                </a:cxnLst>
                <a:rect l="0" t="0" r="r" b="b"/>
                <a:pathLst>
                  <a:path w="25" h="10">
                    <a:moveTo>
                      <a:pt x="22" y="10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1" name="Freeform 1619"/>
              <p:cNvSpPr>
                <a:spLocks noChangeAspect="1"/>
              </p:cNvSpPr>
              <p:nvPr/>
            </p:nvSpPr>
            <p:spPr bwMode="auto">
              <a:xfrm>
                <a:off x="6206" y="3010"/>
                <a:ext cx="13" cy="6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6" y="12"/>
                  </a:cxn>
                </a:cxnLst>
                <a:rect l="0" t="0" r="r" b="b"/>
                <a:pathLst>
                  <a:path w="27" h="12">
                    <a:moveTo>
                      <a:pt x="6" y="12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2" name="Freeform 1620"/>
              <p:cNvSpPr>
                <a:spLocks noChangeAspect="1"/>
              </p:cNvSpPr>
              <p:nvPr/>
            </p:nvSpPr>
            <p:spPr bwMode="auto">
              <a:xfrm>
                <a:off x="6147" y="3014"/>
                <a:ext cx="13" cy="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3" y="9"/>
                  </a:cxn>
                  <a:cxn ang="0">
                    <a:pos x="0" y="9"/>
                  </a:cxn>
                  <a:cxn ang="0">
                    <a:pos x="25" y="0"/>
                  </a:cxn>
                </a:cxnLst>
                <a:rect l="0" t="0" r="r" b="b"/>
                <a:pathLst>
                  <a:path w="25" h="9">
                    <a:moveTo>
                      <a:pt x="25" y="0"/>
                    </a:moveTo>
                    <a:lnTo>
                      <a:pt x="23" y="9"/>
                    </a:lnTo>
                    <a:lnTo>
                      <a:pt x="0" y="9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3" name="Freeform 1621"/>
              <p:cNvSpPr>
                <a:spLocks noChangeAspect="1"/>
              </p:cNvSpPr>
              <p:nvPr/>
            </p:nvSpPr>
            <p:spPr bwMode="auto">
              <a:xfrm>
                <a:off x="6147" y="3012"/>
                <a:ext cx="13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0"/>
                  </a:cxn>
                  <a:cxn ang="0">
                    <a:pos x="25" y="4"/>
                  </a:cxn>
                  <a:cxn ang="0">
                    <a:pos x="0" y="13"/>
                  </a:cxn>
                </a:cxnLst>
                <a:rect l="0" t="0" r="r" b="b"/>
                <a:pathLst>
                  <a:path w="25" h="13">
                    <a:moveTo>
                      <a:pt x="0" y="13"/>
                    </a:moveTo>
                    <a:lnTo>
                      <a:pt x="3" y="0"/>
                    </a:lnTo>
                    <a:lnTo>
                      <a:pt x="25" y="4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4" name="Freeform 1622"/>
              <p:cNvSpPr>
                <a:spLocks noChangeAspect="1"/>
              </p:cNvSpPr>
              <p:nvPr/>
            </p:nvSpPr>
            <p:spPr bwMode="auto">
              <a:xfrm>
                <a:off x="6209" y="3012"/>
                <a:ext cx="13" cy="9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6" y="17"/>
                  </a:cxn>
                </a:cxnLst>
                <a:rect l="0" t="0" r="r" b="b"/>
                <a:pathLst>
                  <a:path w="26" h="17">
                    <a:moveTo>
                      <a:pt x="26" y="17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6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5" name="Freeform 1623"/>
              <p:cNvSpPr>
                <a:spLocks noChangeAspect="1"/>
              </p:cNvSpPr>
              <p:nvPr/>
            </p:nvSpPr>
            <p:spPr bwMode="auto">
              <a:xfrm>
                <a:off x="6209" y="3016"/>
                <a:ext cx="13" cy="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0"/>
                  </a:cxn>
                  <a:cxn ang="0">
                    <a:pos x="26" y="9"/>
                  </a:cxn>
                  <a:cxn ang="0">
                    <a:pos x="1" y="13"/>
                  </a:cxn>
                </a:cxnLst>
                <a:rect l="0" t="0" r="r" b="b"/>
                <a:pathLst>
                  <a:path w="26" h="13">
                    <a:moveTo>
                      <a:pt x="1" y="13"/>
                    </a:moveTo>
                    <a:lnTo>
                      <a:pt x="0" y="0"/>
                    </a:lnTo>
                    <a:lnTo>
                      <a:pt x="26" y="9"/>
                    </a:lnTo>
                    <a:lnTo>
                      <a:pt x="1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6" name="Freeform 1624"/>
              <p:cNvSpPr>
                <a:spLocks noChangeAspect="1"/>
              </p:cNvSpPr>
              <p:nvPr/>
            </p:nvSpPr>
            <p:spPr bwMode="auto">
              <a:xfrm>
                <a:off x="6210" y="3021"/>
                <a:ext cx="12" cy="8"/>
              </a:xfrm>
              <a:custGeom>
                <a:avLst/>
                <a:gdLst/>
                <a:ahLst/>
                <a:cxnLst>
                  <a:cxn ang="0">
                    <a:pos x="2" y="17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" y="17"/>
                  </a:cxn>
                </a:cxnLst>
                <a:rect l="0" t="0" r="r" b="b"/>
                <a:pathLst>
                  <a:path w="25" h="17">
                    <a:moveTo>
                      <a:pt x="2" y="17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7" name="Freeform 1625"/>
              <p:cNvSpPr>
                <a:spLocks noChangeAspect="1"/>
              </p:cNvSpPr>
              <p:nvPr/>
            </p:nvSpPr>
            <p:spPr bwMode="auto">
              <a:xfrm>
                <a:off x="6211" y="3021"/>
                <a:ext cx="12" cy="10"/>
              </a:xfrm>
              <a:custGeom>
                <a:avLst/>
                <a:gdLst/>
                <a:ahLst/>
                <a:cxnLst>
                  <a:cxn ang="0">
                    <a:pos x="25" y="21"/>
                  </a:cxn>
                  <a:cxn ang="0">
                    <a:pos x="0" y="17"/>
                  </a:cxn>
                  <a:cxn ang="0">
                    <a:pos x="23" y="0"/>
                  </a:cxn>
                  <a:cxn ang="0">
                    <a:pos x="25" y="21"/>
                  </a:cxn>
                </a:cxnLst>
                <a:rect l="0" t="0" r="r" b="b"/>
                <a:pathLst>
                  <a:path w="25" h="21">
                    <a:moveTo>
                      <a:pt x="25" y="21"/>
                    </a:moveTo>
                    <a:lnTo>
                      <a:pt x="0" y="17"/>
                    </a:lnTo>
                    <a:lnTo>
                      <a:pt x="23" y="0"/>
                    </a:lnTo>
                    <a:lnTo>
                      <a:pt x="25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8" name="Freeform 1626"/>
              <p:cNvSpPr>
                <a:spLocks noChangeAspect="1"/>
              </p:cNvSpPr>
              <p:nvPr/>
            </p:nvSpPr>
            <p:spPr bwMode="auto">
              <a:xfrm>
                <a:off x="6210" y="3029"/>
                <a:ext cx="13" cy="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" y="0"/>
                  </a:cxn>
                  <a:cxn ang="0">
                    <a:pos x="27" y="4"/>
                  </a:cxn>
                  <a:cxn ang="0">
                    <a:pos x="0" y="16"/>
                  </a:cxn>
                </a:cxnLst>
                <a:rect l="0" t="0" r="r" b="b"/>
                <a:pathLst>
                  <a:path w="27" h="16">
                    <a:moveTo>
                      <a:pt x="0" y="16"/>
                    </a:moveTo>
                    <a:lnTo>
                      <a:pt x="2" y="0"/>
                    </a:lnTo>
                    <a:lnTo>
                      <a:pt x="27" y="4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9" name="Freeform 1627"/>
              <p:cNvSpPr>
                <a:spLocks noChangeAspect="1"/>
              </p:cNvSpPr>
              <p:nvPr/>
            </p:nvSpPr>
            <p:spPr bwMode="auto">
              <a:xfrm>
                <a:off x="6210" y="3031"/>
                <a:ext cx="13" cy="10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0" y="14"/>
                  </a:cxn>
                  <a:cxn ang="0">
                    <a:pos x="27" y="0"/>
                  </a:cxn>
                  <a:cxn ang="0">
                    <a:pos x="25" y="20"/>
                  </a:cxn>
                </a:cxnLst>
                <a:rect l="0" t="0" r="r" b="b"/>
                <a:pathLst>
                  <a:path w="27" h="20">
                    <a:moveTo>
                      <a:pt x="25" y="20"/>
                    </a:moveTo>
                    <a:lnTo>
                      <a:pt x="0" y="14"/>
                    </a:lnTo>
                    <a:lnTo>
                      <a:pt x="27" y="0"/>
                    </a:lnTo>
                    <a:lnTo>
                      <a:pt x="25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0" name="Freeform 1628"/>
              <p:cNvSpPr>
                <a:spLocks noChangeAspect="1"/>
              </p:cNvSpPr>
              <p:nvPr/>
            </p:nvSpPr>
            <p:spPr bwMode="auto">
              <a:xfrm>
                <a:off x="6209" y="3037"/>
                <a:ext cx="13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0"/>
                  </a:cxn>
                  <a:cxn ang="0">
                    <a:pos x="26" y="6"/>
                  </a:cxn>
                  <a:cxn ang="0">
                    <a:pos x="0" y="13"/>
                  </a:cxn>
                </a:cxnLst>
                <a:rect l="0" t="0" r="r" b="b"/>
                <a:pathLst>
                  <a:path w="26" h="13">
                    <a:moveTo>
                      <a:pt x="0" y="13"/>
                    </a:moveTo>
                    <a:lnTo>
                      <a:pt x="1" y="0"/>
                    </a:lnTo>
                    <a:lnTo>
                      <a:pt x="26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1" name="Freeform 1629"/>
              <p:cNvSpPr>
                <a:spLocks noChangeAspect="1"/>
              </p:cNvSpPr>
              <p:nvPr/>
            </p:nvSpPr>
            <p:spPr bwMode="auto">
              <a:xfrm>
                <a:off x="6209" y="3041"/>
                <a:ext cx="13" cy="7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0" y="7"/>
                  </a:cxn>
                  <a:cxn ang="0">
                    <a:pos x="26" y="0"/>
                  </a:cxn>
                  <a:cxn ang="0">
                    <a:pos x="23" y="15"/>
                  </a:cxn>
                </a:cxnLst>
                <a:rect l="0" t="0" r="r" b="b"/>
                <a:pathLst>
                  <a:path w="26" h="15">
                    <a:moveTo>
                      <a:pt x="23" y="15"/>
                    </a:moveTo>
                    <a:lnTo>
                      <a:pt x="0" y="7"/>
                    </a:lnTo>
                    <a:lnTo>
                      <a:pt x="26" y="0"/>
                    </a:lnTo>
                    <a:lnTo>
                      <a:pt x="2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2" name="Freeform 1630"/>
              <p:cNvSpPr>
                <a:spLocks noChangeAspect="1"/>
              </p:cNvSpPr>
              <p:nvPr/>
            </p:nvSpPr>
            <p:spPr bwMode="auto">
              <a:xfrm>
                <a:off x="6207" y="3044"/>
                <a:ext cx="12" cy="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5" y="0"/>
                  </a:cxn>
                  <a:cxn ang="0">
                    <a:pos x="25" y="10"/>
                  </a:cxn>
                  <a:cxn ang="0">
                    <a:pos x="0" y="14"/>
                  </a:cxn>
                </a:cxnLst>
                <a:rect l="0" t="0" r="r" b="b"/>
                <a:pathLst>
                  <a:path w="25" h="14">
                    <a:moveTo>
                      <a:pt x="0" y="14"/>
                    </a:moveTo>
                    <a:lnTo>
                      <a:pt x="5" y="0"/>
                    </a:lnTo>
                    <a:lnTo>
                      <a:pt x="25" y="1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3" name="Freeform 1631"/>
              <p:cNvSpPr>
                <a:spLocks noChangeAspect="1"/>
              </p:cNvSpPr>
              <p:nvPr/>
            </p:nvSpPr>
            <p:spPr bwMode="auto">
              <a:xfrm>
                <a:off x="6148" y="3047"/>
                <a:ext cx="13" cy="3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5" y="8"/>
                  </a:cxn>
                </a:cxnLst>
                <a:rect l="0" t="0" r="r" b="b"/>
                <a:pathLst>
                  <a:path w="25" h="8">
                    <a:moveTo>
                      <a:pt x="25" y="8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4" name="Freeform 1632"/>
              <p:cNvSpPr>
                <a:spLocks noChangeAspect="1"/>
              </p:cNvSpPr>
              <p:nvPr/>
            </p:nvSpPr>
            <p:spPr bwMode="auto">
              <a:xfrm>
                <a:off x="6148" y="3047"/>
                <a:ext cx="13" cy="5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0"/>
                  </a:cxn>
                  <a:cxn ang="0">
                    <a:pos x="25" y="8"/>
                  </a:cxn>
                  <a:cxn ang="0">
                    <a:pos x="4" y="12"/>
                  </a:cxn>
                </a:cxnLst>
                <a:rect l="0" t="0" r="r" b="b"/>
                <a:pathLst>
                  <a:path w="25" h="12">
                    <a:moveTo>
                      <a:pt x="4" y="12"/>
                    </a:moveTo>
                    <a:lnTo>
                      <a:pt x="0" y="0"/>
                    </a:lnTo>
                    <a:lnTo>
                      <a:pt x="25" y="8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5" name="Freeform 1633"/>
              <p:cNvSpPr>
                <a:spLocks noChangeAspect="1"/>
              </p:cNvSpPr>
              <p:nvPr/>
            </p:nvSpPr>
            <p:spPr bwMode="auto">
              <a:xfrm>
                <a:off x="6150" y="3050"/>
                <a:ext cx="13" cy="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7">
                    <a:moveTo>
                      <a:pt x="25" y="7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6" name="Freeform 1634"/>
              <p:cNvSpPr>
                <a:spLocks noChangeAspect="1"/>
              </p:cNvSpPr>
              <p:nvPr/>
            </p:nvSpPr>
            <p:spPr bwMode="auto">
              <a:xfrm>
                <a:off x="6204" y="3048"/>
                <a:ext cx="15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2"/>
                  </a:cxn>
                  <a:cxn ang="0">
                    <a:pos x="31" y="0"/>
                  </a:cxn>
                  <a:cxn ang="0">
                    <a:pos x="0" y="13"/>
                  </a:cxn>
                </a:cxnLst>
                <a:rect l="0" t="0" r="r" b="b"/>
                <a:pathLst>
                  <a:path w="31" h="13">
                    <a:moveTo>
                      <a:pt x="0" y="13"/>
                    </a:moveTo>
                    <a:lnTo>
                      <a:pt x="6" y="2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7" name="Freeform 1635"/>
              <p:cNvSpPr>
                <a:spLocks noChangeAspect="1"/>
              </p:cNvSpPr>
              <p:nvPr/>
            </p:nvSpPr>
            <p:spPr bwMode="auto">
              <a:xfrm>
                <a:off x="6204" y="3048"/>
                <a:ext cx="15" cy="8"/>
              </a:xfrm>
              <a:custGeom>
                <a:avLst/>
                <a:gdLst/>
                <a:ahLst/>
                <a:cxnLst>
                  <a:cxn ang="0">
                    <a:pos x="25" y="15"/>
                  </a:cxn>
                  <a:cxn ang="0">
                    <a:pos x="0" y="13"/>
                  </a:cxn>
                  <a:cxn ang="0">
                    <a:pos x="31" y="0"/>
                  </a:cxn>
                  <a:cxn ang="0">
                    <a:pos x="25" y="15"/>
                  </a:cxn>
                </a:cxnLst>
                <a:rect l="0" t="0" r="r" b="b"/>
                <a:pathLst>
                  <a:path w="31" h="15">
                    <a:moveTo>
                      <a:pt x="25" y="15"/>
                    </a:moveTo>
                    <a:lnTo>
                      <a:pt x="0" y="13"/>
                    </a:lnTo>
                    <a:lnTo>
                      <a:pt x="31" y="0"/>
                    </a:lnTo>
                    <a:lnTo>
                      <a:pt x="25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8" name="Freeform 1636"/>
              <p:cNvSpPr>
                <a:spLocks noChangeAspect="1"/>
              </p:cNvSpPr>
              <p:nvPr/>
            </p:nvSpPr>
            <p:spPr bwMode="auto">
              <a:xfrm>
                <a:off x="6150" y="3052"/>
                <a:ext cx="15" cy="4"/>
              </a:xfrm>
              <a:custGeom>
                <a:avLst/>
                <a:gdLst/>
                <a:ahLst/>
                <a:cxnLst>
                  <a:cxn ang="0">
                    <a:pos x="29" y="7"/>
                  </a:cxn>
                  <a:cxn ang="0">
                    <a:pos x="0" y="0"/>
                  </a:cxn>
                  <a:cxn ang="0">
                    <a:pos x="25" y="3"/>
                  </a:cxn>
                  <a:cxn ang="0">
                    <a:pos x="29" y="7"/>
                  </a:cxn>
                </a:cxnLst>
                <a:rect l="0" t="0" r="r" b="b"/>
                <a:pathLst>
                  <a:path w="29" h="7">
                    <a:moveTo>
                      <a:pt x="29" y="7"/>
                    </a:moveTo>
                    <a:lnTo>
                      <a:pt x="0" y="0"/>
                    </a:lnTo>
                    <a:lnTo>
                      <a:pt x="25" y="3"/>
                    </a:lnTo>
                    <a:lnTo>
                      <a:pt x="29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9" name="Freeform 1637"/>
              <p:cNvSpPr>
                <a:spLocks noChangeAspect="1"/>
              </p:cNvSpPr>
              <p:nvPr/>
            </p:nvSpPr>
            <p:spPr bwMode="auto">
              <a:xfrm>
                <a:off x="6150" y="3052"/>
                <a:ext cx="15" cy="6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0"/>
                  </a:cxn>
                  <a:cxn ang="0">
                    <a:pos x="29" y="9"/>
                  </a:cxn>
                  <a:cxn ang="0">
                    <a:pos x="4" y="11"/>
                  </a:cxn>
                </a:cxnLst>
                <a:rect l="0" t="0" r="r" b="b"/>
                <a:pathLst>
                  <a:path w="29" h="11">
                    <a:moveTo>
                      <a:pt x="4" y="11"/>
                    </a:moveTo>
                    <a:lnTo>
                      <a:pt x="0" y="0"/>
                    </a:lnTo>
                    <a:lnTo>
                      <a:pt x="29" y="9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0" name="Freeform 1638"/>
              <p:cNvSpPr>
                <a:spLocks noChangeAspect="1"/>
              </p:cNvSpPr>
              <p:nvPr/>
            </p:nvSpPr>
            <p:spPr bwMode="auto">
              <a:xfrm>
                <a:off x="6200" y="3055"/>
                <a:ext cx="16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33" y="2"/>
                  </a:cxn>
                  <a:cxn ang="0">
                    <a:pos x="0" y="8"/>
                  </a:cxn>
                </a:cxnLst>
                <a:rect l="0" t="0" r="r" b="b"/>
                <a:pathLst>
                  <a:path w="33" h="8">
                    <a:moveTo>
                      <a:pt x="0" y="8"/>
                    </a:moveTo>
                    <a:lnTo>
                      <a:pt x="8" y="0"/>
                    </a:lnTo>
                    <a:lnTo>
                      <a:pt x="33" y="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1" name="Freeform 1639"/>
              <p:cNvSpPr>
                <a:spLocks noChangeAspect="1"/>
              </p:cNvSpPr>
              <p:nvPr/>
            </p:nvSpPr>
            <p:spPr bwMode="auto">
              <a:xfrm>
                <a:off x="6152" y="3056"/>
                <a:ext cx="15" cy="3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31" y="6"/>
                  </a:cxn>
                </a:cxnLst>
                <a:rect l="0" t="0" r="r" b="b"/>
                <a:pathLst>
                  <a:path w="31" h="6">
                    <a:moveTo>
                      <a:pt x="31" y="6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3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2" name="Freeform 1640"/>
              <p:cNvSpPr>
                <a:spLocks noChangeAspect="1"/>
              </p:cNvSpPr>
              <p:nvPr/>
            </p:nvSpPr>
            <p:spPr bwMode="auto">
              <a:xfrm>
                <a:off x="6152" y="3058"/>
                <a:ext cx="19" cy="3"/>
              </a:xfrm>
              <a:custGeom>
                <a:avLst/>
                <a:gdLst/>
                <a:ahLst/>
                <a:cxnLst>
                  <a:cxn ang="0">
                    <a:pos x="39" y="6"/>
                  </a:cxn>
                  <a:cxn ang="0">
                    <a:pos x="0" y="0"/>
                  </a:cxn>
                  <a:cxn ang="0">
                    <a:pos x="31" y="4"/>
                  </a:cxn>
                  <a:cxn ang="0">
                    <a:pos x="39" y="6"/>
                  </a:cxn>
                </a:cxnLst>
                <a:rect l="0" t="0" r="r" b="b"/>
                <a:pathLst>
                  <a:path w="39" h="6">
                    <a:moveTo>
                      <a:pt x="39" y="6"/>
                    </a:moveTo>
                    <a:lnTo>
                      <a:pt x="0" y="0"/>
                    </a:lnTo>
                    <a:lnTo>
                      <a:pt x="31" y="4"/>
                    </a:lnTo>
                    <a:lnTo>
                      <a:pt x="3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3" name="Freeform 1641"/>
              <p:cNvSpPr>
                <a:spLocks noChangeAspect="1"/>
              </p:cNvSpPr>
              <p:nvPr/>
            </p:nvSpPr>
            <p:spPr bwMode="auto">
              <a:xfrm>
                <a:off x="6195" y="3056"/>
                <a:ext cx="21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" y="6"/>
                  </a:cxn>
                  <a:cxn ang="0">
                    <a:pos x="42" y="0"/>
                  </a:cxn>
                  <a:cxn ang="0">
                    <a:pos x="0" y="10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lnTo>
                      <a:pt x="9" y="6"/>
                    </a:lnTo>
                    <a:lnTo>
                      <a:pt x="42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4" name="Freeform 1642"/>
              <p:cNvSpPr>
                <a:spLocks noChangeAspect="1"/>
              </p:cNvSpPr>
              <p:nvPr/>
            </p:nvSpPr>
            <p:spPr bwMode="auto">
              <a:xfrm>
                <a:off x="6195" y="3056"/>
                <a:ext cx="21" cy="6"/>
              </a:xfrm>
              <a:custGeom>
                <a:avLst/>
                <a:gdLst/>
                <a:ahLst/>
                <a:cxnLst>
                  <a:cxn ang="0">
                    <a:pos x="32" y="12"/>
                  </a:cxn>
                  <a:cxn ang="0">
                    <a:pos x="0" y="12"/>
                  </a:cxn>
                  <a:cxn ang="0">
                    <a:pos x="42" y="0"/>
                  </a:cxn>
                  <a:cxn ang="0">
                    <a:pos x="32" y="12"/>
                  </a:cxn>
                </a:cxnLst>
                <a:rect l="0" t="0" r="r" b="b"/>
                <a:pathLst>
                  <a:path w="42" h="12">
                    <a:moveTo>
                      <a:pt x="32" y="12"/>
                    </a:moveTo>
                    <a:lnTo>
                      <a:pt x="0" y="12"/>
                    </a:lnTo>
                    <a:lnTo>
                      <a:pt x="42" y="0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5" name="Freeform 1643"/>
              <p:cNvSpPr>
                <a:spLocks noChangeAspect="1"/>
              </p:cNvSpPr>
              <p:nvPr/>
            </p:nvSpPr>
            <p:spPr bwMode="auto">
              <a:xfrm>
                <a:off x="6152" y="3058"/>
                <a:ext cx="19" cy="5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0" y="0"/>
                  </a:cxn>
                  <a:cxn ang="0">
                    <a:pos x="39" y="8"/>
                  </a:cxn>
                  <a:cxn ang="0">
                    <a:pos x="8" y="10"/>
                  </a:cxn>
                </a:cxnLst>
                <a:rect l="0" t="0" r="r" b="b"/>
                <a:pathLst>
                  <a:path w="39" h="10">
                    <a:moveTo>
                      <a:pt x="8" y="10"/>
                    </a:moveTo>
                    <a:lnTo>
                      <a:pt x="0" y="0"/>
                    </a:lnTo>
                    <a:lnTo>
                      <a:pt x="39" y="8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6" name="Freeform 1644"/>
              <p:cNvSpPr>
                <a:spLocks noChangeAspect="1"/>
              </p:cNvSpPr>
              <p:nvPr/>
            </p:nvSpPr>
            <p:spPr bwMode="auto">
              <a:xfrm>
                <a:off x="6155" y="3061"/>
                <a:ext cx="20" cy="2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0" y="4"/>
                  </a:cxn>
                  <a:cxn ang="0">
                    <a:pos x="33" y="0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0" y="4"/>
                    </a:lnTo>
                    <a:lnTo>
                      <a:pt x="33" y="0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7" name="Freeform 1645"/>
              <p:cNvSpPr>
                <a:spLocks noChangeAspect="1"/>
              </p:cNvSpPr>
              <p:nvPr/>
            </p:nvSpPr>
            <p:spPr bwMode="auto">
              <a:xfrm>
                <a:off x="6190" y="3061"/>
                <a:ext cx="22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0"/>
                  </a:cxn>
                  <a:cxn ang="0">
                    <a:pos x="44" y="4"/>
                  </a:cxn>
                  <a:cxn ang="0">
                    <a:pos x="0" y="6"/>
                  </a:cxn>
                </a:cxnLst>
                <a:rect l="0" t="0" r="r" b="b"/>
                <a:pathLst>
                  <a:path w="44" h="6">
                    <a:moveTo>
                      <a:pt x="0" y="6"/>
                    </a:moveTo>
                    <a:lnTo>
                      <a:pt x="10" y="0"/>
                    </a:lnTo>
                    <a:lnTo>
                      <a:pt x="44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8" name="Freeform 1646"/>
              <p:cNvSpPr>
                <a:spLocks noChangeAspect="1"/>
              </p:cNvSpPr>
              <p:nvPr/>
            </p:nvSpPr>
            <p:spPr bwMode="auto">
              <a:xfrm>
                <a:off x="6155" y="3063"/>
                <a:ext cx="24" cy="1"/>
              </a:xfrm>
              <a:custGeom>
                <a:avLst/>
                <a:gdLst/>
                <a:ahLst/>
                <a:cxnLst>
                  <a:cxn ang="0">
                    <a:pos x="48" y="2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8" y="2"/>
                  </a:cxn>
                </a:cxnLst>
                <a:rect l="0" t="0" r="r" b="b"/>
                <a:pathLst>
                  <a:path w="48" h="2">
                    <a:moveTo>
                      <a:pt x="48" y="2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9" name="Freeform 1647"/>
              <p:cNvSpPr>
                <a:spLocks noChangeAspect="1"/>
              </p:cNvSpPr>
              <p:nvPr/>
            </p:nvSpPr>
            <p:spPr bwMode="auto">
              <a:xfrm>
                <a:off x="6183" y="3062"/>
                <a:ext cx="29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2"/>
                  </a:cxn>
                  <a:cxn ang="0">
                    <a:pos x="57" y="0"/>
                  </a:cxn>
                  <a:cxn ang="0">
                    <a:pos x="0" y="4"/>
                  </a:cxn>
                </a:cxnLst>
                <a:rect l="0" t="0" r="r" b="b"/>
                <a:pathLst>
                  <a:path w="57" h="4">
                    <a:moveTo>
                      <a:pt x="0" y="4"/>
                    </a:moveTo>
                    <a:lnTo>
                      <a:pt x="11" y="2"/>
                    </a:lnTo>
                    <a:lnTo>
                      <a:pt x="57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0" name="Freeform 1648"/>
              <p:cNvSpPr>
                <a:spLocks noChangeAspect="1"/>
              </p:cNvSpPr>
              <p:nvPr/>
            </p:nvSpPr>
            <p:spPr bwMode="auto">
              <a:xfrm>
                <a:off x="6155" y="3063"/>
                <a:ext cx="28" cy="1"/>
              </a:xfrm>
              <a:custGeom>
                <a:avLst/>
                <a:gdLst/>
                <a:ahLst/>
                <a:cxnLst>
                  <a:cxn ang="0">
                    <a:pos x="56" y="2"/>
                  </a:cxn>
                  <a:cxn ang="0">
                    <a:pos x="0" y="0"/>
                  </a:cxn>
                  <a:cxn ang="0">
                    <a:pos x="46" y="2"/>
                  </a:cxn>
                  <a:cxn ang="0">
                    <a:pos x="56" y="2"/>
                  </a:cxn>
                </a:cxnLst>
                <a:rect l="0" t="0" r="r" b="b"/>
                <a:pathLst>
                  <a:path w="56" h="2">
                    <a:moveTo>
                      <a:pt x="56" y="2"/>
                    </a:moveTo>
                    <a:lnTo>
                      <a:pt x="0" y="0"/>
                    </a:lnTo>
                    <a:lnTo>
                      <a:pt x="46" y="2"/>
                    </a:lnTo>
                    <a:lnTo>
                      <a:pt x="5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1" name="Freeform 1649"/>
              <p:cNvSpPr>
                <a:spLocks noChangeAspect="1"/>
              </p:cNvSpPr>
              <p:nvPr/>
            </p:nvSpPr>
            <p:spPr bwMode="auto">
              <a:xfrm>
                <a:off x="6155" y="3063"/>
                <a:ext cx="28" cy="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8" y="7"/>
                  </a:cxn>
                </a:cxnLst>
                <a:rect l="0" t="0" r="r" b="b"/>
                <a:pathLst>
                  <a:path w="56" h="7">
                    <a:moveTo>
                      <a:pt x="8" y="7"/>
                    </a:moveTo>
                    <a:lnTo>
                      <a:pt x="0" y="0"/>
                    </a:lnTo>
                    <a:lnTo>
                      <a:pt x="56" y="4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2" name="Freeform 1650"/>
              <p:cNvSpPr>
                <a:spLocks noChangeAspect="1"/>
              </p:cNvSpPr>
              <p:nvPr/>
            </p:nvSpPr>
            <p:spPr bwMode="auto">
              <a:xfrm>
                <a:off x="6160" y="3064"/>
                <a:ext cx="46" cy="4"/>
              </a:xfrm>
              <a:custGeom>
                <a:avLst/>
                <a:gdLst/>
                <a:ahLst/>
                <a:cxnLst>
                  <a:cxn ang="0">
                    <a:pos x="92" y="7"/>
                  </a:cxn>
                  <a:cxn ang="0">
                    <a:pos x="0" y="5"/>
                  </a:cxn>
                  <a:cxn ang="0">
                    <a:pos x="48" y="0"/>
                  </a:cxn>
                  <a:cxn ang="0">
                    <a:pos x="92" y="7"/>
                  </a:cxn>
                </a:cxnLst>
                <a:rect l="0" t="0" r="r" b="b"/>
                <a:pathLst>
                  <a:path w="92" h="7">
                    <a:moveTo>
                      <a:pt x="92" y="7"/>
                    </a:moveTo>
                    <a:lnTo>
                      <a:pt x="0" y="5"/>
                    </a:lnTo>
                    <a:lnTo>
                      <a:pt x="48" y="0"/>
                    </a:lnTo>
                    <a:lnTo>
                      <a:pt x="92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3" name="Freeform 1651"/>
              <p:cNvSpPr>
                <a:spLocks noChangeAspect="1"/>
              </p:cNvSpPr>
              <p:nvPr/>
            </p:nvSpPr>
            <p:spPr bwMode="auto">
              <a:xfrm>
                <a:off x="6183" y="3062"/>
                <a:ext cx="29" cy="6"/>
              </a:xfrm>
              <a:custGeom>
                <a:avLst/>
                <a:gdLst/>
                <a:ahLst/>
                <a:cxnLst>
                  <a:cxn ang="0">
                    <a:pos x="46" y="11"/>
                  </a:cxn>
                  <a:cxn ang="0">
                    <a:pos x="0" y="4"/>
                  </a:cxn>
                  <a:cxn ang="0">
                    <a:pos x="57" y="0"/>
                  </a:cxn>
                  <a:cxn ang="0">
                    <a:pos x="46" y="11"/>
                  </a:cxn>
                </a:cxnLst>
                <a:rect l="0" t="0" r="r" b="b"/>
                <a:pathLst>
                  <a:path w="57" h="11">
                    <a:moveTo>
                      <a:pt x="46" y="11"/>
                    </a:moveTo>
                    <a:lnTo>
                      <a:pt x="0" y="4"/>
                    </a:lnTo>
                    <a:lnTo>
                      <a:pt x="57" y="0"/>
                    </a:lnTo>
                    <a:lnTo>
                      <a:pt x="46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4" name="Freeform 1652"/>
              <p:cNvSpPr>
                <a:spLocks noChangeAspect="1"/>
              </p:cNvSpPr>
              <p:nvPr/>
            </p:nvSpPr>
            <p:spPr bwMode="auto">
              <a:xfrm>
                <a:off x="6160" y="3067"/>
                <a:ext cx="46" cy="4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0" y="0"/>
                  </a:cxn>
                  <a:cxn ang="0">
                    <a:pos x="92" y="2"/>
                  </a:cxn>
                  <a:cxn ang="0">
                    <a:pos x="9" y="8"/>
                  </a:cxn>
                </a:cxnLst>
                <a:rect l="0" t="0" r="r" b="b"/>
                <a:pathLst>
                  <a:path w="92" h="8">
                    <a:moveTo>
                      <a:pt x="9" y="8"/>
                    </a:moveTo>
                    <a:lnTo>
                      <a:pt x="0" y="0"/>
                    </a:lnTo>
                    <a:lnTo>
                      <a:pt x="92" y="2"/>
                    </a:lnTo>
                    <a:lnTo>
                      <a:pt x="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5" name="Freeform 1653"/>
              <p:cNvSpPr>
                <a:spLocks noChangeAspect="1"/>
              </p:cNvSpPr>
              <p:nvPr/>
            </p:nvSpPr>
            <p:spPr bwMode="auto">
              <a:xfrm>
                <a:off x="6165" y="3068"/>
                <a:ext cx="41" cy="3"/>
              </a:xfrm>
              <a:custGeom>
                <a:avLst/>
                <a:gdLst/>
                <a:ahLst/>
                <a:cxnLst>
                  <a:cxn ang="0">
                    <a:pos x="69" y="6"/>
                  </a:cxn>
                  <a:cxn ang="0">
                    <a:pos x="0" y="4"/>
                  </a:cxn>
                  <a:cxn ang="0">
                    <a:pos x="83" y="0"/>
                  </a:cxn>
                  <a:cxn ang="0">
                    <a:pos x="69" y="6"/>
                  </a:cxn>
                </a:cxnLst>
                <a:rect l="0" t="0" r="r" b="b"/>
                <a:pathLst>
                  <a:path w="83" h="6">
                    <a:moveTo>
                      <a:pt x="69" y="6"/>
                    </a:moveTo>
                    <a:lnTo>
                      <a:pt x="0" y="4"/>
                    </a:lnTo>
                    <a:lnTo>
                      <a:pt x="83" y="0"/>
                    </a:lnTo>
                    <a:lnTo>
                      <a:pt x="6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6" name="Freeform 1654"/>
              <p:cNvSpPr>
                <a:spLocks noChangeAspect="1"/>
              </p:cNvSpPr>
              <p:nvPr/>
            </p:nvSpPr>
            <p:spPr bwMode="auto">
              <a:xfrm>
                <a:off x="6165" y="3071"/>
                <a:ext cx="34" cy="1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0"/>
                  </a:cxn>
                  <a:cxn ang="0">
                    <a:pos x="69" y="2"/>
                  </a:cxn>
                  <a:cxn ang="0">
                    <a:pos x="12" y="4"/>
                  </a:cxn>
                </a:cxnLst>
                <a:rect l="0" t="0" r="r" b="b"/>
                <a:pathLst>
                  <a:path w="69" h="4">
                    <a:moveTo>
                      <a:pt x="12" y="4"/>
                    </a:moveTo>
                    <a:lnTo>
                      <a:pt x="0" y="0"/>
                    </a:lnTo>
                    <a:lnTo>
                      <a:pt x="69" y="2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7" name="Freeform 1655"/>
              <p:cNvSpPr>
                <a:spLocks noChangeAspect="1"/>
              </p:cNvSpPr>
              <p:nvPr/>
            </p:nvSpPr>
            <p:spPr bwMode="auto">
              <a:xfrm>
                <a:off x="6170" y="3071"/>
                <a:ext cx="29" cy="2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0" y="4"/>
                  </a:cxn>
                  <a:cxn ang="0">
                    <a:pos x="57" y="0"/>
                  </a:cxn>
                  <a:cxn ang="0">
                    <a:pos x="42" y="6"/>
                  </a:cxn>
                </a:cxnLst>
                <a:rect l="0" t="0" r="r" b="b"/>
                <a:pathLst>
                  <a:path w="57" h="6">
                    <a:moveTo>
                      <a:pt x="42" y="6"/>
                    </a:moveTo>
                    <a:lnTo>
                      <a:pt x="0" y="4"/>
                    </a:lnTo>
                    <a:lnTo>
                      <a:pt x="57" y="0"/>
                    </a:lnTo>
                    <a:lnTo>
                      <a:pt x="4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8" name="Freeform 1656"/>
              <p:cNvSpPr>
                <a:spLocks noChangeAspect="1"/>
              </p:cNvSpPr>
              <p:nvPr/>
            </p:nvSpPr>
            <p:spPr bwMode="auto">
              <a:xfrm>
                <a:off x="6170" y="3072"/>
                <a:ext cx="21" cy="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13" y="2"/>
                  </a:cxn>
                </a:cxnLst>
                <a:rect l="0" t="0" r="r" b="b"/>
                <a:pathLst>
                  <a:path w="42" h="2">
                    <a:moveTo>
                      <a:pt x="13" y="2"/>
                    </a:moveTo>
                    <a:lnTo>
                      <a:pt x="0" y="0"/>
                    </a:lnTo>
                    <a:lnTo>
                      <a:pt x="42" y="2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9" name="Freeform 1657"/>
              <p:cNvSpPr>
                <a:spLocks noChangeAspect="1"/>
              </p:cNvSpPr>
              <p:nvPr/>
            </p:nvSpPr>
            <p:spPr bwMode="auto">
              <a:xfrm>
                <a:off x="6176" y="3073"/>
                <a:ext cx="15" cy="1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16" y="2"/>
                  </a:cxn>
                </a:cxnLst>
                <a:rect l="0" t="0" r="r" b="b"/>
                <a:pathLst>
                  <a:path w="31" h="2">
                    <a:moveTo>
                      <a:pt x="16" y="2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0" name="Freeform 1658"/>
              <p:cNvSpPr>
                <a:spLocks noChangeAspect="1"/>
              </p:cNvSpPr>
              <p:nvPr/>
            </p:nvSpPr>
            <p:spPr bwMode="auto">
              <a:xfrm>
                <a:off x="6102" y="2987"/>
                <a:ext cx="1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1"/>
                  </a:cxn>
                  <a:cxn ang="0">
                    <a:pos x="0" y="0"/>
                  </a:cxn>
                </a:cxnLst>
                <a:rect l="0" t="0" r="r" b="b"/>
                <a:pathLst>
                  <a:path h="171">
                    <a:moveTo>
                      <a:pt x="0" y="0"/>
                    </a:move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1" name="Freeform 1659"/>
              <p:cNvSpPr>
                <a:spLocks noChangeAspect="1"/>
              </p:cNvSpPr>
              <p:nvPr/>
            </p:nvSpPr>
            <p:spPr bwMode="auto">
              <a:xfrm>
                <a:off x="6090" y="2987"/>
                <a:ext cx="11" cy="85"/>
              </a:xfrm>
              <a:custGeom>
                <a:avLst/>
                <a:gdLst/>
                <a:ahLst/>
                <a:cxnLst>
                  <a:cxn ang="0">
                    <a:pos x="0" y="171"/>
                  </a:cxn>
                  <a:cxn ang="0">
                    <a:pos x="23" y="0"/>
                  </a:cxn>
                  <a:cxn ang="0">
                    <a:pos x="23" y="171"/>
                  </a:cxn>
                  <a:cxn ang="0">
                    <a:pos x="0" y="171"/>
                  </a:cxn>
                </a:cxnLst>
                <a:rect l="0" t="0" r="r" b="b"/>
                <a:pathLst>
                  <a:path w="23" h="171">
                    <a:moveTo>
                      <a:pt x="0" y="171"/>
                    </a:moveTo>
                    <a:lnTo>
                      <a:pt x="23" y="0"/>
                    </a:lnTo>
                    <a:lnTo>
                      <a:pt x="23" y="171"/>
                    </a:lnTo>
                    <a:lnTo>
                      <a:pt x="0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2" name="Freeform 1660"/>
              <p:cNvSpPr>
                <a:spLocks noChangeAspect="1"/>
              </p:cNvSpPr>
              <p:nvPr/>
            </p:nvSpPr>
            <p:spPr bwMode="auto">
              <a:xfrm>
                <a:off x="6090" y="2987"/>
                <a:ext cx="11" cy="8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171"/>
                  </a:cxn>
                  <a:cxn ang="0">
                    <a:pos x="0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171">
                    <a:moveTo>
                      <a:pt x="23" y="0"/>
                    </a:moveTo>
                    <a:lnTo>
                      <a:pt x="0" y="171"/>
                    </a:lnTo>
                    <a:lnTo>
                      <a:pt x="0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3" name="Freeform 1661"/>
              <p:cNvSpPr>
                <a:spLocks noChangeAspect="1"/>
              </p:cNvSpPr>
              <p:nvPr/>
            </p:nvSpPr>
            <p:spPr bwMode="auto">
              <a:xfrm>
                <a:off x="6003" y="2987"/>
                <a:ext cx="14" cy="16"/>
              </a:xfrm>
              <a:custGeom>
                <a:avLst/>
                <a:gdLst/>
                <a:ahLst/>
                <a:cxnLst>
                  <a:cxn ang="0">
                    <a:pos x="25" y="33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5" y="33"/>
                  </a:cxn>
                </a:cxnLst>
                <a:rect l="0" t="0" r="r" b="b"/>
                <a:pathLst>
                  <a:path w="27" h="33">
                    <a:moveTo>
                      <a:pt x="25" y="33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5" y="3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4" name="Freeform 1662"/>
              <p:cNvSpPr>
                <a:spLocks noChangeAspect="1"/>
              </p:cNvSpPr>
              <p:nvPr/>
            </p:nvSpPr>
            <p:spPr bwMode="auto">
              <a:xfrm>
                <a:off x="6016" y="2987"/>
                <a:ext cx="2" cy="20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0" y="33"/>
                  </a:cxn>
                  <a:cxn ang="0">
                    <a:pos x="2" y="0"/>
                  </a:cxn>
                  <a:cxn ang="0">
                    <a:pos x="4" y="40"/>
                  </a:cxn>
                </a:cxnLst>
                <a:rect l="0" t="0" r="r" b="b"/>
                <a:pathLst>
                  <a:path w="4" h="40">
                    <a:moveTo>
                      <a:pt x="4" y="40"/>
                    </a:moveTo>
                    <a:lnTo>
                      <a:pt x="0" y="33"/>
                    </a:lnTo>
                    <a:lnTo>
                      <a:pt x="2" y="0"/>
                    </a:lnTo>
                    <a:lnTo>
                      <a:pt x="4" y="4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5" name="Freeform 1663"/>
              <p:cNvSpPr>
                <a:spLocks noChangeAspect="1"/>
              </p:cNvSpPr>
              <p:nvPr/>
            </p:nvSpPr>
            <p:spPr bwMode="auto">
              <a:xfrm>
                <a:off x="6017" y="2987"/>
                <a:ext cx="2" cy="23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2" y="38"/>
                  </a:cxn>
                  <a:cxn ang="0">
                    <a:pos x="0" y="0"/>
                  </a:cxn>
                  <a:cxn ang="0">
                    <a:pos x="6" y="46"/>
                  </a:cxn>
                </a:cxnLst>
                <a:rect l="0" t="0" r="r" b="b"/>
                <a:pathLst>
                  <a:path w="6" h="46">
                    <a:moveTo>
                      <a:pt x="6" y="46"/>
                    </a:moveTo>
                    <a:lnTo>
                      <a:pt x="2" y="38"/>
                    </a:lnTo>
                    <a:lnTo>
                      <a:pt x="0" y="0"/>
                    </a:lnTo>
                    <a:lnTo>
                      <a:pt x="6" y="4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6" name="Freeform 1664"/>
              <p:cNvSpPr>
                <a:spLocks noChangeAspect="1"/>
              </p:cNvSpPr>
              <p:nvPr/>
            </p:nvSpPr>
            <p:spPr bwMode="auto">
              <a:xfrm>
                <a:off x="6017" y="2987"/>
                <a:ext cx="39" cy="63"/>
              </a:xfrm>
              <a:custGeom>
                <a:avLst/>
                <a:gdLst/>
                <a:ahLst/>
                <a:cxnLst>
                  <a:cxn ang="0">
                    <a:pos x="79" y="127"/>
                  </a:cxn>
                  <a:cxn ang="0">
                    <a:pos x="6" y="48"/>
                  </a:cxn>
                  <a:cxn ang="0">
                    <a:pos x="0" y="0"/>
                  </a:cxn>
                  <a:cxn ang="0">
                    <a:pos x="79" y="127"/>
                  </a:cxn>
                </a:cxnLst>
                <a:rect l="0" t="0" r="r" b="b"/>
                <a:pathLst>
                  <a:path w="79" h="127">
                    <a:moveTo>
                      <a:pt x="79" y="127"/>
                    </a:moveTo>
                    <a:lnTo>
                      <a:pt x="6" y="48"/>
                    </a:lnTo>
                    <a:lnTo>
                      <a:pt x="0" y="0"/>
                    </a:lnTo>
                    <a:lnTo>
                      <a:pt x="79" y="12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7" name="Freeform 1665"/>
              <p:cNvSpPr>
                <a:spLocks noChangeAspect="1"/>
              </p:cNvSpPr>
              <p:nvPr/>
            </p:nvSpPr>
            <p:spPr bwMode="auto">
              <a:xfrm>
                <a:off x="6019" y="3010"/>
                <a:ext cx="39" cy="42"/>
              </a:xfrm>
              <a:custGeom>
                <a:avLst/>
                <a:gdLst/>
                <a:ahLst/>
                <a:cxnLst>
                  <a:cxn ang="0">
                    <a:pos x="77" y="85"/>
                  </a:cxn>
                  <a:cxn ang="0">
                    <a:pos x="0" y="0"/>
                  </a:cxn>
                  <a:cxn ang="0">
                    <a:pos x="73" y="79"/>
                  </a:cxn>
                  <a:cxn ang="0">
                    <a:pos x="77" y="85"/>
                  </a:cxn>
                </a:cxnLst>
                <a:rect l="0" t="0" r="r" b="b"/>
                <a:pathLst>
                  <a:path w="77" h="85">
                    <a:moveTo>
                      <a:pt x="77" y="85"/>
                    </a:moveTo>
                    <a:lnTo>
                      <a:pt x="0" y="0"/>
                    </a:lnTo>
                    <a:lnTo>
                      <a:pt x="73" y="79"/>
                    </a:lnTo>
                    <a:lnTo>
                      <a:pt x="77" y="8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8" name="Freeform 1666"/>
              <p:cNvSpPr>
                <a:spLocks noChangeAspect="1"/>
              </p:cNvSpPr>
              <p:nvPr/>
            </p:nvSpPr>
            <p:spPr bwMode="auto">
              <a:xfrm>
                <a:off x="6059" y="2987"/>
                <a:ext cx="11" cy="69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0" y="138"/>
                  </a:cxn>
                </a:cxnLst>
                <a:rect l="0" t="0" r="r" b="b"/>
                <a:pathLst>
                  <a:path w="23" h="138">
                    <a:moveTo>
                      <a:pt x="0" y="138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9" name="Freeform 1667"/>
              <p:cNvSpPr>
                <a:spLocks noChangeAspect="1"/>
              </p:cNvSpPr>
              <p:nvPr/>
            </p:nvSpPr>
            <p:spPr bwMode="auto">
              <a:xfrm>
                <a:off x="6019" y="3010"/>
                <a:ext cx="40" cy="46"/>
              </a:xfrm>
              <a:custGeom>
                <a:avLst/>
                <a:gdLst/>
                <a:ahLst/>
                <a:cxnLst>
                  <a:cxn ang="0">
                    <a:pos x="79" y="92"/>
                  </a:cxn>
                  <a:cxn ang="0">
                    <a:pos x="0" y="0"/>
                  </a:cxn>
                  <a:cxn ang="0">
                    <a:pos x="75" y="87"/>
                  </a:cxn>
                  <a:cxn ang="0">
                    <a:pos x="79" y="92"/>
                  </a:cxn>
                </a:cxnLst>
                <a:rect l="0" t="0" r="r" b="b"/>
                <a:pathLst>
                  <a:path w="79" h="92">
                    <a:moveTo>
                      <a:pt x="79" y="92"/>
                    </a:moveTo>
                    <a:lnTo>
                      <a:pt x="0" y="0"/>
                    </a:lnTo>
                    <a:lnTo>
                      <a:pt x="75" y="87"/>
                    </a:lnTo>
                    <a:lnTo>
                      <a:pt x="79" y="9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0" name="Freeform 1668"/>
              <p:cNvSpPr>
                <a:spLocks noChangeAspect="1"/>
              </p:cNvSpPr>
              <p:nvPr/>
            </p:nvSpPr>
            <p:spPr bwMode="auto">
              <a:xfrm>
                <a:off x="6003" y="3003"/>
                <a:ext cx="13" cy="69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138"/>
                  </a:cxn>
                  <a:cxn ang="0">
                    <a:pos x="0" y="138"/>
                  </a:cxn>
                  <a:cxn ang="0">
                    <a:pos x="25" y="0"/>
                  </a:cxn>
                </a:cxnLst>
                <a:rect l="0" t="0" r="r" b="b"/>
                <a:pathLst>
                  <a:path w="25" h="138">
                    <a:moveTo>
                      <a:pt x="25" y="0"/>
                    </a:moveTo>
                    <a:lnTo>
                      <a:pt x="25" y="138"/>
                    </a:lnTo>
                    <a:lnTo>
                      <a:pt x="0" y="138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1" name="Freeform 1669"/>
              <p:cNvSpPr>
                <a:spLocks noChangeAspect="1"/>
              </p:cNvSpPr>
              <p:nvPr/>
            </p:nvSpPr>
            <p:spPr bwMode="auto">
              <a:xfrm>
                <a:off x="6003" y="2987"/>
                <a:ext cx="13" cy="85"/>
              </a:xfrm>
              <a:custGeom>
                <a:avLst/>
                <a:gdLst/>
                <a:ahLst/>
                <a:cxnLst>
                  <a:cxn ang="0">
                    <a:pos x="0" y="171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0" y="171"/>
                  </a:cxn>
                </a:cxnLst>
                <a:rect l="0" t="0" r="r" b="b"/>
                <a:pathLst>
                  <a:path w="25" h="171">
                    <a:moveTo>
                      <a:pt x="0" y="171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0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2" name="Freeform 1670"/>
              <p:cNvSpPr>
                <a:spLocks noChangeAspect="1"/>
              </p:cNvSpPr>
              <p:nvPr/>
            </p:nvSpPr>
            <p:spPr bwMode="auto">
              <a:xfrm>
                <a:off x="6059" y="2987"/>
                <a:ext cx="11" cy="85"/>
              </a:xfrm>
              <a:custGeom>
                <a:avLst/>
                <a:gdLst/>
                <a:ahLst/>
                <a:cxnLst>
                  <a:cxn ang="0">
                    <a:pos x="23" y="171"/>
                  </a:cxn>
                  <a:cxn ang="0">
                    <a:pos x="0" y="138"/>
                  </a:cxn>
                  <a:cxn ang="0">
                    <a:pos x="23" y="0"/>
                  </a:cxn>
                  <a:cxn ang="0">
                    <a:pos x="23" y="171"/>
                  </a:cxn>
                </a:cxnLst>
                <a:rect l="0" t="0" r="r" b="b"/>
                <a:pathLst>
                  <a:path w="23" h="171">
                    <a:moveTo>
                      <a:pt x="23" y="171"/>
                    </a:moveTo>
                    <a:lnTo>
                      <a:pt x="0" y="138"/>
                    </a:lnTo>
                    <a:lnTo>
                      <a:pt x="23" y="0"/>
                    </a:lnTo>
                    <a:lnTo>
                      <a:pt x="23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3" name="Freeform 1671"/>
              <p:cNvSpPr>
                <a:spLocks noChangeAspect="1"/>
              </p:cNvSpPr>
              <p:nvPr/>
            </p:nvSpPr>
            <p:spPr bwMode="auto">
              <a:xfrm>
                <a:off x="6059" y="3056"/>
                <a:ext cx="11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3" y="33"/>
                  </a:cxn>
                  <a:cxn ang="0">
                    <a:pos x="0" y="33"/>
                  </a:cxn>
                  <a:cxn ang="0">
                    <a:pos x="2" y="0"/>
                  </a:cxn>
                </a:cxnLst>
                <a:rect l="0" t="0" r="r" b="b"/>
                <a:pathLst>
                  <a:path w="23" h="33">
                    <a:moveTo>
                      <a:pt x="2" y="0"/>
                    </a:moveTo>
                    <a:lnTo>
                      <a:pt x="23" y="33"/>
                    </a:lnTo>
                    <a:lnTo>
                      <a:pt x="0" y="3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4" name="Freeform 1672"/>
              <p:cNvSpPr>
                <a:spLocks noChangeAspect="1"/>
              </p:cNvSpPr>
              <p:nvPr/>
            </p:nvSpPr>
            <p:spPr bwMode="auto">
              <a:xfrm>
                <a:off x="6019" y="3010"/>
                <a:ext cx="40" cy="62"/>
              </a:xfrm>
              <a:custGeom>
                <a:avLst/>
                <a:gdLst/>
                <a:ahLst/>
                <a:cxnLst>
                  <a:cxn ang="0">
                    <a:pos x="77" y="125"/>
                  </a:cxn>
                  <a:cxn ang="0">
                    <a:pos x="0" y="0"/>
                  </a:cxn>
                  <a:cxn ang="0">
                    <a:pos x="79" y="92"/>
                  </a:cxn>
                  <a:cxn ang="0">
                    <a:pos x="77" y="125"/>
                  </a:cxn>
                </a:cxnLst>
                <a:rect l="0" t="0" r="r" b="b"/>
                <a:pathLst>
                  <a:path w="79" h="125">
                    <a:moveTo>
                      <a:pt x="77" y="125"/>
                    </a:moveTo>
                    <a:lnTo>
                      <a:pt x="0" y="0"/>
                    </a:lnTo>
                    <a:lnTo>
                      <a:pt x="79" y="92"/>
                    </a:lnTo>
                    <a:lnTo>
                      <a:pt x="77" y="1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5" name="Freeform 1673"/>
              <p:cNvSpPr>
                <a:spLocks noChangeAspect="1"/>
              </p:cNvSpPr>
              <p:nvPr/>
            </p:nvSpPr>
            <p:spPr bwMode="auto">
              <a:xfrm>
                <a:off x="5973" y="2987"/>
                <a:ext cx="12" cy="36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0" y="71"/>
                  </a:cxn>
                </a:cxnLst>
                <a:rect l="0" t="0" r="r" b="b"/>
                <a:pathLst>
                  <a:path w="23" h="71">
                    <a:moveTo>
                      <a:pt x="0" y="71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6" name="Freeform 1674"/>
              <p:cNvSpPr>
                <a:spLocks noChangeAspect="1"/>
              </p:cNvSpPr>
              <p:nvPr/>
            </p:nvSpPr>
            <p:spPr bwMode="auto">
              <a:xfrm>
                <a:off x="5947" y="3023"/>
                <a:ext cx="2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5" y="0"/>
                  </a:cxn>
                  <a:cxn ang="0">
                    <a:pos x="52" y="0"/>
                  </a:cxn>
                  <a:cxn ang="0">
                    <a:pos x="0" y="2"/>
                  </a:cxn>
                </a:cxnLst>
                <a:rect l="0" t="0" r="r" b="b"/>
                <a:pathLst>
                  <a:path w="52" h="2">
                    <a:moveTo>
                      <a:pt x="0" y="2"/>
                    </a:moveTo>
                    <a:lnTo>
                      <a:pt x="15" y="0"/>
                    </a:lnTo>
                    <a:lnTo>
                      <a:pt x="5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7" name="Freeform 1675"/>
              <p:cNvSpPr>
                <a:spLocks noChangeAspect="1"/>
              </p:cNvSpPr>
              <p:nvPr/>
            </p:nvSpPr>
            <p:spPr bwMode="auto">
              <a:xfrm>
                <a:off x="5943" y="3023"/>
                <a:ext cx="30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2"/>
                  </a:cxn>
                  <a:cxn ang="0">
                    <a:pos x="62" y="0"/>
                  </a:cxn>
                  <a:cxn ang="0">
                    <a:pos x="0" y="2"/>
                  </a:cxn>
                </a:cxnLst>
                <a:rect l="0" t="0" r="r" b="b"/>
                <a:pathLst>
                  <a:path w="62" h="2">
                    <a:moveTo>
                      <a:pt x="0" y="2"/>
                    </a:moveTo>
                    <a:lnTo>
                      <a:pt x="12" y="2"/>
                    </a:lnTo>
                    <a:lnTo>
                      <a:pt x="6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8" name="Freeform 1676"/>
              <p:cNvSpPr>
                <a:spLocks noChangeAspect="1"/>
              </p:cNvSpPr>
              <p:nvPr/>
            </p:nvSpPr>
            <p:spPr bwMode="auto">
              <a:xfrm>
                <a:off x="5939" y="3023"/>
                <a:ext cx="34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2"/>
                  </a:cxn>
                  <a:cxn ang="0">
                    <a:pos x="70" y="0"/>
                  </a:cxn>
                  <a:cxn ang="0">
                    <a:pos x="0" y="6"/>
                  </a:cxn>
                </a:cxnLst>
                <a:rect l="0" t="0" r="r" b="b"/>
                <a:pathLst>
                  <a:path w="70" h="6">
                    <a:moveTo>
                      <a:pt x="0" y="6"/>
                    </a:moveTo>
                    <a:lnTo>
                      <a:pt x="8" y="2"/>
                    </a:lnTo>
                    <a:lnTo>
                      <a:pt x="7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9" name="Freeform 1677"/>
              <p:cNvSpPr>
                <a:spLocks noChangeAspect="1"/>
              </p:cNvSpPr>
              <p:nvPr/>
            </p:nvSpPr>
            <p:spPr bwMode="auto">
              <a:xfrm>
                <a:off x="5936" y="3023"/>
                <a:ext cx="37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" y="4"/>
                  </a:cxn>
                  <a:cxn ang="0">
                    <a:pos x="75" y="0"/>
                  </a:cxn>
                  <a:cxn ang="0">
                    <a:pos x="0" y="10"/>
                  </a:cxn>
                </a:cxnLst>
                <a:rect l="0" t="0" r="r" b="b"/>
                <a:pathLst>
                  <a:path w="75" h="10">
                    <a:moveTo>
                      <a:pt x="0" y="10"/>
                    </a:moveTo>
                    <a:lnTo>
                      <a:pt x="5" y="4"/>
                    </a:lnTo>
                    <a:lnTo>
                      <a:pt x="75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0" name="Freeform 1678"/>
              <p:cNvSpPr>
                <a:spLocks noChangeAspect="1"/>
              </p:cNvSpPr>
              <p:nvPr/>
            </p:nvSpPr>
            <p:spPr bwMode="auto">
              <a:xfrm>
                <a:off x="5931" y="3023"/>
                <a:ext cx="42" cy="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8" y="8"/>
                  </a:cxn>
                  <a:cxn ang="0">
                    <a:pos x="85" y="0"/>
                  </a:cxn>
                  <a:cxn ang="0">
                    <a:pos x="0" y="15"/>
                  </a:cxn>
                </a:cxnLst>
                <a:rect l="0" t="0" r="r" b="b"/>
                <a:pathLst>
                  <a:path w="85" h="15">
                    <a:moveTo>
                      <a:pt x="0" y="15"/>
                    </a:moveTo>
                    <a:lnTo>
                      <a:pt x="8" y="8"/>
                    </a:lnTo>
                    <a:lnTo>
                      <a:pt x="85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1" name="Freeform 1679"/>
              <p:cNvSpPr>
                <a:spLocks noChangeAspect="1"/>
              </p:cNvSpPr>
              <p:nvPr/>
            </p:nvSpPr>
            <p:spPr bwMode="auto">
              <a:xfrm>
                <a:off x="5931" y="3023"/>
                <a:ext cx="42" cy="10"/>
              </a:xfrm>
              <a:custGeom>
                <a:avLst/>
                <a:gdLst/>
                <a:ahLst/>
                <a:cxnLst>
                  <a:cxn ang="0">
                    <a:pos x="46" y="21"/>
                  </a:cxn>
                  <a:cxn ang="0">
                    <a:pos x="0" y="15"/>
                  </a:cxn>
                  <a:cxn ang="0">
                    <a:pos x="85" y="0"/>
                  </a:cxn>
                  <a:cxn ang="0">
                    <a:pos x="46" y="21"/>
                  </a:cxn>
                </a:cxnLst>
                <a:rect l="0" t="0" r="r" b="b"/>
                <a:pathLst>
                  <a:path w="85" h="21">
                    <a:moveTo>
                      <a:pt x="46" y="21"/>
                    </a:moveTo>
                    <a:lnTo>
                      <a:pt x="0" y="15"/>
                    </a:lnTo>
                    <a:lnTo>
                      <a:pt x="85" y="0"/>
                    </a:lnTo>
                    <a:lnTo>
                      <a:pt x="46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2" name="Freeform 1680"/>
              <p:cNvSpPr>
                <a:spLocks noChangeAspect="1"/>
              </p:cNvSpPr>
              <p:nvPr/>
            </p:nvSpPr>
            <p:spPr bwMode="auto">
              <a:xfrm>
                <a:off x="5954" y="3023"/>
                <a:ext cx="19" cy="1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21"/>
                  </a:cxn>
                  <a:cxn ang="0">
                    <a:pos x="0" y="21"/>
                  </a:cxn>
                  <a:cxn ang="0">
                    <a:pos x="39" y="0"/>
                  </a:cxn>
                </a:cxnLst>
                <a:rect l="0" t="0" r="r" b="b"/>
                <a:pathLst>
                  <a:path w="39" h="21">
                    <a:moveTo>
                      <a:pt x="39" y="0"/>
                    </a:moveTo>
                    <a:lnTo>
                      <a:pt x="39" y="21"/>
                    </a:lnTo>
                    <a:lnTo>
                      <a:pt x="0" y="21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3" name="Freeform 1681"/>
              <p:cNvSpPr>
                <a:spLocks noChangeAspect="1"/>
              </p:cNvSpPr>
              <p:nvPr/>
            </p:nvSpPr>
            <p:spPr bwMode="auto">
              <a:xfrm>
                <a:off x="5973" y="2987"/>
                <a:ext cx="12" cy="46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0" y="73"/>
                  </a:cxn>
                  <a:cxn ang="0">
                    <a:pos x="23" y="0"/>
                  </a:cxn>
                  <a:cxn ang="0">
                    <a:pos x="0" y="92"/>
                  </a:cxn>
                </a:cxnLst>
                <a:rect l="0" t="0" r="r" b="b"/>
                <a:pathLst>
                  <a:path w="23" h="92">
                    <a:moveTo>
                      <a:pt x="0" y="92"/>
                    </a:moveTo>
                    <a:lnTo>
                      <a:pt x="0" y="73"/>
                    </a:lnTo>
                    <a:lnTo>
                      <a:pt x="23" y="0"/>
                    </a:lnTo>
                    <a:lnTo>
                      <a:pt x="0" y="9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4" name="Freeform 1682"/>
              <p:cNvSpPr>
                <a:spLocks noChangeAspect="1"/>
              </p:cNvSpPr>
              <p:nvPr/>
            </p:nvSpPr>
            <p:spPr bwMode="auto">
              <a:xfrm>
                <a:off x="5931" y="3030"/>
                <a:ext cx="23" cy="3"/>
              </a:xfrm>
              <a:custGeom>
                <a:avLst/>
                <a:gdLst/>
                <a:ahLst/>
                <a:cxnLst>
                  <a:cxn ang="0">
                    <a:pos x="37" y="6"/>
                  </a:cxn>
                  <a:cxn ang="0">
                    <a:pos x="0" y="0"/>
                  </a:cxn>
                  <a:cxn ang="0">
                    <a:pos x="46" y="6"/>
                  </a:cxn>
                  <a:cxn ang="0">
                    <a:pos x="37" y="6"/>
                  </a:cxn>
                </a:cxnLst>
                <a:rect l="0" t="0" r="r" b="b"/>
                <a:pathLst>
                  <a:path w="46" h="6">
                    <a:moveTo>
                      <a:pt x="37" y="6"/>
                    </a:moveTo>
                    <a:lnTo>
                      <a:pt x="0" y="0"/>
                    </a:lnTo>
                    <a:lnTo>
                      <a:pt x="46" y="6"/>
                    </a:lnTo>
                    <a:lnTo>
                      <a:pt x="3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5" name="Freeform 1683"/>
              <p:cNvSpPr>
                <a:spLocks noChangeAspect="1"/>
              </p:cNvSpPr>
              <p:nvPr/>
            </p:nvSpPr>
            <p:spPr bwMode="auto">
              <a:xfrm>
                <a:off x="5931" y="3030"/>
                <a:ext cx="19" cy="4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0" y="0"/>
                  </a:cxn>
                  <a:cxn ang="0">
                    <a:pos x="39" y="8"/>
                  </a:cxn>
                  <a:cxn ang="0">
                    <a:pos x="29" y="8"/>
                  </a:cxn>
                </a:cxnLst>
                <a:rect l="0" t="0" r="r" b="b"/>
                <a:pathLst>
                  <a:path w="39" h="8">
                    <a:moveTo>
                      <a:pt x="29" y="8"/>
                    </a:moveTo>
                    <a:lnTo>
                      <a:pt x="0" y="0"/>
                    </a:lnTo>
                    <a:lnTo>
                      <a:pt x="39" y="8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6" name="Freeform 1684"/>
              <p:cNvSpPr>
                <a:spLocks noChangeAspect="1"/>
              </p:cNvSpPr>
              <p:nvPr/>
            </p:nvSpPr>
            <p:spPr bwMode="auto">
              <a:xfrm>
                <a:off x="5931" y="3030"/>
                <a:ext cx="14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0"/>
                  </a:cxn>
                  <a:cxn ang="0">
                    <a:pos x="29" y="8"/>
                  </a:cxn>
                  <a:cxn ang="0">
                    <a:pos x="23" y="10"/>
                  </a:cxn>
                </a:cxnLst>
                <a:rect l="0" t="0" r="r" b="b"/>
                <a:pathLst>
                  <a:path w="29" h="10">
                    <a:moveTo>
                      <a:pt x="23" y="10"/>
                    </a:moveTo>
                    <a:lnTo>
                      <a:pt x="0" y="0"/>
                    </a:lnTo>
                    <a:lnTo>
                      <a:pt x="29" y="8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7" name="Freeform 1685"/>
              <p:cNvSpPr>
                <a:spLocks noChangeAspect="1"/>
              </p:cNvSpPr>
              <p:nvPr/>
            </p:nvSpPr>
            <p:spPr bwMode="auto">
              <a:xfrm>
                <a:off x="5926" y="3030"/>
                <a:ext cx="17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" y="0"/>
                  </a:cxn>
                  <a:cxn ang="0">
                    <a:pos x="33" y="10"/>
                  </a:cxn>
                  <a:cxn ang="0">
                    <a:pos x="0" y="10"/>
                  </a:cxn>
                </a:cxnLst>
                <a:rect l="0" t="0" r="r" b="b"/>
                <a:pathLst>
                  <a:path w="33" h="10">
                    <a:moveTo>
                      <a:pt x="0" y="10"/>
                    </a:moveTo>
                    <a:lnTo>
                      <a:pt x="8" y="0"/>
                    </a:lnTo>
                    <a:lnTo>
                      <a:pt x="33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8" name="Freeform 1686"/>
              <p:cNvSpPr>
                <a:spLocks noChangeAspect="1"/>
              </p:cNvSpPr>
              <p:nvPr/>
            </p:nvSpPr>
            <p:spPr bwMode="auto">
              <a:xfrm>
                <a:off x="5926" y="3035"/>
                <a:ext cx="17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29" y="4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9" name="Freeform 1687"/>
              <p:cNvSpPr>
                <a:spLocks noChangeAspect="1"/>
              </p:cNvSpPr>
              <p:nvPr/>
            </p:nvSpPr>
            <p:spPr bwMode="auto">
              <a:xfrm>
                <a:off x="5926" y="3035"/>
                <a:ext cx="15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25" y="6"/>
                  </a:cxn>
                </a:cxnLst>
                <a:rect l="0" t="0" r="r" b="b"/>
                <a:pathLst>
                  <a:path w="29" h="6">
                    <a:moveTo>
                      <a:pt x="25" y="6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0" name="Freeform 1688"/>
              <p:cNvSpPr>
                <a:spLocks noChangeAspect="1"/>
              </p:cNvSpPr>
              <p:nvPr/>
            </p:nvSpPr>
            <p:spPr bwMode="auto">
              <a:xfrm>
                <a:off x="5926" y="3035"/>
                <a:ext cx="13" cy="7"/>
              </a:xfrm>
              <a:custGeom>
                <a:avLst/>
                <a:gdLst/>
                <a:ahLst/>
                <a:cxnLst>
                  <a:cxn ang="0">
                    <a:pos x="24" y="13"/>
                  </a:cxn>
                  <a:cxn ang="0">
                    <a:pos x="0" y="0"/>
                  </a:cxn>
                  <a:cxn ang="0">
                    <a:pos x="25" y="8"/>
                  </a:cxn>
                  <a:cxn ang="0">
                    <a:pos x="24" y="13"/>
                  </a:cxn>
                </a:cxnLst>
                <a:rect l="0" t="0" r="r" b="b"/>
                <a:pathLst>
                  <a:path w="25" h="13">
                    <a:moveTo>
                      <a:pt x="24" y="13"/>
                    </a:moveTo>
                    <a:lnTo>
                      <a:pt x="0" y="0"/>
                    </a:lnTo>
                    <a:lnTo>
                      <a:pt x="25" y="8"/>
                    </a:lnTo>
                    <a:lnTo>
                      <a:pt x="24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1" name="Freeform 1689"/>
              <p:cNvSpPr>
                <a:spLocks noChangeAspect="1"/>
              </p:cNvSpPr>
              <p:nvPr/>
            </p:nvSpPr>
            <p:spPr bwMode="auto">
              <a:xfrm>
                <a:off x="5925" y="3035"/>
                <a:ext cx="12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0"/>
                  </a:cxn>
                  <a:cxn ang="0">
                    <a:pos x="23" y="13"/>
                  </a:cxn>
                  <a:cxn ang="0">
                    <a:pos x="0" y="13"/>
                  </a:cxn>
                </a:cxnLst>
                <a:rect l="0" t="0" r="r" b="b"/>
                <a:pathLst>
                  <a:path w="23" h="13">
                    <a:moveTo>
                      <a:pt x="0" y="13"/>
                    </a:moveTo>
                    <a:lnTo>
                      <a:pt x="3" y="0"/>
                    </a:lnTo>
                    <a:lnTo>
                      <a:pt x="23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2" name="Freeform 1690"/>
              <p:cNvSpPr>
                <a:spLocks noChangeAspect="1"/>
              </p:cNvSpPr>
              <p:nvPr/>
            </p:nvSpPr>
            <p:spPr bwMode="auto">
              <a:xfrm>
                <a:off x="5925" y="3042"/>
                <a:ext cx="12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3" name="Freeform 1691"/>
              <p:cNvSpPr>
                <a:spLocks noChangeAspect="1"/>
              </p:cNvSpPr>
              <p:nvPr/>
            </p:nvSpPr>
            <p:spPr bwMode="auto">
              <a:xfrm>
                <a:off x="5924" y="3042"/>
                <a:ext cx="12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0"/>
                  </a:cxn>
                  <a:cxn ang="0">
                    <a:pos x="23" y="6"/>
                  </a:cxn>
                  <a:cxn ang="0">
                    <a:pos x="0" y="12"/>
                  </a:cxn>
                </a:cxnLst>
                <a:rect l="0" t="0" r="r" b="b"/>
                <a:pathLst>
                  <a:path w="23" h="12">
                    <a:moveTo>
                      <a:pt x="0" y="12"/>
                    </a:moveTo>
                    <a:lnTo>
                      <a:pt x="2" y="0"/>
                    </a:lnTo>
                    <a:lnTo>
                      <a:pt x="23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4" name="Freeform 1692"/>
              <p:cNvSpPr>
                <a:spLocks noChangeAspect="1"/>
              </p:cNvSpPr>
              <p:nvPr/>
            </p:nvSpPr>
            <p:spPr bwMode="auto">
              <a:xfrm>
                <a:off x="5924" y="3044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5" name="Freeform 1693"/>
              <p:cNvSpPr>
                <a:spLocks noChangeAspect="1"/>
              </p:cNvSpPr>
              <p:nvPr/>
            </p:nvSpPr>
            <p:spPr bwMode="auto">
              <a:xfrm>
                <a:off x="5924" y="3048"/>
                <a:ext cx="12" cy="3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6" name="Freeform 1694"/>
              <p:cNvSpPr>
                <a:spLocks noChangeAspect="1"/>
              </p:cNvSpPr>
              <p:nvPr/>
            </p:nvSpPr>
            <p:spPr bwMode="auto">
              <a:xfrm>
                <a:off x="5924" y="3048"/>
                <a:ext cx="13" cy="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0" y="0"/>
                  </a:cxn>
                  <a:cxn ang="0">
                    <a:pos x="25" y="8"/>
                  </a:cxn>
                  <a:cxn ang="0">
                    <a:pos x="25" y="13"/>
                  </a:cxn>
                </a:cxnLst>
                <a:rect l="0" t="0" r="r" b="b"/>
                <a:pathLst>
                  <a:path w="25" h="13">
                    <a:moveTo>
                      <a:pt x="25" y="13"/>
                    </a:moveTo>
                    <a:lnTo>
                      <a:pt x="0" y="0"/>
                    </a:lnTo>
                    <a:lnTo>
                      <a:pt x="25" y="8"/>
                    </a:lnTo>
                    <a:lnTo>
                      <a:pt x="25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7" name="Freeform 1695"/>
              <p:cNvSpPr>
                <a:spLocks noChangeAspect="1"/>
              </p:cNvSpPr>
              <p:nvPr/>
            </p:nvSpPr>
            <p:spPr bwMode="auto">
              <a:xfrm>
                <a:off x="5924" y="3048"/>
                <a:ext cx="13" cy="7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0" y="0"/>
                  </a:cxn>
                  <a:cxn ang="0">
                    <a:pos x="25" y="13"/>
                  </a:cxn>
                  <a:cxn ang="0">
                    <a:pos x="2" y="15"/>
                  </a:cxn>
                </a:cxnLst>
                <a:rect l="0" t="0" r="r" b="b"/>
                <a:pathLst>
                  <a:path w="25" h="15">
                    <a:moveTo>
                      <a:pt x="2" y="15"/>
                    </a:moveTo>
                    <a:lnTo>
                      <a:pt x="0" y="0"/>
                    </a:lnTo>
                    <a:lnTo>
                      <a:pt x="25" y="13"/>
                    </a:lnTo>
                    <a:lnTo>
                      <a:pt x="2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8" name="Freeform 1696"/>
              <p:cNvSpPr>
                <a:spLocks noChangeAspect="1"/>
              </p:cNvSpPr>
              <p:nvPr/>
            </p:nvSpPr>
            <p:spPr bwMode="auto">
              <a:xfrm>
                <a:off x="5925" y="3054"/>
                <a:ext cx="14" cy="2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6" y="4"/>
                  </a:cxn>
                </a:cxnLst>
                <a:rect l="0" t="0" r="r" b="b"/>
                <a:pathLst>
                  <a:path w="26" h="4">
                    <a:moveTo>
                      <a:pt x="26" y="4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9" name="Freeform 1697"/>
              <p:cNvSpPr>
                <a:spLocks noChangeAspect="1"/>
              </p:cNvSpPr>
              <p:nvPr/>
            </p:nvSpPr>
            <p:spPr bwMode="auto">
              <a:xfrm>
                <a:off x="5925" y="3055"/>
                <a:ext cx="16" cy="4"/>
              </a:xfrm>
              <a:custGeom>
                <a:avLst/>
                <a:gdLst/>
                <a:ahLst/>
                <a:cxnLst>
                  <a:cxn ang="0">
                    <a:pos x="30" y="8"/>
                  </a:cxn>
                  <a:cxn ang="0">
                    <a:pos x="0" y="0"/>
                  </a:cxn>
                  <a:cxn ang="0">
                    <a:pos x="26" y="4"/>
                  </a:cxn>
                  <a:cxn ang="0">
                    <a:pos x="30" y="8"/>
                  </a:cxn>
                </a:cxnLst>
                <a:rect l="0" t="0" r="r" b="b"/>
                <a:pathLst>
                  <a:path w="30" h="8">
                    <a:moveTo>
                      <a:pt x="30" y="8"/>
                    </a:moveTo>
                    <a:lnTo>
                      <a:pt x="0" y="0"/>
                    </a:lnTo>
                    <a:lnTo>
                      <a:pt x="26" y="4"/>
                    </a:lnTo>
                    <a:lnTo>
                      <a:pt x="3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0" name="Freeform 1698"/>
              <p:cNvSpPr>
                <a:spLocks noChangeAspect="1"/>
              </p:cNvSpPr>
              <p:nvPr/>
            </p:nvSpPr>
            <p:spPr bwMode="auto">
              <a:xfrm>
                <a:off x="5925" y="3055"/>
                <a:ext cx="18" cy="5"/>
              </a:xfrm>
              <a:custGeom>
                <a:avLst/>
                <a:gdLst/>
                <a:ahLst/>
                <a:cxnLst>
                  <a:cxn ang="0">
                    <a:pos x="34" y="10"/>
                  </a:cxn>
                  <a:cxn ang="0">
                    <a:pos x="0" y="0"/>
                  </a:cxn>
                  <a:cxn ang="0">
                    <a:pos x="30" y="8"/>
                  </a:cxn>
                  <a:cxn ang="0">
                    <a:pos x="34" y="10"/>
                  </a:cxn>
                </a:cxnLst>
                <a:rect l="0" t="0" r="r" b="b"/>
                <a:pathLst>
                  <a:path w="34" h="10">
                    <a:moveTo>
                      <a:pt x="34" y="10"/>
                    </a:moveTo>
                    <a:lnTo>
                      <a:pt x="0" y="0"/>
                    </a:lnTo>
                    <a:lnTo>
                      <a:pt x="30" y="8"/>
                    </a:lnTo>
                    <a:lnTo>
                      <a:pt x="3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1" name="Freeform 1699"/>
              <p:cNvSpPr>
                <a:spLocks noChangeAspect="1"/>
              </p:cNvSpPr>
              <p:nvPr/>
            </p:nvSpPr>
            <p:spPr bwMode="auto">
              <a:xfrm>
                <a:off x="5925" y="3055"/>
                <a:ext cx="18" cy="6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0" y="0"/>
                  </a:cxn>
                  <a:cxn ang="0">
                    <a:pos x="34" y="10"/>
                  </a:cxn>
                  <a:cxn ang="0">
                    <a:pos x="3" y="12"/>
                  </a:cxn>
                </a:cxnLst>
                <a:rect l="0" t="0" r="r" b="b"/>
                <a:pathLst>
                  <a:path w="34" h="12">
                    <a:moveTo>
                      <a:pt x="3" y="12"/>
                    </a:moveTo>
                    <a:lnTo>
                      <a:pt x="0" y="0"/>
                    </a:lnTo>
                    <a:lnTo>
                      <a:pt x="34" y="10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2" name="Freeform 1700"/>
              <p:cNvSpPr>
                <a:spLocks noChangeAspect="1"/>
              </p:cNvSpPr>
              <p:nvPr/>
            </p:nvSpPr>
            <p:spPr bwMode="auto">
              <a:xfrm>
                <a:off x="5926" y="3060"/>
                <a:ext cx="19" cy="1"/>
              </a:xfrm>
              <a:custGeom>
                <a:avLst/>
                <a:gdLst/>
                <a:ahLst/>
                <a:cxnLst>
                  <a:cxn ang="0">
                    <a:pos x="39" y="2"/>
                  </a:cxn>
                  <a:cxn ang="0">
                    <a:pos x="0" y="2"/>
                  </a:cxn>
                  <a:cxn ang="0">
                    <a:pos x="33" y="0"/>
                  </a:cxn>
                  <a:cxn ang="0">
                    <a:pos x="39" y="2"/>
                  </a:cxn>
                </a:cxnLst>
                <a:rect l="0" t="0" r="r" b="b"/>
                <a:pathLst>
                  <a:path w="39" h="2">
                    <a:moveTo>
                      <a:pt x="39" y="2"/>
                    </a:moveTo>
                    <a:lnTo>
                      <a:pt x="0" y="2"/>
                    </a:lnTo>
                    <a:lnTo>
                      <a:pt x="33" y="0"/>
                    </a:lnTo>
                    <a:lnTo>
                      <a:pt x="3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3" name="Freeform 1701"/>
              <p:cNvSpPr>
                <a:spLocks noChangeAspect="1"/>
              </p:cNvSpPr>
              <p:nvPr/>
            </p:nvSpPr>
            <p:spPr bwMode="auto">
              <a:xfrm>
                <a:off x="5926" y="3061"/>
                <a:ext cx="23" cy="1"/>
              </a:xfrm>
              <a:custGeom>
                <a:avLst/>
                <a:gdLst/>
                <a:ahLst/>
                <a:cxnLst>
                  <a:cxn ang="0">
                    <a:pos x="47" y="2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47" y="2"/>
                  </a:cxn>
                </a:cxnLst>
                <a:rect l="0" t="0" r="r" b="b"/>
                <a:pathLst>
                  <a:path w="47" h="2">
                    <a:moveTo>
                      <a:pt x="47" y="2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4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4" name="Freeform 1702"/>
              <p:cNvSpPr>
                <a:spLocks noChangeAspect="1"/>
              </p:cNvSpPr>
              <p:nvPr/>
            </p:nvSpPr>
            <p:spPr bwMode="auto">
              <a:xfrm>
                <a:off x="5973" y="2987"/>
                <a:ext cx="12" cy="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94"/>
                  </a:cxn>
                  <a:cxn ang="0">
                    <a:pos x="23" y="0"/>
                  </a:cxn>
                  <a:cxn ang="0">
                    <a:pos x="0" y="150"/>
                  </a:cxn>
                </a:cxnLst>
                <a:rect l="0" t="0" r="r" b="b"/>
                <a:pathLst>
                  <a:path w="23" h="150">
                    <a:moveTo>
                      <a:pt x="0" y="150"/>
                    </a:moveTo>
                    <a:lnTo>
                      <a:pt x="0" y="94"/>
                    </a:lnTo>
                    <a:lnTo>
                      <a:pt x="23" y="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5" name="Freeform 1703"/>
              <p:cNvSpPr>
                <a:spLocks noChangeAspect="1"/>
              </p:cNvSpPr>
              <p:nvPr/>
            </p:nvSpPr>
            <p:spPr bwMode="auto">
              <a:xfrm>
                <a:off x="5929" y="3062"/>
                <a:ext cx="44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8" y="0"/>
                  </a:cxn>
                  <a:cxn ang="0">
                    <a:pos x="89" y="0"/>
                  </a:cxn>
                  <a:cxn ang="0">
                    <a:pos x="0" y="2"/>
                  </a:cxn>
                </a:cxnLst>
                <a:rect l="0" t="0" r="r" b="b"/>
                <a:pathLst>
                  <a:path w="89" h="2">
                    <a:moveTo>
                      <a:pt x="0" y="2"/>
                    </a:moveTo>
                    <a:lnTo>
                      <a:pt x="48" y="0"/>
                    </a:lnTo>
                    <a:lnTo>
                      <a:pt x="8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6" name="Freeform 1704"/>
              <p:cNvSpPr>
                <a:spLocks noChangeAspect="1"/>
              </p:cNvSpPr>
              <p:nvPr/>
            </p:nvSpPr>
            <p:spPr bwMode="auto">
              <a:xfrm>
                <a:off x="5929" y="3062"/>
                <a:ext cx="24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0" y="2"/>
                  </a:cxn>
                </a:cxnLst>
                <a:rect l="0" t="0" r="r" b="b"/>
                <a:pathLst>
                  <a:path w="48" h="2">
                    <a:moveTo>
                      <a:pt x="0" y="2"/>
                    </a:moveTo>
                    <a:lnTo>
                      <a:pt x="41" y="0"/>
                    </a:lnTo>
                    <a:lnTo>
                      <a:pt x="48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7" name="Freeform 1705"/>
              <p:cNvSpPr>
                <a:spLocks noChangeAspect="1"/>
              </p:cNvSpPr>
              <p:nvPr/>
            </p:nvSpPr>
            <p:spPr bwMode="auto">
              <a:xfrm>
                <a:off x="5926" y="3061"/>
                <a:ext cx="23" cy="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47" y="2"/>
                  </a:cxn>
                  <a:cxn ang="0">
                    <a:pos x="4" y="4"/>
                  </a:cxn>
                </a:cxnLst>
                <a:rect l="0" t="0" r="r" b="b"/>
                <a:pathLst>
                  <a:path w="47" h="4">
                    <a:moveTo>
                      <a:pt x="4" y="4"/>
                    </a:moveTo>
                    <a:lnTo>
                      <a:pt x="0" y="0"/>
                    </a:lnTo>
                    <a:lnTo>
                      <a:pt x="47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8" name="Freeform 1706"/>
              <p:cNvSpPr>
                <a:spLocks noChangeAspect="1"/>
              </p:cNvSpPr>
              <p:nvPr/>
            </p:nvSpPr>
            <p:spPr bwMode="auto">
              <a:xfrm>
                <a:off x="5929" y="3062"/>
                <a:ext cx="44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2"/>
                  </a:cxn>
                  <a:cxn ang="0">
                    <a:pos x="89" y="0"/>
                  </a:cxn>
                  <a:cxn ang="0">
                    <a:pos x="4" y="8"/>
                  </a:cxn>
                </a:cxnLst>
                <a:rect l="0" t="0" r="r" b="b"/>
                <a:pathLst>
                  <a:path w="89" h="8">
                    <a:moveTo>
                      <a:pt x="4" y="8"/>
                    </a:moveTo>
                    <a:lnTo>
                      <a:pt x="0" y="2"/>
                    </a:lnTo>
                    <a:lnTo>
                      <a:pt x="89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9" name="Freeform 1707"/>
              <p:cNvSpPr>
                <a:spLocks noChangeAspect="1"/>
              </p:cNvSpPr>
              <p:nvPr/>
            </p:nvSpPr>
            <p:spPr bwMode="auto">
              <a:xfrm>
                <a:off x="5931" y="3062"/>
                <a:ext cx="42" cy="6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8"/>
                  </a:cxn>
                  <a:cxn ang="0">
                    <a:pos x="85" y="0"/>
                  </a:cxn>
                  <a:cxn ang="0">
                    <a:pos x="4" y="11"/>
                  </a:cxn>
                </a:cxnLst>
                <a:rect l="0" t="0" r="r" b="b"/>
                <a:pathLst>
                  <a:path w="85" h="11">
                    <a:moveTo>
                      <a:pt x="4" y="11"/>
                    </a:moveTo>
                    <a:lnTo>
                      <a:pt x="0" y="8"/>
                    </a:lnTo>
                    <a:lnTo>
                      <a:pt x="85" y="0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0" name="Freeform 1708"/>
              <p:cNvSpPr>
                <a:spLocks noChangeAspect="1"/>
              </p:cNvSpPr>
              <p:nvPr/>
            </p:nvSpPr>
            <p:spPr bwMode="auto">
              <a:xfrm>
                <a:off x="5932" y="3062"/>
                <a:ext cx="41" cy="8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0" y="11"/>
                  </a:cxn>
                  <a:cxn ang="0">
                    <a:pos x="83" y="0"/>
                  </a:cxn>
                  <a:cxn ang="0">
                    <a:pos x="6" y="15"/>
                  </a:cxn>
                </a:cxnLst>
                <a:rect l="0" t="0" r="r" b="b"/>
                <a:pathLst>
                  <a:path w="83" h="15">
                    <a:moveTo>
                      <a:pt x="6" y="15"/>
                    </a:moveTo>
                    <a:lnTo>
                      <a:pt x="0" y="11"/>
                    </a:lnTo>
                    <a:lnTo>
                      <a:pt x="83" y="0"/>
                    </a:lnTo>
                    <a:lnTo>
                      <a:pt x="6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1" name="Freeform 1709"/>
              <p:cNvSpPr>
                <a:spLocks noChangeAspect="1"/>
              </p:cNvSpPr>
              <p:nvPr/>
            </p:nvSpPr>
            <p:spPr bwMode="auto">
              <a:xfrm>
                <a:off x="5936" y="3062"/>
                <a:ext cx="37" cy="9"/>
              </a:xfrm>
              <a:custGeom>
                <a:avLst/>
                <a:gdLst/>
                <a:ahLst/>
                <a:cxnLst>
                  <a:cxn ang="0">
                    <a:pos x="5" y="17"/>
                  </a:cxn>
                  <a:cxn ang="0">
                    <a:pos x="0" y="13"/>
                  </a:cxn>
                  <a:cxn ang="0">
                    <a:pos x="75" y="0"/>
                  </a:cxn>
                  <a:cxn ang="0">
                    <a:pos x="5" y="17"/>
                  </a:cxn>
                </a:cxnLst>
                <a:rect l="0" t="0" r="r" b="b"/>
                <a:pathLst>
                  <a:path w="75" h="17">
                    <a:moveTo>
                      <a:pt x="5" y="17"/>
                    </a:moveTo>
                    <a:lnTo>
                      <a:pt x="0" y="13"/>
                    </a:lnTo>
                    <a:lnTo>
                      <a:pt x="75" y="0"/>
                    </a:lnTo>
                    <a:lnTo>
                      <a:pt x="5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2" name="Freeform 1710"/>
              <p:cNvSpPr>
                <a:spLocks noChangeAspect="1"/>
              </p:cNvSpPr>
              <p:nvPr/>
            </p:nvSpPr>
            <p:spPr bwMode="auto">
              <a:xfrm>
                <a:off x="5939" y="3062"/>
                <a:ext cx="34" cy="10"/>
              </a:xfrm>
              <a:custGeom>
                <a:avLst/>
                <a:gdLst/>
                <a:ahLst/>
                <a:cxnLst>
                  <a:cxn ang="0">
                    <a:pos x="8" y="19"/>
                  </a:cxn>
                  <a:cxn ang="0">
                    <a:pos x="0" y="17"/>
                  </a:cxn>
                  <a:cxn ang="0">
                    <a:pos x="70" y="0"/>
                  </a:cxn>
                  <a:cxn ang="0">
                    <a:pos x="8" y="19"/>
                  </a:cxn>
                </a:cxnLst>
                <a:rect l="0" t="0" r="r" b="b"/>
                <a:pathLst>
                  <a:path w="70" h="19">
                    <a:moveTo>
                      <a:pt x="8" y="19"/>
                    </a:moveTo>
                    <a:lnTo>
                      <a:pt x="0" y="17"/>
                    </a:lnTo>
                    <a:lnTo>
                      <a:pt x="70" y="0"/>
                    </a:lnTo>
                    <a:lnTo>
                      <a:pt x="8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3" name="Freeform 1711"/>
              <p:cNvSpPr>
                <a:spLocks noChangeAspect="1"/>
              </p:cNvSpPr>
              <p:nvPr/>
            </p:nvSpPr>
            <p:spPr bwMode="auto">
              <a:xfrm>
                <a:off x="5942" y="3062"/>
                <a:ext cx="31" cy="10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0" y="19"/>
                  </a:cxn>
                  <a:cxn ang="0">
                    <a:pos x="64" y="0"/>
                  </a:cxn>
                  <a:cxn ang="0">
                    <a:pos x="12" y="19"/>
                  </a:cxn>
                </a:cxnLst>
                <a:rect l="0" t="0" r="r" b="b"/>
                <a:pathLst>
                  <a:path w="64" h="19">
                    <a:moveTo>
                      <a:pt x="12" y="19"/>
                    </a:moveTo>
                    <a:lnTo>
                      <a:pt x="0" y="19"/>
                    </a:lnTo>
                    <a:lnTo>
                      <a:pt x="64" y="0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4" name="Freeform 1712"/>
              <p:cNvSpPr>
                <a:spLocks noChangeAspect="1"/>
              </p:cNvSpPr>
              <p:nvPr/>
            </p:nvSpPr>
            <p:spPr bwMode="auto">
              <a:xfrm>
                <a:off x="5947" y="3072"/>
                <a:ext cx="3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5" y="2"/>
                  </a:cxn>
                  <a:cxn ang="0">
                    <a:pos x="13" y="2"/>
                  </a:cxn>
                  <a:cxn ang="0">
                    <a:pos x="0" y="0"/>
                  </a:cxn>
                </a:cxnLst>
                <a:rect l="0" t="0" r="r" b="b"/>
                <a:pathLst>
                  <a:path w="75" h="2">
                    <a:moveTo>
                      <a:pt x="0" y="0"/>
                    </a:moveTo>
                    <a:lnTo>
                      <a:pt x="75" y="2"/>
                    </a:lnTo>
                    <a:lnTo>
                      <a:pt x="1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5" name="Freeform 1713"/>
              <p:cNvSpPr>
                <a:spLocks noChangeAspect="1"/>
              </p:cNvSpPr>
              <p:nvPr/>
            </p:nvSpPr>
            <p:spPr bwMode="auto">
              <a:xfrm>
                <a:off x="5947" y="3062"/>
                <a:ext cx="38" cy="10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21"/>
                  </a:cxn>
                  <a:cxn ang="0">
                    <a:pos x="52" y="0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21"/>
                    </a:lnTo>
                    <a:lnTo>
                      <a:pt x="52" y="0"/>
                    </a:lnTo>
                    <a:lnTo>
                      <a:pt x="75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6" name="Freeform 1714"/>
              <p:cNvSpPr>
                <a:spLocks noChangeAspect="1"/>
              </p:cNvSpPr>
              <p:nvPr/>
            </p:nvSpPr>
            <p:spPr bwMode="auto">
              <a:xfrm>
                <a:off x="5973" y="2987"/>
                <a:ext cx="12" cy="85"/>
              </a:xfrm>
              <a:custGeom>
                <a:avLst/>
                <a:gdLst/>
                <a:ahLst/>
                <a:cxnLst>
                  <a:cxn ang="0">
                    <a:pos x="23" y="171"/>
                  </a:cxn>
                  <a:cxn ang="0">
                    <a:pos x="0" y="150"/>
                  </a:cxn>
                  <a:cxn ang="0">
                    <a:pos x="23" y="0"/>
                  </a:cxn>
                  <a:cxn ang="0">
                    <a:pos x="23" y="171"/>
                  </a:cxn>
                </a:cxnLst>
                <a:rect l="0" t="0" r="r" b="b"/>
                <a:pathLst>
                  <a:path w="23" h="171">
                    <a:moveTo>
                      <a:pt x="23" y="171"/>
                    </a:moveTo>
                    <a:lnTo>
                      <a:pt x="0" y="150"/>
                    </a:lnTo>
                    <a:lnTo>
                      <a:pt x="23" y="0"/>
                    </a:lnTo>
                    <a:lnTo>
                      <a:pt x="23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7" name="Freeform 1715"/>
              <p:cNvSpPr>
                <a:spLocks noChangeAspect="1"/>
              </p:cNvSpPr>
              <p:nvPr/>
            </p:nvSpPr>
            <p:spPr bwMode="auto">
              <a:xfrm>
                <a:off x="5870" y="2985"/>
                <a:ext cx="1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5" y="0"/>
                  </a:cxn>
                  <a:cxn ang="0">
                    <a:pos x="31" y="2"/>
                  </a:cxn>
                  <a:cxn ang="0">
                    <a:pos x="0" y="2"/>
                  </a:cxn>
                </a:cxnLst>
                <a:rect l="0" t="0" r="r" b="b"/>
                <a:pathLst>
                  <a:path w="31" h="2">
                    <a:moveTo>
                      <a:pt x="0" y="2"/>
                    </a:moveTo>
                    <a:lnTo>
                      <a:pt x="15" y="0"/>
                    </a:lnTo>
                    <a:lnTo>
                      <a:pt x="3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8" name="Freeform 1716"/>
              <p:cNvSpPr>
                <a:spLocks noChangeAspect="1"/>
              </p:cNvSpPr>
              <p:nvPr/>
            </p:nvSpPr>
            <p:spPr bwMode="auto">
              <a:xfrm>
                <a:off x="5870" y="2986"/>
                <a:ext cx="23" cy="2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4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9" name="Freeform 1717"/>
              <p:cNvSpPr>
                <a:spLocks noChangeAspect="1"/>
              </p:cNvSpPr>
              <p:nvPr/>
            </p:nvSpPr>
            <p:spPr bwMode="auto">
              <a:xfrm>
                <a:off x="5864" y="2986"/>
                <a:ext cx="29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3" y="0"/>
                  </a:cxn>
                  <a:cxn ang="0">
                    <a:pos x="57" y="4"/>
                  </a:cxn>
                  <a:cxn ang="0">
                    <a:pos x="0" y="4"/>
                  </a:cxn>
                </a:cxnLst>
                <a:rect l="0" t="0" r="r" b="b"/>
                <a:pathLst>
                  <a:path w="57" h="4">
                    <a:moveTo>
                      <a:pt x="0" y="4"/>
                    </a:moveTo>
                    <a:lnTo>
                      <a:pt x="13" y="0"/>
                    </a:lnTo>
                    <a:lnTo>
                      <a:pt x="57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0" name="Freeform 1718"/>
              <p:cNvSpPr>
                <a:spLocks noChangeAspect="1"/>
              </p:cNvSpPr>
              <p:nvPr/>
            </p:nvSpPr>
            <p:spPr bwMode="auto">
              <a:xfrm>
                <a:off x="5864" y="2988"/>
                <a:ext cx="33" cy="2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0" y="0"/>
                  </a:cxn>
                  <a:cxn ang="0">
                    <a:pos x="57" y="0"/>
                  </a:cxn>
                  <a:cxn ang="0">
                    <a:pos x="67" y="4"/>
                  </a:cxn>
                </a:cxnLst>
                <a:rect l="0" t="0" r="r" b="b"/>
                <a:pathLst>
                  <a:path w="67" h="4">
                    <a:moveTo>
                      <a:pt x="67" y="4"/>
                    </a:moveTo>
                    <a:lnTo>
                      <a:pt x="0" y="0"/>
                    </a:lnTo>
                    <a:lnTo>
                      <a:pt x="57" y="0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1" name="Freeform 1719"/>
              <p:cNvSpPr>
                <a:spLocks noChangeAspect="1"/>
              </p:cNvSpPr>
              <p:nvPr/>
            </p:nvSpPr>
            <p:spPr bwMode="auto">
              <a:xfrm>
                <a:off x="5858" y="2988"/>
                <a:ext cx="39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79" y="4"/>
                  </a:cxn>
                  <a:cxn ang="0">
                    <a:pos x="0" y="4"/>
                  </a:cxn>
                </a:cxnLst>
                <a:rect l="0" t="0" r="r" b="b"/>
                <a:pathLst>
                  <a:path w="79" h="4">
                    <a:moveTo>
                      <a:pt x="0" y="4"/>
                    </a:moveTo>
                    <a:lnTo>
                      <a:pt x="12" y="0"/>
                    </a:lnTo>
                    <a:lnTo>
                      <a:pt x="79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2" name="Freeform 1720"/>
              <p:cNvSpPr>
                <a:spLocks noChangeAspect="1"/>
              </p:cNvSpPr>
              <p:nvPr/>
            </p:nvSpPr>
            <p:spPr bwMode="auto">
              <a:xfrm>
                <a:off x="5858" y="2990"/>
                <a:ext cx="44" cy="4"/>
              </a:xfrm>
              <a:custGeom>
                <a:avLst/>
                <a:gdLst/>
                <a:ahLst/>
                <a:cxnLst>
                  <a:cxn ang="0">
                    <a:pos x="88" y="7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8" y="7"/>
                  </a:cxn>
                </a:cxnLst>
                <a:rect l="0" t="0" r="r" b="b"/>
                <a:pathLst>
                  <a:path w="88" h="7">
                    <a:moveTo>
                      <a:pt x="88" y="7"/>
                    </a:moveTo>
                    <a:lnTo>
                      <a:pt x="0" y="0"/>
                    </a:lnTo>
                    <a:lnTo>
                      <a:pt x="81" y="0"/>
                    </a:lnTo>
                    <a:lnTo>
                      <a:pt x="8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3" name="Freeform 1721"/>
              <p:cNvSpPr>
                <a:spLocks noChangeAspect="1"/>
              </p:cNvSpPr>
              <p:nvPr/>
            </p:nvSpPr>
            <p:spPr bwMode="auto">
              <a:xfrm>
                <a:off x="5853" y="2990"/>
                <a:ext cx="49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0" y="0"/>
                  </a:cxn>
                  <a:cxn ang="0">
                    <a:pos x="98" y="7"/>
                  </a:cxn>
                  <a:cxn ang="0">
                    <a:pos x="0" y="7"/>
                  </a:cxn>
                </a:cxnLst>
                <a:rect l="0" t="0" r="r" b="b"/>
                <a:pathLst>
                  <a:path w="98" h="7">
                    <a:moveTo>
                      <a:pt x="0" y="7"/>
                    </a:moveTo>
                    <a:lnTo>
                      <a:pt x="10" y="0"/>
                    </a:lnTo>
                    <a:lnTo>
                      <a:pt x="98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4" name="Freeform 1722"/>
              <p:cNvSpPr>
                <a:spLocks noChangeAspect="1"/>
              </p:cNvSpPr>
              <p:nvPr/>
            </p:nvSpPr>
            <p:spPr bwMode="auto">
              <a:xfrm>
                <a:off x="5853" y="2994"/>
                <a:ext cx="49" cy="3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0" y="0"/>
                  </a:cxn>
                  <a:cxn ang="0">
                    <a:pos x="98" y="0"/>
                  </a:cxn>
                  <a:cxn ang="0">
                    <a:pos x="48" y="6"/>
                  </a:cxn>
                </a:cxnLst>
                <a:rect l="0" t="0" r="r" b="b"/>
                <a:pathLst>
                  <a:path w="98" h="6">
                    <a:moveTo>
                      <a:pt x="48" y="6"/>
                    </a:moveTo>
                    <a:lnTo>
                      <a:pt x="0" y="0"/>
                    </a:lnTo>
                    <a:lnTo>
                      <a:pt x="98" y="0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5" name="Freeform 1723"/>
              <p:cNvSpPr>
                <a:spLocks noChangeAspect="1"/>
              </p:cNvSpPr>
              <p:nvPr/>
            </p:nvSpPr>
            <p:spPr bwMode="auto">
              <a:xfrm>
                <a:off x="5853" y="2994"/>
                <a:ext cx="24" cy="4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0" y="0"/>
                  </a:cxn>
                  <a:cxn ang="0">
                    <a:pos x="48" y="6"/>
                  </a:cxn>
                  <a:cxn ang="0">
                    <a:pos x="39" y="8"/>
                  </a:cxn>
                </a:cxnLst>
                <a:rect l="0" t="0" r="r" b="b"/>
                <a:pathLst>
                  <a:path w="48" h="8">
                    <a:moveTo>
                      <a:pt x="39" y="8"/>
                    </a:moveTo>
                    <a:lnTo>
                      <a:pt x="0" y="0"/>
                    </a:lnTo>
                    <a:lnTo>
                      <a:pt x="48" y="6"/>
                    </a:lnTo>
                    <a:lnTo>
                      <a:pt x="3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6" name="Freeform 1724"/>
              <p:cNvSpPr>
                <a:spLocks noChangeAspect="1"/>
              </p:cNvSpPr>
              <p:nvPr/>
            </p:nvSpPr>
            <p:spPr bwMode="auto">
              <a:xfrm>
                <a:off x="5877" y="2994"/>
                <a:ext cx="25" cy="4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0" y="6"/>
                  </a:cxn>
                  <a:cxn ang="0">
                    <a:pos x="50" y="0"/>
                  </a:cxn>
                  <a:cxn ang="0">
                    <a:pos x="10" y="8"/>
                  </a:cxn>
                </a:cxnLst>
                <a:rect l="0" t="0" r="r" b="b"/>
                <a:pathLst>
                  <a:path w="50" h="8">
                    <a:moveTo>
                      <a:pt x="10" y="8"/>
                    </a:moveTo>
                    <a:lnTo>
                      <a:pt x="0" y="6"/>
                    </a:lnTo>
                    <a:lnTo>
                      <a:pt x="50" y="0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7" name="Freeform 1725"/>
              <p:cNvSpPr>
                <a:spLocks noChangeAspect="1"/>
              </p:cNvSpPr>
              <p:nvPr/>
            </p:nvSpPr>
            <p:spPr bwMode="auto">
              <a:xfrm>
                <a:off x="5883" y="2994"/>
                <a:ext cx="19" cy="4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0" y="8"/>
                  </a:cxn>
                  <a:cxn ang="0">
                    <a:pos x="38" y="0"/>
                  </a:cxn>
                  <a:cxn ang="0">
                    <a:pos x="8" y="10"/>
                  </a:cxn>
                </a:cxnLst>
                <a:rect l="0" t="0" r="r" b="b"/>
                <a:pathLst>
                  <a:path w="38" h="10">
                    <a:moveTo>
                      <a:pt x="8" y="10"/>
                    </a:moveTo>
                    <a:lnTo>
                      <a:pt x="0" y="8"/>
                    </a:lnTo>
                    <a:lnTo>
                      <a:pt x="38" y="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8" name="Freeform 1726"/>
              <p:cNvSpPr>
                <a:spLocks noChangeAspect="1"/>
              </p:cNvSpPr>
              <p:nvPr/>
            </p:nvSpPr>
            <p:spPr bwMode="auto">
              <a:xfrm>
                <a:off x="5853" y="2994"/>
                <a:ext cx="19" cy="4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0" y="0"/>
                  </a:cxn>
                  <a:cxn ang="0">
                    <a:pos x="39" y="8"/>
                  </a:cxn>
                  <a:cxn ang="0">
                    <a:pos x="29" y="10"/>
                  </a:cxn>
                </a:cxnLst>
                <a:rect l="0" t="0" r="r" b="b"/>
                <a:pathLst>
                  <a:path w="39" h="10">
                    <a:moveTo>
                      <a:pt x="29" y="10"/>
                    </a:moveTo>
                    <a:lnTo>
                      <a:pt x="0" y="0"/>
                    </a:lnTo>
                    <a:lnTo>
                      <a:pt x="39" y="8"/>
                    </a:lnTo>
                    <a:lnTo>
                      <a:pt x="2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9" name="Freeform 1727"/>
              <p:cNvSpPr>
                <a:spLocks noChangeAspect="1"/>
              </p:cNvSpPr>
              <p:nvPr/>
            </p:nvSpPr>
            <p:spPr bwMode="auto">
              <a:xfrm>
                <a:off x="5887" y="2994"/>
                <a:ext cx="19" cy="4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0" y="10"/>
                  </a:cxn>
                  <a:cxn ang="0">
                    <a:pos x="30" y="0"/>
                  </a:cxn>
                  <a:cxn ang="0">
                    <a:pos x="38" y="10"/>
                  </a:cxn>
                </a:cxnLst>
                <a:rect l="0" t="0" r="r" b="b"/>
                <a:pathLst>
                  <a:path w="38" h="10">
                    <a:moveTo>
                      <a:pt x="38" y="10"/>
                    </a:moveTo>
                    <a:lnTo>
                      <a:pt x="0" y="10"/>
                    </a:lnTo>
                    <a:lnTo>
                      <a:pt x="30" y="0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0" name="Freeform 1728"/>
              <p:cNvSpPr>
                <a:spLocks noChangeAspect="1"/>
              </p:cNvSpPr>
              <p:nvPr/>
            </p:nvSpPr>
            <p:spPr bwMode="auto">
              <a:xfrm>
                <a:off x="5849" y="2994"/>
                <a:ext cx="20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0" y="10"/>
                  </a:cxn>
                </a:cxnLst>
                <a:rect l="0" t="0" r="r" b="b"/>
                <a:pathLst>
                  <a:path w="38" h="10">
                    <a:moveTo>
                      <a:pt x="0" y="10"/>
                    </a:moveTo>
                    <a:lnTo>
                      <a:pt x="7" y="0"/>
                    </a:lnTo>
                    <a:lnTo>
                      <a:pt x="38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1" name="Freeform 1729"/>
              <p:cNvSpPr>
                <a:spLocks noChangeAspect="1"/>
              </p:cNvSpPr>
              <p:nvPr/>
            </p:nvSpPr>
            <p:spPr bwMode="auto">
              <a:xfrm>
                <a:off x="5887" y="2998"/>
                <a:ext cx="19" cy="1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7" y="2"/>
                  </a:cxn>
                </a:cxnLst>
                <a:rect l="0" t="0" r="r" b="b"/>
                <a:pathLst>
                  <a:path w="38" h="2">
                    <a:moveTo>
                      <a:pt x="7" y="2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2" name="Freeform 1730"/>
              <p:cNvSpPr>
                <a:spLocks noChangeAspect="1"/>
              </p:cNvSpPr>
              <p:nvPr/>
            </p:nvSpPr>
            <p:spPr bwMode="auto">
              <a:xfrm>
                <a:off x="5849" y="2998"/>
                <a:ext cx="20" cy="1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0" y="2"/>
                  </a:cxn>
                  <a:cxn ang="0">
                    <a:pos x="38" y="0"/>
                  </a:cxn>
                  <a:cxn ang="0">
                    <a:pos x="30" y="2"/>
                  </a:cxn>
                </a:cxnLst>
                <a:rect l="0" t="0" r="r" b="b"/>
                <a:pathLst>
                  <a:path w="38" h="2">
                    <a:moveTo>
                      <a:pt x="30" y="2"/>
                    </a:moveTo>
                    <a:lnTo>
                      <a:pt x="0" y="2"/>
                    </a:lnTo>
                    <a:lnTo>
                      <a:pt x="38" y="0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3" name="Freeform 1731"/>
              <p:cNvSpPr>
                <a:spLocks noChangeAspect="1"/>
              </p:cNvSpPr>
              <p:nvPr/>
            </p:nvSpPr>
            <p:spPr bwMode="auto">
              <a:xfrm>
                <a:off x="5891" y="2998"/>
                <a:ext cx="15" cy="4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6" y="8"/>
                  </a:cxn>
                </a:cxnLst>
                <a:rect l="0" t="0" r="r" b="b"/>
                <a:pathLst>
                  <a:path w="31" h="8">
                    <a:moveTo>
                      <a:pt x="6" y="8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4" name="Freeform 1732"/>
              <p:cNvSpPr>
                <a:spLocks noChangeAspect="1"/>
              </p:cNvSpPr>
              <p:nvPr/>
            </p:nvSpPr>
            <p:spPr bwMode="auto">
              <a:xfrm>
                <a:off x="5849" y="2998"/>
                <a:ext cx="15" cy="4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25" y="8"/>
                  </a:cxn>
                </a:cxnLst>
                <a:rect l="0" t="0" r="r" b="b"/>
                <a:pathLst>
                  <a:path w="29" h="8">
                    <a:moveTo>
                      <a:pt x="25" y="8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5" name="Freeform 1733"/>
              <p:cNvSpPr>
                <a:spLocks noChangeAspect="1"/>
              </p:cNvSpPr>
              <p:nvPr/>
            </p:nvSpPr>
            <p:spPr bwMode="auto">
              <a:xfrm>
                <a:off x="5893" y="2998"/>
                <a:ext cx="15" cy="6"/>
              </a:xfrm>
              <a:custGeom>
                <a:avLst/>
                <a:gdLst/>
                <a:ahLst/>
                <a:cxnLst>
                  <a:cxn ang="0">
                    <a:pos x="31" y="11"/>
                  </a:cxn>
                  <a:cxn ang="0">
                    <a:pos x="0" y="8"/>
                  </a:cxn>
                  <a:cxn ang="0">
                    <a:pos x="27" y="0"/>
                  </a:cxn>
                  <a:cxn ang="0">
                    <a:pos x="31" y="11"/>
                  </a:cxn>
                </a:cxnLst>
                <a:rect l="0" t="0" r="r" b="b"/>
                <a:pathLst>
                  <a:path w="31" h="11">
                    <a:moveTo>
                      <a:pt x="31" y="11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31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6" name="Freeform 1734"/>
              <p:cNvSpPr>
                <a:spLocks noChangeAspect="1"/>
              </p:cNvSpPr>
              <p:nvPr/>
            </p:nvSpPr>
            <p:spPr bwMode="auto">
              <a:xfrm>
                <a:off x="5845" y="2998"/>
                <a:ext cx="16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" y="0"/>
                  </a:cxn>
                  <a:cxn ang="0">
                    <a:pos x="31" y="8"/>
                  </a:cxn>
                  <a:cxn ang="0">
                    <a:pos x="0" y="11"/>
                  </a:cxn>
                </a:cxnLst>
                <a:rect l="0" t="0" r="r" b="b"/>
                <a:pathLst>
                  <a:path w="31" h="11">
                    <a:moveTo>
                      <a:pt x="0" y="11"/>
                    </a:moveTo>
                    <a:lnTo>
                      <a:pt x="6" y="0"/>
                    </a:lnTo>
                    <a:lnTo>
                      <a:pt x="31" y="8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7" name="Freeform 1735"/>
              <p:cNvSpPr>
                <a:spLocks noChangeAspect="1"/>
              </p:cNvSpPr>
              <p:nvPr/>
            </p:nvSpPr>
            <p:spPr bwMode="auto">
              <a:xfrm>
                <a:off x="5893" y="3002"/>
                <a:ext cx="15" cy="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0" y="0"/>
                  </a:cxn>
                  <a:cxn ang="0">
                    <a:pos x="31" y="3"/>
                  </a:cxn>
                  <a:cxn ang="0">
                    <a:pos x="6" y="5"/>
                  </a:cxn>
                </a:cxnLst>
                <a:rect l="0" t="0" r="r" b="b"/>
                <a:pathLst>
                  <a:path w="31" h="5">
                    <a:moveTo>
                      <a:pt x="6" y="5"/>
                    </a:moveTo>
                    <a:lnTo>
                      <a:pt x="0" y="0"/>
                    </a:lnTo>
                    <a:lnTo>
                      <a:pt x="31" y="3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8" name="Freeform 1736"/>
              <p:cNvSpPr>
                <a:spLocks noChangeAspect="1"/>
              </p:cNvSpPr>
              <p:nvPr/>
            </p:nvSpPr>
            <p:spPr bwMode="auto">
              <a:xfrm>
                <a:off x="5845" y="3002"/>
                <a:ext cx="16" cy="3"/>
              </a:xfrm>
              <a:custGeom>
                <a:avLst/>
                <a:gdLst/>
                <a:ahLst/>
                <a:cxnLst>
                  <a:cxn ang="0">
                    <a:pos x="25" y="5"/>
                  </a:cxn>
                  <a:cxn ang="0">
                    <a:pos x="0" y="3"/>
                  </a:cxn>
                  <a:cxn ang="0">
                    <a:pos x="31" y="0"/>
                  </a:cxn>
                  <a:cxn ang="0">
                    <a:pos x="25" y="5"/>
                  </a:cxn>
                </a:cxnLst>
                <a:rect l="0" t="0" r="r" b="b"/>
                <a:pathLst>
                  <a:path w="31" h="5">
                    <a:moveTo>
                      <a:pt x="25" y="5"/>
                    </a:moveTo>
                    <a:lnTo>
                      <a:pt x="0" y="3"/>
                    </a:lnTo>
                    <a:lnTo>
                      <a:pt x="31" y="0"/>
                    </a:lnTo>
                    <a:lnTo>
                      <a:pt x="25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9" name="Freeform 1737"/>
              <p:cNvSpPr>
                <a:spLocks noChangeAspect="1"/>
              </p:cNvSpPr>
              <p:nvPr/>
            </p:nvSpPr>
            <p:spPr bwMode="auto">
              <a:xfrm>
                <a:off x="5895" y="3004"/>
                <a:ext cx="13" cy="5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" y="10"/>
                  </a:cxn>
                </a:cxnLst>
                <a:rect l="0" t="0" r="r" b="b"/>
                <a:pathLst>
                  <a:path w="25" h="10">
                    <a:moveTo>
                      <a:pt x="2" y="10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0" name="Freeform 1738"/>
              <p:cNvSpPr>
                <a:spLocks noChangeAspect="1"/>
              </p:cNvSpPr>
              <p:nvPr/>
            </p:nvSpPr>
            <p:spPr bwMode="auto">
              <a:xfrm>
                <a:off x="5845" y="3004"/>
                <a:ext cx="14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3" y="10"/>
                  </a:cxn>
                </a:cxnLst>
                <a:rect l="0" t="0" r="r" b="b"/>
                <a:pathLst>
                  <a:path w="27" h="10">
                    <a:moveTo>
                      <a:pt x="23" y="10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1" name="Freeform 1739"/>
              <p:cNvSpPr>
                <a:spLocks noChangeAspect="1"/>
              </p:cNvSpPr>
              <p:nvPr/>
            </p:nvSpPr>
            <p:spPr bwMode="auto">
              <a:xfrm>
                <a:off x="5897" y="3004"/>
                <a:ext cx="13" cy="8"/>
              </a:xfrm>
              <a:custGeom>
                <a:avLst/>
                <a:gdLst/>
                <a:ahLst/>
                <a:cxnLst>
                  <a:cxn ang="0">
                    <a:pos x="25" y="16"/>
                  </a:cxn>
                  <a:cxn ang="0">
                    <a:pos x="0" y="10"/>
                  </a:cxn>
                  <a:cxn ang="0">
                    <a:pos x="21" y="0"/>
                  </a:cxn>
                  <a:cxn ang="0">
                    <a:pos x="25" y="16"/>
                  </a:cxn>
                </a:cxnLst>
                <a:rect l="0" t="0" r="r" b="b"/>
                <a:pathLst>
                  <a:path w="25" h="16">
                    <a:moveTo>
                      <a:pt x="25" y="16"/>
                    </a:moveTo>
                    <a:lnTo>
                      <a:pt x="0" y="10"/>
                    </a:lnTo>
                    <a:lnTo>
                      <a:pt x="21" y="0"/>
                    </a:lnTo>
                    <a:lnTo>
                      <a:pt x="25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2" name="Freeform 1740"/>
              <p:cNvSpPr>
                <a:spLocks noChangeAspect="1"/>
              </p:cNvSpPr>
              <p:nvPr/>
            </p:nvSpPr>
            <p:spPr bwMode="auto">
              <a:xfrm>
                <a:off x="5845" y="3004"/>
                <a:ext cx="12" cy="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" y="0"/>
                  </a:cxn>
                  <a:cxn ang="0">
                    <a:pos x="25" y="10"/>
                  </a:cxn>
                  <a:cxn ang="0">
                    <a:pos x="0" y="16"/>
                  </a:cxn>
                </a:cxnLst>
                <a:rect l="0" t="0" r="r" b="b"/>
                <a:pathLst>
                  <a:path w="25" h="16">
                    <a:moveTo>
                      <a:pt x="0" y="16"/>
                    </a:moveTo>
                    <a:lnTo>
                      <a:pt x="4" y="0"/>
                    </a:lnTo>
                    <a:lnTo>
                      <a:pt x="25" y="1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3" name="Freeform 1741"/>
              <p:cNvSpPr>
                <a:spLocks noChangeAspect="1"/>
              </p:cNvSpPr>
              <p:nvPr/>
            </p:nvSpPr>
            <p:spPr bwMode="auto">
              <a:xfrm>
                <a:off x="5897" y="3009"/>
                <a:ext cx="13" cy="5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2" y="10"/>
                  </a:cxn>
                </a:cxnLst>
                <a:rect l="0" t="0" r="r" b="b"/>
                <a:pathLst>
                  <a:path w="25" h="10">
                    <a:moveTo>
                      <a:pt x="2" y="10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4" name="Freeform 1742"/>
              <p:cNvSpPr>
                <a:spLocks noChangeAspect="1"/>
              </p:cNvSpPr>
              <p:nvPr/>
            </p:nvSpPr>
            <p:spPr bwMode="auto">
              <a:xfrm>
                <a:off x="5845" y="3009"/>
                <a:ext cx="12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3" y="10"/>
                  </a:cxn>
                </a:cxnLst>
                <a:rect l="0" t="0" r="r" b="b"/>
                <a:pathLst>
                  <a:path w="25" h="10">
                    <a:moveTo>
                      <a:pt x="23" y="10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5" name="Freeform 1743"/>
              <p:cNvSpPr>
                <a:spLocks noChangeAspect="1"/>
              </p:cNvSpPr>
              <p:nvPr/>
            </p:nvSpPr>
            <p:spPr bwMode="auto">
              <a:xfrm>
                <a:off x="5845" y="3012"/>
                <a:ext cx="11" cy="8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0" y="0"/>
                  </a:cxn>
                  <a:cxn ang="0">
                    <a:pos x="23" y="4"/>
                  </a:cxn>
                  <a:cxn ang="0">
                    <a:pos x="23" y="15"/>
                  </a:cxn>
                </a:cxnLst>
                <a:rect l="0" t="0" r="r" b="b"/>
                <a:pathLst>
                  <a:path w="23" h="15">
                    <a:moveTo>
                      <a:pt x="23" y="15"/>
                    </a:moveTo>
                    <a:lnTo>
                      <a:pt x="0" y="0"/>
                    </a:lnTo>
                    <a:lnTo>
                      <a:pt x="23" y="4"/>
                    </a:lnTo>
                    <a:lnTo>
                      <a:pt x="2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6" name="Freeform 1744"/>
              <p:cNvSpPr>
                <a:spLocks noChangeAspect="1"/>
              </p:cNvSpPr>
              <p:nvPr/>
            </p:nvSpPr>
            <p:spPr bwMode="auto">
              <a:xfrm>
                <a:off x="5897" y="3012"/>
                <a:ext cx="13" cy="8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" y="15"/>
                  </a:cxn>
                </a:cxnLst>
                <a:rect l="0" t="0" r="r" b="b"/>
                <a:pathLst>
                  <a:path w="25" h="15">
                    <a:moveTo>
                      <a:pt x="2" y="15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7" name="Freeform 1745"/>
              <p:cNvSpPr>
                <a:spLocks noChangeAspect="1"/>
              </p:cNvSpPr>
              <p:nvPr/>
            </p:nvSpPr>
            <p:spPr bwMode="auto">
              <a:xfrm>
                <a:off x="5898" y="3012"/>
                <a:ext cx="13" cy="8"/>
              </a:xfrm>
              <a:custGeom>
                <a:avLst/>
                <a:gdLst/>
                <a:ahLst/>
                <a:cxnLst>
                  <a:cxn ang="0">
                    <a:pos x="25" y="15"/>
                  </a:cxn>
                  <a:cxn ang="0">
                    <a:pos x="0" y="15"/>
                  </a:cxn>
                  <a:cxn ang="0">
                    <a:pos x="23" y="0"/>
                  </a:cxn>
                  <a:cxn ang="0">
                    <a:pos x="25" y="15"/>
                  </a:cxn>
                </a:cxnLst>
                <a:rect l="0" t="0" r="r" b="b"/>
                <a:pathLst>
                  <a:path w="25" h="15">
                    <a:moveTo>
                      <a:pt x="25" y="15"/>
                    </a:moveTo>
                    <a:lnTo>
                      <a:pt x="0" y="15"/>
                    </a:lnTo>
                    <a:lnTo>
                      <a:pt x="23" y="0"/>
                    </a:lnTo>
                    <a:lnTo>
                      <a:pt x="25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8" name="Freeform 1746"/>
              <p:cNvSpPr>
                <a:spLocks noChangeAspect="1"/>
              </p:cNvSpPr>
              <p:nvPr/>
            </p:nvSpPr>
            <p:spPr bwMode="auto">
              <a:xfrm>
                <a:off x="5845" y="3012"/>
                <a:ext cx="11" cy="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0"/>
                  </a:cxn>
                  <a:cxn ang="0">
                    <a:pos x="23" y="15"/>
                  </a:cxn>
                  <a:cxn ang="0">
                    <a:pos x="0" y="15"/>
                  </a:cxn>
                </a:cxnLst>
                <a:rect l="0" t="0" r="r" b="b"/>
                <a:pathLst>
                  <a:path w="23" h="15">
                    <a:moveTo>
                      <a:pt x="0" y="15"/>
                    </a:moveTo>
                    <a:lnTo>
                      <a:pt x="0" y="0"/>
                    </a:lnTo>
                    <a:lnTo>
                      <a:pt x="23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9" name="Freeform 1747"/>
              <p:cNvSpPr>
                <a:spLocks noChangeAspect="1"/>
              </p:cNvSpPr>
              <p:nvPr/>
            </p:nvSpPr>
            <p:spPr bwMode="auto">
              <a:xfrm>
                <a:off x="5845" y="3020"/>
                <a:ext cx="11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106"/>
                  </a:cxn>
                  <a:cxn ang="0">
                    <a:pos x="0" y="106"/>
                  </a:cxn>
                  <a:cxn ang="0">
                    <a:pos x="0" y="0"/>
                  </a:cxn>
                </a:cxnLst>
                <a:rect l="0" t="0" r="r" b="b"/>
                <a:pathLst>
                  <a:path w="23" h="106">
                    <a:moveTo>
                      <a:pt x="0" y="0"/>
                    </a:moveTo>
                    <a:lnTo>
                      <a:pt x="23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0" name="Freeform 1748"/>
              <p:cNvSpPr>
                <a:spLocks noChangeAspect="1"/>
              </p:cNvSpPr>
              <p:nvPr/>
            </p:nvSpPr>
            <p:spPr bwMode="auto">
              <a:xfrm>
                <a:off x="5845" y="3020"/>
                <a:ext cx="11" cy="52"/>
              </a:xfrm>
              <a:custGeom>
                <a:avLst/>
                <a:gdLst/>
                <a:ahLst/>
                <a:cxnLst>
                  <a:cxn ang="0">
                    <a:pos x="23" y="106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106"/>
                  </a:cxn>
                </a:cxnLst>
                <a:rect l="0" t="0" r="r" b="b"/>
                <a:pathLst>
                  <a:path w="23" h="106">
                    <a:moveTo>
                      <a:pt x="23" y="106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10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1" name="Freeform 1749"/>
              <p:cNvSpPr>
                <a:spLocks noChangeAspect="1"/>
              </p:cNvSpPr>
              <p:nvPr/>
            </p:nvSpPr>
            <p:spPr bwMode="auto">
              <a:xfrm>
                <a:off x="5898" y="3020"/>
                <a:ext cx="13" cy="52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106"/>
                  </a:cxn>
                  <a:cxn ang="0">
                    <a:pos x="0" y="106"/>
                  </a:cxn>
                  <a:cxn ang="0">
                    <a:pos x="25" y="0"/>
                  </a:cxn>
                </a:cxnLst>
                <a:rect l="0" t="0" r="r" b="b"/>
                <a:pathLst>
                  <a:path w="25" h="106">
                    <a:moveTo>
                      <a:pt x="25" y="0"/>
                    </a:moveTo>
                    <a:lnTo>
                      <a:pt x="25" y="106"/>
                    </a:lnTo>
                    <a:lnTo>
                      <a:pt x="0" y="10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2" name="Freeform 1750"/>
              <p:cNvSpPr>
                <a:spLocks noChangeAspect="1"/>
              </p:cNvSpPr>
              <p:nvPr/>
            </p:nvSpPr>
            <p:spPr bwMode="auto">
              <a:xfrm>
                <a:off x="5898" y="3020"/>
                <a:ext cx="13" cy="52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0" y="106"/>
                  </a:cxn>
                </a:cxnLst>
                <a:rect l="0" t="0" r="r" b="b"/>
                <a:pathLst>
                  <a:path w="25" h="106">
                    <a:moveTo>
                      <a:pt x="0" y="106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3" name="Freeform 1751"/>
              <p:cNvSpPr>
                <a:spLocks noChangeAspect="1"/>
              </p:cNvSpPr>
              <p:nvPr/>
            </p:nvSpPr>
            <p:spPr bwMode="auto">
              <a:xfrm>
                <a:off x="5796" y="2987"/>
                <a:ext cx="11" cy="75"/>
              </a:xfrm>
              <a:custGeom>
                <a:avLst/>
                <a:gdLst/>
                <a:ahLst/>
                <a:cxnLst>
                  <a:cxn ang="0">
                    <a:pos x="21" y="150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150"/>
                  </a:cxn>
                </a:cxnLst>
                <a:rect l="0" t="0" r="r" b="b"/>
                <a:pathLst>
                  <a:path w="21" h="150">
                    <a:moveTo>
                      <a:pt x="21" y="15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4" name="Freeform 1752"/>
              <p:cNvSpPr>
                <a:spLocks noChangeAspect="1"/>
              </p:cNvSpPr>
              <p:nvPr/>
            </p:nvSpPr>
            <p:spPr bwMode="auto">
              <a:xfrm>
                <a:off x="5796" y="3063"/>
                <a:ext cx="3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77" y="0"/>
                  </a:cxn>
                  <a:cxn ang="0">
                    <a:pos x="0" y="0"/>
                  </a:cxn>
                </a:cxnLst>
                <a:rect l="0" t="0" r="r" b="b"/>
                <a:pathLst>
                  <a:path w="77">
                    <a:moveTo>
                      <a:pt x="0" y="0"/>
                    </a:moveTo>
                    <a:lnTo>
                      <a:pt x="23" y="0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5" name="Freeform 1753"/>
              <p:cNvSpPr>
                <a:spLocks noChangeAspect="1"/>
              </p:cNvSpPr>
              <p:nvPr/>
            </p:nvSpPr>
            <p:spPr bwMode="auto">
              <a:xfrm>
                <a:off x="5796" y="2987"/>
                <a:ext cx="11" cy="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0"/>
                  </a:cxn>
                  <a:cxn ang="0">
                    <a:pos x="21" y="150"/>
                  </a:cxn>
                  <a:cxn ang="0">
                    <a:pos x="0" y="150"/>
                  </a:cxn>
                </a:cxnLst>
                <a:rect l="0" t="0" r="r" b="b"/>
                <a:pathLst>
                  <a:path w="21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1" y="15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6" name="Freeform 1754"/>
              <p:cNvSpPr>
                <a:spLocks noChangeAspect="1"/>
              </p:cNvSpPr>
              <p:nvPr/>
            </p:nvSpPr>
            <p:spPr bwMode="auto">
              <a:xfrm>
                <a:off x="5769" y="3062"/>
                <a:ext cx="6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33" h="21">
                    <a:moveTo>
                      <a:pt x="0" y="0"/>
                    </a:moveTo>
                    <a:lnTo>
                      <a:pt x="13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7" name="Freeform 1755"/>
              <p:cNvSpPr>
                <a:spLocks noChangeAspect="1"/>
              </p:cNvSpPr>
              <p:nvPr/>
            </p:nvSpPr>
            <p:spPr bwMode="auto">
              <a:xfrm>
                <a:off x="5769" y="3062"/>
                <a:ext cx="66" cy="10"/>
              </a:xfrm>
              <a:custGeom>
                <a:avLst/>
                <a:gdLst/>
                <a:ahLst/>
                <a:cxnLst>
                  <a:cxn ang="0">
                    <a:pos x="133" y="21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133" y="21"/>
                  </a:cxn>
                </a:cxnLst>
                <a:rect l="0" t="0" r="r" b="b"/>
                <a:pathLst>
                  <a:path w="133" h="21">
                    <a:moveTo>
                      <a:pt x="133" y="21"/>
                    </a:moveTo>
                    <a:lnTo>
                      <a:pt x="0" y="0"/>
                    </a:lnTo>
                    <a:lnTo>
                      <a:pt x="54" y="0"/>
                    </a:lnTo>
                    <a:lnTo>
                      <a:pt x="133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8" name="Freeform 1756"/>
              <p:cNvSpPr>
                <a:spLocks noChangeAspect="1"/>
              </p:cNvSpPr>
              <p:nvPr/>
            </p:nvSpPr>
            <p:spPr bwMode="auto">
              <a:xfrm>
                <a:off x="5796" y="3062"/>
                <a:ext cx="39" cy="10"/>
              </a:xfrm>
              <a:custGeom>
                <a:avLst/>
                <a:gdLst/>
                <a:ahLst/>
                <a:cxnLst>
                  <a:cxn ang="0">
                    <a:pos x="77" y="21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1"/>
                  </a:cxn>
                </a:cxnLst>
                <a:rect l="0" t="0" r="r" b="b"/>
                <a:pathLst>
                  <a:path w="77" h="21">
                    <a:moveTo>
                      <a:pt x="77" y="21"/>
                    </a:moveTo>
                    <a:lnTo>
                      <a:pt x="0" y="0"/>
                    </a:lnTo>
                    <a:lnTo>
                      <a:pt x="77" y="0"/>
                    </a:lnTo>
                    <a:lnTo>
                      <a:pt x="77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9" name="Freeform 1757"/>
              <p:cNvSpPr>
                <a:spLocks noChangeAspect="1"/>
              </p:cNvSpPr>
              <p:nvPr/>
            </p:nvSpPr>
            <p:spPr bwMode="auto">
              <a:xfrm>
                <a:off x="4496" y="2889"/>
                <a:ext cx="8" cy="1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6" y="2"/>
                  </a:cxn>
                </a:cxnLst>
                <a:rect l="0" t="0" r="r" b="b"/>
                <a:pathLst>
                  <a:path w="16" h="2">
                    <a:moveTo>
                      <a:pt x="16" y="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0" name="Freeform 1758"/>
              <p:cNvSpPr>
                <a:spLocks noChangeAspect="1"/>
              </p:cNvSpPr>
              <p:nvPr/>
            </p:nvSpPr>
            <p:spPr bwMode="auto">
              <a:xfrm>
                <a:off x="4525" y="2889"/>
                <a:ext cx="1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0"/>
                  </a:cxn>
                  <a:cxn ang="0">
                    <a:pos x="21" y="2"/>
                  </a:cxn>
                  <a:cxn ang="0">
                    <a:pos x="0" y="2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11" y="0"/>
                    </a:lnTo>
                    <a:lnTo>
                      <a:pt x="2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1" name="Freeform 1759"/>
              <p:cNvSpPr>
                <a:spLocks noChangeAspect="1"/>
              </p:cNvSpPr>
              <p:nvPr/>
            </p:nvSpPr>
            <p:spPr bwMode="auto">
              <a:xfrm>
                <a:off x="4492" y="2889"/>
                <a:ext cx="12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3" y="2"/>
                  </a:cxn>
                  <a:cxn ang="0">
                    <a:pos x="0" y="2"/>
                  </a:cxn>
                </a:cxnLst>
                <a:rect l="0" t="0" r="r" b="b"/>
                <a:pathLst>
                  <a:path w="23" h="2">
                    <a:moveTo>
                      <a:pt x="0" y="2"/>
                    </a:moveTo>
                    <a:lnTo>
                      <a:pt x="7" y="0"/>
                    </a:lnTo>
                    <a:lnTo>
                      <a:pt x="23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2" name="Freeform 1760"/>
              <p:cNvSpPr>
                <a:spLocks noChangeAspect="1"/>
              </p:cNvSpPr>
              <p:nvPr/>
            </p:nvSpPr>
            <p:spPr bwMode="auto">
              <a:xfrm>
                <a:off x="4525" y="2889"/>
                <a:ext cx="14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3" name="Freeform 1761"/>
              <p:cNvSpPr>
                <a:spLocks noChangeAspect="1"/>
              </p:cNvSpPr>
              <p:nvPr/>
            </p:nvSpPr>
            <p:spPr bwMode="auto">
              <a:xfrm>
                <a:off x="4492" y="2889"/>
                <a:ext cx="15" cy="3"/>
              </a:xfrm>
              <a:custGeom>
                <a:avLst/>
                <a:gdLst/>
                <a:ahLst/>
                <a:cxnLst>
                  <a:cxn ang="0">
                    <a:pos x="28" y="6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28" y="6"/>
                  </a:cxn>
                </a:cxnLst>
                <a:rect l="0" t="0" r="r" b="b"/>
                <a:pathLst>
                  <a:path w="28" h="6">
                    <a:moveTo>
                      <a:pt x="28" y="6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2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4" name="Freeform 1762"/>
              <p:cNvSpPr>
                <a:spLocks noChangeAspect="1"/>
              </p:cNvSpPr>
              <p:nvPr/>
            </p:nvSpPr>
            <p:spPr bwMode="auto">
              <a:xfrm>
                <a:off x="4519" y="2889"/>
                <a:ext cx="2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0"/>
                  </a:cxn>
                  <a:cxn ang="0">
                    <a:pos x="41" y="2"/>
                  </a:cxn>
                  <a:cxn ang="0">
                    <a:pos x="0" y="6"/>
                  </a:cxn>
                </a:cxnLst>
                <a:rect l="0" t="0" r="r" b="b"/>
                <a:pathLst>
                  <a:path w="41" h="6">
                    <a:moveTo>
                      <a:pt x="0" y="6"/>
                    </a:moveTo>
                    <a:lnTo>
                      <a:pt x="12" y="0"/>
                    </a:lnTo>
                    <a:lnTo>
                      <a:pt x="41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5" name="Freeform 1763"/>
              <p:cNvSpPr>
                <a:spLocks noChangeAspect="1"/>
              </p:cNvSpPr>
              <p:nvPr/>
            </p:nvSpPr>
            <p:spPr bwMode="auto">
              <a:xfrm>
                <a:off x="4519" y="2891"/>
                <a:ext cx="23" cy="1"/>
              </a:xfrm>
              <a:custGeom>
                <a:avLst/>
                <a:gdLst/>
                <a:ahLst/>
                <a:cxnLst>
                  <a:cxn ang="0">
                    <a:pos x="47" y="2"/>
                  </a:cxn>
                  <a:cxn ang="0">
                    <a:pos x="0" y="2"/>
                  </a:cxn>
                  <a:cxn ang="0">
                    <a:pos x="41" y="0"/>
                  </a:cxn>
                  <a:cxn ang="0">
                    <a:pos x="47" y="2"/>
                  </a:cxn>
                </a:cxnLst>
                <a:rect l="0" t="0" r="r" b="b"/>
                <a:pathLst>
                  <a:path w="47" h="2">
                    <a:moveTo>
                      <a:pt x="47" y="2"/>
                    </a:moveTo>
                    <a:lnTo>
                      <a:pt x="0" y="2"/>
                    </a:lnTo>
                    <a:lnTo>
                      <a:pt x="41" y="0"/>
                    </a:lnTo>
                    <a:lnTo>
                      <a:pt x="4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6" name="Freeform 1764"/>
              <p:cNvSpPr>
                <a:spLocks noChangeAspect="1"/>
              </p:cNvSpPr>
              <p:nvPr/>
            </p:nvSpPr>
            <p:spPr bwMode="auto">
              <a:xfrm>
                <a:off x="4519" y="2892"/>
                <a:ext cx="27" cy="2"/>
              </a:xfrm>
              <a:custGeom>
                <a:avLst/>
                <a:gdLst/>
                <a:ahLst/>
                <a:cxnLst>
                  <a:cxn ang="0">
                    <a:pos x="54" y="3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54" y="3"/>
                  </a:cxn>
                </a:cxnLst>
                <a:rect l="0" t="0" r="r" b="b"/>
                <a:pathLst>
                  <a:path w="54" h="3">
                    <a:moveTo>
                      <a:pt x="54" y="3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54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7" name="Freeform 1765"/>
              <p:cNvSpPr>
                <a:spLocks noChangeAspect="1"/>
              </p:cNvSpPr>
              <p:nvPr/>
            </p:nvSpPr>
            <p:spPr bwMode="auto">
              <a:xfrm>
                <a:off x="4492" y="2890"/>
                <a:ext cx="17" cy="4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0" y="0"/>
                  </a:cxn>
                  <a:cxn ang="0">
                    <a:pos x="28" y="4"/>
                  </a:cxn>
                  <a:cxn ang="0">
                    <a:pos x="32" y="7"/>
                  </a:cxn>
                </a:cxnLst>
                <a:rect l="0" t="0" r="r" b="b"/>
                <a:pathLst>
                  <a:path w="32" h="7">
                    <a:moveTo>
                      <a:pt x="32" y="7"/>
                    </a:moveTo>
                    <a:lnTo>
                      <a:pt x="0" y="0"/>
                    </a:lnTo>
                    <a:lnTo>
                      <a:pt x="28" y="4"/>
                    </a:lnTo>
                    <a:lnTo>
                      <a:pt x="32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8" name="Freeform 1766"/>
              <p:cNvSpPr>
                <a:spLocks noChangeAspect="1"/>
              </p:cNvSpPr>
              <p:nvPr/>
            </p:nvSpPr>
            <p:spPr bwMode="auto">
              <a:xfrm>
                <a:off x="4514" y="2892"/>
                <a:ext cx="32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0"/>
                  </a:cxn>
                  <a:cxn ang="0">
                    <a:pos x="63" y="3"/>
                  </a:cxn>
                  <a:cxn ang="0">
                    <a:pos x="0" y="3"/>
                  </a:cxn>
                </a:cxnLst>
                <a:rect l="0" t="0" r="r" b="b"/>
                <a:pathLst>
                  <a:path w="63" h="3">
                    <a:moveTo>
                      <a:pt x="0" y="3"/>
                    </a:moveTo>
                    <a:lnTo>
                      <a:pt x="11" y="0"/>
                    </a:lnTo>
                    <a:lnTo>
                      <a:pt x="6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9" name="Freeform 1767"/>
              <p:cNvSpPr>
                <a:spLocks noChangeAspect="1"/>
              </p:cNvSpPr>
              <p:nvPr/>
            </p:nvSpPr>
            <p:spPr bwMode="auto">
              <a:xfrm>
                <a:off x="4514" y="2894"/>
                <a:ext cx="34" cy="3"/>
              </a:xfrm>
              <a:custGeom>
                <a:avLst/>
                <a:gdLst/>
                <a:ahLst/>
                <a:cxnLst>
                  <a:cxn ang="0">
                    <a:pos x="67" y="6"/>
                  </a:cxn>
                  <a:cxn ang="0">
                    <a:pos x="0" y="2"/>
                  </a:cxn>
                  <a:cxn ang="0">
                    <a:pos x="63" y="0"/>
                  </a:cxn>
                  <a:cxn ang="0">
                    <a:pos x="67" y="6"/>
                  </a:cxn>
                </a:cxnLst>
                <a:rect l="0" t="0" r="r" b="b"/>
                <a:pathLst>
                  <a:path w="67" h="6">
                    <a:moveTo>
                      <a:pt x="67" y="6"/>
                    </a:moveTo>
                    <a:lnTo>
                      <a:pt x="0" y="2"/>
                    </a:lnTo>
                    <a:lnTo>
                      <a:pt x="63" y="0"/>
                    </a:lnTo>
                    <a:lnTo>
                      <a:pt x="6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0" name="Freeform 1768"/>
              <p:cNvSpPr>
                <a:spLocks noChangeAspect="1"/>
              </p:cNvSpPr>
              <p:nvPr/>
            </p:nvSpPr>
            <p:spPr bwMode="auto">
              <a:xfrm>
                <a:off x="4492" y="2890"/>
                <a:ext cx="17" cy="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0"/>
                  </a:cxn>
                  <a:cxn ang="0">
                    <a:pos x="32" y="7"/>
                  </a:cxn>
                  <a:cxn ang="0">
                    <a:pos x="5" y="15"/>
                  </a:cxn>
                </a:cxnLst>
                <a:rect l="0" t="0" r="r" b="b"/>
                <a:pathLst>
                  <a:path w="32" h="15">
                    <a:moveTo>
                      <a:pt x="5" y="15"/>
                    </a:moveTo>
                    <a:lnTo>
                      <a:pt x="0" y="0"/>
                    </a:lnTo>
                    <a:lnTo>
                      <a:pt x="32" y="7"/>
                    </a:lnTo>
                    <a:lnTo>
                      <a:pt x="5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1" name="Freeform 1769"/>
              <p:cNvSpPr>
                <a:spLocks noChangeAspect="1"/>
              </p:cNvSpPr>
              <p:nvPr/>
            </p:nvSpPr>
            <p:spPr bwMode="auto">
              <a:xfrm>
                <a:off x="4492" y="2890"/>
                <a:ext cx="3" cy="8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0" y="0"/>
                  </a:cxn>
                  <a:cxn ang="0">
                    <a:pos x="5" y="15"/>
                  </a:cxn>
                  <a:cxn ang="0">
                    <a:pos x="3" y="15"/>
                  </a:cxn>
                </a:cxnLst>
                <a:rect l="0" t="0" r="r" b="b"/>
                <a:pathLst>
                  <a:path w="5" h="15">
                    <a:moveTo>
                      <a:pt x="3" y="15"/>
                    </a:moveTo>
                    <a:lnTo>
                      <a:pt x="0" y="0"/>
                    </a:lnTo>
                    <a:lnTo>
                      <a:pt x="5" y="15"/>
                    </a:lnTo>
                    <a:lnTo>
                      <a:pt x="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2" name="Freeform 1770"/>
              <p:cNvSpPr>
                <a:spLocks noChangeAspect="1"/>
              </p:cNvSpPr>
              <p:nvPr/>
            </p:nvSpPr>
            <p:spPr bwMode="auto">
              <a:xfrm>
                <a:off x="4495" y="2894"/>
                <a:ext cx="14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8"/>
                  </a:cxn>
                  <a:cxn ang="0">
                    <a:pos x="27" y="0"/>
                  </a:cxn>
                  <a:cxn ang="0">
                    <a:pos x="4" y="8"/>
                  </a:cxn>
                </a:cxnLst>
                <a:rect l="0" t="0" r="r" b="b"/>
                <a:pathLst>
                  <a:path w="27" h="8">
                    <a:moveTo>
                      <a:pt x="4" y="8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3" name="Freeform 1771"/>
              <p:cNvSpPr>
                <a:spLocks noChangeAspect="1"/>
              </p:cNvSpPr>
              <p:nvPr/>
            </p:nvSpPr>
            <p:spPr bwMode="auto">
              <a:xfrm>
                <a:off x="4492" y="2890"/>
                <a:ext cx="2" cy="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0"/>
                  </a:cxn>
                  <a:cxn ang="0">
                    <a:pos x="3" y="15"/>
                  </a:cxn>
                  <a:cxn ang="0">
                    <a:pos x="0" y="15"/>
                  </a:cxn>
                </a:cxnLst>
                <a:rect l="0" t="0" r="r" b="b"/>
                <a:pathLst>
                  <a:path w="3" h="15">
                    <a:moveTo>
                      <a:pt x="0" y="15"/>
                    </a:moveTo>
                    <a:lnTo>
                      <a:pt x="0" y="0"/>
                    </a:lnTo>
                    <a:lnTo>
                      <a:pt x="3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4" name="Freeform 1772"/>
              <p:cNvSpPr>
                <a:spLocks noChangeAspect="1"/>
              </p:cNvSpPr>
              <p:nvPr/>
            </p:nvSpPr>
            <p:spPr bwMode="auto">
              <a:xfrm>
                <a:off x="4497" y="2894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5" name="Freeform 1773"/>
              <p:cNvSpPr>
                <a:spLocks noChangeAspect="1"/>
              </p:cNvSpPr>
              <p:nvPr/>
            </p:nvSpPr>
            <p:spPr bwMode="auto">
              <a:xfrm>
                <a:off x="4509" y="2894"/>
                <a:ext cx="39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2" y="0"/>
                  </a:cxn>
                  <a:cxn ang="0">
                    <a:pos x="79" y="6"/>
                  </a:cxn>
                  <a:cxn ang="0">
                    <a:pos x="0" y="8"/>
                  </a:cxn>
                </a:cxnLst>
                <a:rect l="0" t="0" r="r" b="b"/>
                <a:pathLst>
                  <a:path w="79" h="8">
                    <a:moveTo>
                      <a:pt x="0" y="8"/>
                    </a:moveTo>
                    <a:lnTo>
                      <a:pt x="12" y="0"/>
                    </a:lnTo>
                    <a:lnTo>
                      <a:pt x="79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6" name="Freeform 1774"/>
              <p:cNvSpPr>
                <a:spLocks noChangeAspect="1"/>
              </p:cNvSpPr>
              <p:nvPr/>
            </p:nvSpPr>
            <p:spPr bwMode="auto">
              <a:xfrm>
                <a:off x="4497" y="2898"/>
                <a:ext cx="12" cy="1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3" y="2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0" y="0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7" name="Freeform 1775"/>
              <p:cNvSpPr>
                <a:spLocks noChangeAspect="1"/>
              </p:cNvSpPr>
              <p:nvPr/>
            </p:nvSpPr>
            <p:spPr bwMode="auto">
              <a:xfrm>
                <a:off x="4509" y="2897"/>
                <a:ext cx="39" cy="1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0" y="2"/>
                  </a:cxn>
                  <a:cxn ang="0">
                    <a:pos x="79" y="0"/>
                  </a:cxn>
                  <a:cxn ang="0">
                    <a:pos x="41" y="2"/>
                  </a:cxn>
                </a:cxnLst>
                <a:rect l="0" t="0" r="r" b="b"/>
                <a:pathLst>
                  <a:path w="79" h="2">
                    <a:moveTo>
                      <a:pt x="41" y="2"/>
                    </a:moveTo>
                    <a:lnTo>
                      <a:pt x="0" y="2"/>
                    </a:lnTo>
                    <a:lnTo>
                      <a:pt x="79" y="0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8" name="Freeform 1776"/>
              <p:cNvSpPr>
                <a:spLocks noChangeAspect="1"/>
              </p:cNvSpPr>
              <p:nvPr/>
            </p:nvSpPr>
            <p:spPr bwMode="auto">
              <a:xfrm>
                <a:off x="4509" y="2898"/>
                <a:ext cx="20" cy="1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33" y="2"/>
                  </a:cxn>
                </a:cxnLst>
                <a:rect l="0" t="0" r="r" b="b"/>
                <a:pathLst>
                  <a:path w="41" h="2">
                    <a:moveTo>
                      <a:pt x="33" y="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9" name="Freeform 1777"/>
              <p:cNvSpPr>
                <a:spLocks noChangeAspect="1"/>
              </p:cNvSpPr>
              <p:nvPr/>
            </p:nvSpPr>
            <p:spPr bwMode="auto">
              <a:xfrm>
                <a:off x="4499" y="2898"/>
                <a:ext cx="2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1" y="0"/>
                  </a:cxn>
                  <a:cxn ang="0">
                    <a:pos x="52" y="2"/>
                  </a:cxn>
                  <a:cxn ang="0">
                    <a:pos x="0" y="2"/>
                  </a:cxn>
                </a:cxnLst>
                <a:rect l="0" t="0" r="r" b="b"/>
                <a:pathLst>
                  <a:path w="52" h="2">
                    <a:moveTo>
                      <a:pt x="0" y="2"/>
                    </a:moveTo>
                    <a:lnTo>
                      <a:pt x="21" y="0"/>
                    </a:lnTo>
                    <a:lnTo>
                      <a:pt x="5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0" name="Freeform 1778"/>
              <p:cNvSpPr>
                <a:spLocks noChangeAspect="1"/>
              </p:cNvSpPr>
              <p:nvPr/>
            </p:nvSpPr>
            <p:spPr bwMode="auto">
              <a:xfrm>
                <a:off x="4497" y="2898"/>
                <a:ext cx="12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" y="2"/>
                  </a:cxn>
                </a:cxnLst>
                <a:rect l="0" t="0" r="r" b="b"/>
                <a:pathLst>
                  <a:path w="23" h="2">
                    <a:moveTo>
                      <a:pt x="2" y="2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1" name="Freeform 1779"/>
              <p:cNvSpPr>
                <a:spLocks noChangeAspect="1"/>
              </p:cNvSpPr>
              <p:nvPr/>
            </p:nvSpPr>
            <p:spPr bwMode="auto">
              <a:xfrm>
                <a:off x="4529" y="2897"/>
                <a:ext cx="19" cy="2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0" y="4"/>
                  </a:cxn>
                  <a:cxn ang="0">
                    <a:pos x="38" y="0"/>
                  </a:cxn>
                  <a:cxn ang="0">
                    <a:pos x="9" y="4"/>
                  </a:cxn>
                </a:cxnLst>
                <a:rect l="0" t="0" r="r" b="b"/>
                <a:pathLst>
                  <a:path w="38" h="4">
                    <a:moveTo>
                      <a:pt x="9" y="4"/>
                    </a:moveTo>
                    <a:lnTo>
                      <a:pt x="0" y="4"/>
                    </a:lnTo>
                    <a:lnTo>
                      <a:pt x="38" y="0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2" name="Freeform 1780"/>
              <p:cNvSpPr>
                <a:spLocks noChangeAspect="1"/>
              </p:cNvSpPr>
              <p:nvPr/>
            </p:nvSpPr>
            <p:spPr bwMode="auto">
              <a:xfrm>
                <a:off x="4499" y="2899"/>
                <a:ext cx="26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0"/>
                  </a:cxn>
                  <a:cxn ang="0">
                    <a:pos x="52" y="0"/>
                  </a:cxn>
                  <a:cxn ang="0">
                    <a:pos x="44" y="2"/>
                  </a:cxn>
                </a:cxnLst>
                <a:rect l="0" t="0" r="r" b="b"/>
                <a:pathLst>
                  <a:path w="52" h="2">
                    <a:moveTo>
                      <a:pt x="44" y="2"/>
                    </a:moveTo>
                    <a:lnTo>
                      <a:pt x="0" y="0"/>
                    </a:lnTo>
                    <a:lnTo>
                      <a:pt x="52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3" name="Freeform 1781"/>
              <p:cNvSpPr>
                <a:spLocks noChangeAspect="1"/>
              </p:cNvSpPr>
              <p:nvPr/>
            </p:nvSpPr>
            <p:spPr bwMode="auto">
              <a:xfrm>
                <a:off x="4534" y="2897"/>
                <a:ext cx="16" cy="2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0" y="4"/>
                  </a:cxn>
                  <a:cxn ang="0">
                    <a:pos x="29" y="0"/>
                  </a:cxn>
                  <a:cxn ang="0">
                    <a:pos x="33" y="6"/>
                  </a:cxn>
                </a:cxnLst>
                <a:rect l="0" t="0" r="r" b="b"/>
                <a:pathLst>
                  <a:path w="33" h="6">
                    <a:moveTo>
                      <a:pt x="33" y="6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3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4" name="Freeform 1782"/>
              <p:cNvSpPr>
                <a:spLocks noChangeAspect="1"/>
              </p:cNvSpPr>
              <p:nvPr/>
            </p:nvSpPr>
            <p:spPr bwMode="auto">
              <a:xfrm>
                <a:off x="4499" y="2899"/>
                <a:ext cx="23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46" y="2"/>
                  </a:cxn>
                  <a:cxn ang="0">
                    <a:pos x="0" y="4"/>
                  </a:cxn>
                </a:cxnLst>
                <a:rect l="0" t="0" r="r" b="b"/>
                <a:pathLst>
                  <a:path w="46" h="4">
                    <a:moveTo>
                      <a:pt x="0" y="4"/>
                    </a:moveTo>
                    <a:lnTo>
                      <a:pt x="0" y="0"/>
                    </a:lnTo>
                    <a:lnTo>
                      <a:pt x="46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5" name="Freeform 1783"/>
              <p:cNvSpPr>
                <a:spLocks noChangeAspect="1"/>
              </p:cNvSpPr>
              <p:nvPr/>
            </p:nvSpPr>
            <p:spPr bwMode="auto">
              <a:xfrm>
                <a:off x="4499" y="2899"/>
                <a:ext cx="23" cy="1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0" y="2"/>
                  </a:cxn>
                  <a:cxn ang="0">
                    <a:pos x="46" y="0"/>
                  </a:cxn>
                  <a:cxn ang="0">
                    <a:pos x="40" y="2"/>
                  </a:cxn>
                </a:cxnLst>
                <a:rect l="0" t="0" r="r" b="b"/>
                <a:pathLst>
                  <a:path w="46" h="2">
                    <a:moveTo>
                      <a:pt x="40" y="2"/>
                    </a:moveTo>
                    <a:lnTo>
                      <a:pt x="0" y="2"/>
                    </a:lnTo>
                    <a:lnTo>
                      <a:pt x="46" y="0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6" name="Freeform 1784"/>
              <p:cNvSpPr>
                <a:spLocks noChangeAspect="1"/>
              </p:cNvSpPr>
              <p:nvPr/>
            </p:nvSpPr>
            <p:spPr bwMode="auto">
              <a:xfrm>
                <a:off x="4534" y="2899"/>
                <a:ext cx="16" cy="2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0"/>
                  </a:cxn>
                  <a:cxn ang="0">
                    <a:pos x="33" y="4"/>
                  </a:cxn>
                  <a:cxn ang="0">
                    <a:pos x="8" y="6"/>
                  </a:cxn>
                </a:cxnLst>
                <a:rect l="0" t="0" r="r" b="b"/>
                <a:pathLst>
                  <a:path w="33" h="6">
                    <a:moveTo>
                      <a:pt x="8" y="6"/>
                    </a:moveTo>
                    <a:lnTo>
                      <a:pt x="0" y="0"/>
                    </a:lnTo>
                    <a:lnTo>
                      <a:pt x="33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7" name="Freeform 1785"/>
              <p:cNvSpPr>
                <a:spLocks noChangeAspect="1"/>
              </p:cNvSpPr>
              <p:nvPr/>
            </p:nvSpPr>
            <p:spPr bwMode="auto">
              <a:xfrm>
                <a:off x="4499" y="2900"/>
                <a:ext cx="19" cy="2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3" y="4"/>
                  </a:cxn>
                </a:cxnLst>
                <a:rect l="0" t="0" r="r" b="b"/>
                <a:pathLst>
                  <a:path w="38" h="4">
                    <a:moveTo>
                      <a:pt x="33" y="4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8" name="Freeform 1786"/>
              <p:cNvSpPr>
                <a:spLocks noChangeAspect="1"/>
              </p:cNvSpPr>
              <p:nvPr/>
            </p:nvSpPr>
            <p:spPr bwMode="auto">
              <a:xfrm>
                <a:off x="4537" y="2899"/>
                <a:ext cx="14" cy="4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7" y="8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9" name="Freeform 1787"/>
              <p:cNvSpPr>
                <a:spLocks noChangeAspect="1"/>
              </p:cNvSpPr>
              <p:nvPr/>
            </p:nvSpPr>
            <p:spPr bwMode="auto">
              <a:xfrm>
                <a:off x="4537" y="2901"/>
                <a:ext cx="14" cy="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4" y="4"/>
                  </a:cxn>
                </a:cxnLst>
                <a:rect l="0" t="0" r="r" b="b"/>
                <a:pathLst>
                  <a:path w="27" h="4">
                    <a:moveTo>
                      <a:pt x="4" y="4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0" name="Freeform 1788"/>
              <p:cNvSpPr>
                <a:spLocks noChangeAspect="1"/>
              </p:cNvSpPr>
              <p:nvPr/>
            </p:nvSpPr>
            <p:spPr bwMode="auto">
              <a:xfrm>
                <a:off x="4499" y="2900"/>
                <a:ext cx="16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33" y="4"/>
                  </a:cxn>
                  <a:cxn ang="0">
                    <a:pos x="0" y="6"/>
                  </a:cxn>
                </a:cxnLst>
                <a:rect l="0" t="0" r="r" b="b"/>
                <a:pathLst>
                  <a:path w="33" h="6">
                    <a:moveTo>
                      <a:pt x="0" y="6"/>
                    </a:moveTo>
                    <a:lnTo>
                      <a:pt x="0" y="0"/>
                    </a:lnTo>
                    <a:lnTo>
                      <a:pt x="33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1" name="Freeform 1789"/>
              <p:cNvSpPr>
                <a:spLocks noChangeAspect="1"/>
              </p:cNvSpPr>
              <p:nvPr/>
            </p:nvSpPr>
            <p:spPr bwMode="auto">
              <a:xfrm>
                <a:off x="4499" y="2902"/>
                <a:ext cx="16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4"/>
                  </a:cxn>
                  <a:cxn ang="0">
                    <a:pos x="33" y="0"/>
                  </a:cxn>
                  <a:cxn ang="0">
                    <a:pos x="29" y="4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lnTo>
                      <a:pt x="0" y="4"/>
                    </a:lnTo>
                    <a:lnTo>
                      <a:pt x="33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2" name="Freeform 1790"/>
              <p:cNvSpPr>
                <a:spLocks noChangeAspect="1"/>
              </p:cNvSpPr>
              <p:nvPr/>
            </p:nvSpPr>
            <p:spPr bwMode="auto">
              <a:xfrm>
                <a:off x="4499" y="2903"/>
                <a:ext cx="14" cy="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25" y="7"/>
                  </a:cxn>
                </a:cxnLst>
                <a:rect l="0" t="0" r="r" b="b"/>
                <a:pathLst>
                  <a:path w="29" h="7">
                    <a:moveTo>
                      <a:pt x="25" y="7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3" name="Freeform 1791"/>
              <p:cNvSpPr>
                <a:spLocks noChangeAspect="1"/>
              </p:cNvSpPr>
              <p:nvPr/>
            </p:nvSpPr>
            <p:spPr bwMode="auto">
              <a:xfrm>
                <a:off x="4539" y="2903"/>
                <a:ext cx="12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23" y="7"/>
                  </a:cxn>
                </a:cxnLst>
                <a:rect l="0" t="0" r="r" b="b"/>
                <a:pathLst>
                  <a:path w="23" h="7">
                    <a:moveTo>
                      <a:pt x="23" y="7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4" name="Freeform 1792"/>
              <p:cNvSpPr>
                <a:spLocks noChangeAspect="1"/>
              </p:cNvSpPr>
              <p:nvPr/>
            </p:nvSpPr>
            <p:spPr bwMode="auto">
              <a:xfrm>
                <a:off x="4539" y="2903"/>
                <a:ext cx="12" cy="4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0" y="0"/>
                  </a:cxn>
                  <a:cxn ang="0">
                    <a:pos x="23" y="7"/>
                  </a:cxn>
                  <a:cxn ang="0">
                    <a:pos x="2" y="7"/>
                  </a:cxn>
                </a:cxnLst>
                <a:rect l="0" t="0" r="r" b="b"/>
                <a:pathLst>
                  <a:path w="23" h="7">
                    <a:moveTo>
                      <a:pt x="2" y="7"/>
                    </a:moveTo>
                    <a:lnTo>
                      <a:pt x="0" y="0"/>
                    </a:lnTo>
                    <a:lnTo>
                      <a:pt x="23" y="7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5" name="Freeform 1793"/>
              <p:cNvSpPr>
                <a:spLocks noChangeAspect="1"/>
              </p:cNvSpPr>
              <p:nvPr/>
            </p:nvSpPr>
            <p:spPr bwMode="auto">
              <a:xfrm>
                <a:off x="4499" y="2903"/>
                <a:ext cx="13" cy="6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0" y="0"/>
                  </a:cxn>
                  <a:cxn ang="0">
                    <a:pos x="25" y="5"/>
                  </a:cxn>
                  <a:cxn ang="0">
                    <a:pos x="23" y="11"/>
                  </a:cxn>
                </a:cxnLst>
                <a:rect l="0" t="0" r="r" b="b"/>
                <a:pathLst>
                  <a:path w="25" h="11">
                    <a:moveTo>
                      <a:pt x="23" y="11"/>
                    </a:moveTo>
                    <a:lnTo>
                      <a:pt x="0" y="0"/>
                    </a:lnTo>
                    <a:lnTo>
                      <a:pt x="25" y="5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6" name="Freeform 1794"/>
              <p:cNvSpPr>
                <a:spLocks noChangeAspect="1"/>
              </p:cNvSpPr>
              <p:nvPr/>
            </p:nvSpPr>
            <p:spPr bwMode="auto">
              <a:xfrm>
                <a:off x="4539" y="2907"/>
                <a:ext cx="12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10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7" name="Freeform 1795"/>
              <p:cNvSpPr>
                <a:spLocks noChangeAspect="1"/>
              </p:cNvSpPr>
              <p:nvPr/>
            </p:nvSpPr>
            <p:spPr bwMode="auto">
              <a:xfrm>
                <a:off x="4539" y="2907"/>
                <a:ext cx="12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0"/>
                  </a:cxn>
                  <a:cxn ang="0">
                    <a:pos x="23" y="10"/>
                  </a:cxn>
                  <a:cxn ang="0">
                    <a:pos x="0" y="10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lnTo>
                      <a:pt x="2" y="0"/>
                    </a:lnTo>
                    <a:lnTo>
                      <a:pt x="23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8" name="Freeform 1796"/>
              <p:cNvSpPr>
                <a:spLocks noChangeAspect="1"/>
              </p:cNvSpPr>
              <p:nvPr/>
            </p:nvSpPr>
            <p:spPr bwMode="auto">
              <a:xfrm>
                <a:off x="4499" y="2903"/>
                <a:ext cx="12" cy="9"/>
              </a:xfrm>
              <a:custGeom>
                <a:avLst/>
                <a:gdLst/>
                <a:ahLst/>
                <a:cxnLst>
                  <a:cxn ang="0">
                    <a:pos x="23" y="17"/>
                  </a:cxn>
                  <a:cxn ang="0">
                    <a:pos x="0" y="0"/>
                  </a:cxn>
                  <a:cxn ang="0">
                    <a:pos x="23" y="11"/>
                  </a:cxn>
                  <a:cxn ang="0">
                    <a:pos x="23" y="17"/>
                  </a:cxn>
                </a:cxnLst>
                <a:rect l="0" t="0" r="r" b="b"/>
                <a:pathLst>
                  <a:path w="23" h="17">
                    <a:moveTo>
                      <a:pt x="23" y="17"/>
                    </a:moveTo>
                    <a:lnTo>
                      <a:pt x="0" y="0"/>
                    </a:lnTo>
                    <a:lnTo>
                      <a:pt x="23" y="11"/>
                    </a:lnTo>
                    <a:lnTo>
                      <a:pt x="23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9" name="Freeform 1797"/>
              <p:cNvSpPr>
                <a:spLocks noChangeAspect="1"/>
              </p:cNvSpPr>
              <p:nvPr/>
            </p:nvSpPr>
            <p:spPr bwMode="auto">
              <a:xfrm>
                <a:off x="4537" y="2912"/>
                <a:ext cx="14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27" y="0"/>
                  </a:cxn>
                  <a:cxn ang="0">
                    <a:pos x="0" y="6"/>
                  </a:cxn>
                </a:cxnLst>
                <a:rect l="0" t="0" r="r" b="b"/>
                <a:pathLst>
                  <a:path w="27" h="6">
                    <a:moveTo>
                      <a:pt x="0" y="6"/>
                    </a:moveTo>
                    <a:lnTo>
                      <a:pt x="4" y="0"/>
                    </a:lnTo>
                    <a:lnTo>
                      <a:pt x="2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0" name="Freeform 1798"/>
              <p:cNvSpPr>
                <a:spLocks noChangeAspect="1"/>
              </p:cNvSpPr>
              <p:nvPr/>
            </p:nvSpPr>
            <p:spPr bwMode="auto">
              <a:xfrm>
                <a:off x="4537" y="2912"/>
                <a:ext cx="14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4"/>
                  </a:cxn>
                  <a:cxn ang="0">
                    <a:pos x="27" y="0"/>
                  </a:cxn>
                  <a:cxn ang="0">
                    <a:pos x="25" y="6"/>
                  </a:cxn>
                </a:cxnLst>
                <a:rect l="0" t="0" r="r" b="b"/>
                <a:pathLst>
                  <a:path w="27" h="6">
                    <a:moveTo>
                      <a:pt x="25" y="6"/>
                    </a:moveTo>
                    <a:lnTo>
                      <a:pt x="0" y="4"/>
                    </a:lnTo>
                    <a:lnTo>
                      <a:pt x="27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1" name="Freeform 1799"/>
              <p:cNvSpPr>
                <a:spLocks noChangeAspect="1"/>
              </p:cNvSpPr>
              <p:nvPr/>
            </p:nvSpPr>
            <p:spPr bwMode="auto">
              <a:xfrm>
                <a:off x="4534" y="2915"/>
                <a:ext cx="16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33" y="2"/>
                  </a:cxn>
                  <a:cxn ang="0">
                    <a:pos x="0" y="4"/>
                  </a:cxn>
                </a:cxnLst>
                <a:rect l="0" t="0" r="r" b="b"/>
                <a:pathLst>
                  <a:path w="33" h="4">
                    <a:moveTo>
                      <a:pt x="0" y="4"/>
                    </a:moveTo>
                    <a:lnTo>
                      <a:pt x="8" y="0"/>
                    </a:lnTo>
                    <a:lnTo>
                      <a:pt x="33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2" name="Freeform 1800"/>
              <p:cNvSpPr>
                <a:spLocks noChangeAspect="1"/>
              </p:cNvSpPr>
              <p:nvPr/>
            </p:nvSpPr>
            <p:spPr bwMode="auto">
              <a:xfrm>
                <a:off x="4529" y="2915"/>
                <a:ext cx="21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9" y="4"/>
                  </a:cxn>
                  <a:cxn ang="0">
                    <a:pos x="42" y="0"/>
                  </a:cxn>
                  <a:cxn ang="0">
                    <a:pos x="0" y="5"/>
                  </a:cxn>
                </a:cxnLst>
                <a:rect l="0" t="0" r="r" b="b"/>
                <a:pathLst>
                  <a:path w="42" h="5">
                    <a:moveTo>
                      <a:pt x="0" y="5"/>
                    </a:moveTo>
                    <a:lnTo>
                      <a:pt x="9" y="4"/>
                    </a:lnTo>
                    <a:lnTo>
                      <a:pt x="42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3" name="Freeform 1801"/>
              <p:cNvSpPr>
                <a:spLocks noChangeAspect="1"/>
              </p:cNvSpPr>
              <p:nvPr/>
            </p:nvSpPr>
            <p:spPr bwMode="auto">
              <a:xfrm>
                <a:off x="4529" y="2915"/>
                <a:ext cx="21" cy="3"/>
              </a:xfrm>
              <a:custGeom>
                <a:avLst/>
                <a:gdLst/>
                <a:ahLst/>
                <a:cxnLst>
                  <a:cxn ang="0">
                    <a:pos x="38" y="5"/>
                  </a:cxn>
                  <a:cxn ang="0">
                    <a:pos x="0" y="5"/>
                  </a:cxn>
                  <a:cxn ang="0">
                    <a:pos x="42" y="0"/>
                  </a:cxn>
                  <a:cxn ang="0">
                    <a:pos x="38" y="5"/>
                  </a:cxn>
                </a:cxnLst>
                <a:rect l="0" t="0" r="r" b="b"/>
                <a:pathLst>
                  <a:path w="42" h="5">
                    <a:moveTo>
                      <a:pt x="38" y="5"/>
                    </a:moveTo>
                    <a:lnTo>
                      <a:pt x="0" y="5"/>
                    </a:lnTo>
                    <a:lnTo>
                      <a:pt x="42" y="0"/>
                    </a:lnTo>
                    <a:lnTo>
                      <a:pt x="38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4" name="Freeform 1802"/>
              <p:cNvSpPr>
                <a:spLocks noChangeAspect="1"/>
              </p:cNvSpPr>
              <p:nvPr/>
            </p:nvSpPr>
            <p:spPr bwMode="auto">
              <a:xfrm>
                <a:off x="4524" y="2918"/>
                <a:ext cx="24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0"/>
                  </a:cxn>
                  <a:cxn ang="0">
                    <a:pos x="48" y="2"/>
                  </a:cxn>
                  <a:cxn ang="0">
                    <a:pos x="0" y="2"/>
                  </a:cxn>
                </a:cxnLst>
                <a:rect l="0" t="0" r="r" b="b"/>
                <a:pathLst>
                  <a:path w="48" h="2">
                    <a:moveTo>
                      <a:pt x="0" y="2"/>
                    </a:moveTo>
                    <a:lnTo>
                      <a:pt x="12" y="0"/>
                    </a:lnTo>
                    <a:lnTo>
                      <a:pt x="48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5" name="Freeform 1803"/>
              <p:cNvSpPr>
                <a:spLocks noChangeAspect="1"/>
              </p:cNvSpPr>
              <p:nvPr/>
            </p:nvSpPr>
            <p:spPr bwMode="auto">
              <a:xfrm>
                <a:off x="4515" y="2918"/>
                <a:ext cx="33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7" y="2"/>
                  </a:cxn>
                  <a:cxn ang="0">
                    <a:pos x="65" y="0"/>
                  </a:cxn>
                  <a:cxn ang="0">
                    <a:pos x="0" y="6"/>
                  </a:cxn>
                </a:cxnLst>
                <a:rect l="0" t="0" r="r" b="b"/>
                <a:pathLst>
                  <a:path w="65" h="6">
                    <a:moveTo>
                      <a:pt x="0" y="6"/>
                    </a:moveTo>
                    <a:lnTo>
                      <a:pt x="17" y="2"/>
                    </a:lnTo>
                    <a:lnTo>
                      <a:pt x="6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6" name="Freeform 1804"/>
              <p:cNvSpPr>
                <a:spLocks noChangeAspect="1"/>
              </p:cNvSpPr>
              <p:nvPr/>
            </p:nvSpPr>
            <p:spPr bwMode="auto">
              <a:xfrm>
                <a:off x="4515" y="2918"/>
                <a:ext cx="33" cy="3"/>
              </a:xfrm>
              <a:custGeom>
                <a:avLst/>
                <a:gdLst/>
                <a:ahLst/>
                <a:cxnLst>
                  <a:cxn ang="0">
                    <a:pos x="61" y="6"/>
                  </a:cxn>
                  <a:cxn ang="0">
                    <a:pos x="0" y="4"/>
                  </a:cxn>
                  <a:cxn ang="0">
                    <a:pos x="65" y="0"/>
                  </a:cxn>
                  <a:cxn ang="0">
                    <a:pos x="61" y="6"/>
                  </a:cxn>
                </a:cxnLst>
                <a:rect l="0" t="0" r="r" b="b"/>
                <a:pathLst>
                  <a:path w="65" h="6">
                    <a:moveTo>
                      <a:pt x="61" y="6"/>
                    </a:moveTo>
                    <a:lnTo>
                      <a:pt x="0" y="4"/>
                    </a:lnTo>
                    <a:lnTo>
                      <a:pt x="65" y="0"/>
                    </a:lnTo>
                    <a:lnTo>
                      <a:pt x="6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7" name="Freeform 1805"/>
              <p:cNvSpPr>
                <a:spLocks noChangeAspect="1"/>
              </p:cNvSpPr>
              <p:nvPr/>
            </p:nvSpPr>
            <p:spPr bwMode="auto">
              <a:xfrm>
                <a:off x="4511" y="2921"/>
                <a:ext cx="35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0"/>
                  </a:cxn>
                  <a:cxn ang="0">
                    <a:pos x="71" y="0"/>
                  </a:cxn>
                  <a:cxn ang="0">
                    <a:pos x="0" y="2"/>
                  </a:cxn>
                </a:cxnLst>
                <a:rect l="0" t="0" r="r" b="b"/>
                <a:pathLst>
                  <a:path w="71" h="2">
                    <a:moveTo>
                      <a:pt x="0" y="2"/>
                    </a:moveTo>
                    <a:lnTo>
                      <a:pt x="12" y="0"/>
                    </a:lnTo>
                    <a:lnTo>
                      <a:pt x="7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8" name="Freeform 1806"/>
              <p:cNvSpPr>
                <a:spLocks noChangeAspect="1"/>
              </p:cNvSpPr>
              <p:nvPr/>
            </p:nvSpPr>
            <p:spPr bwMode="auto">
              <a:xfrm>
                <a:off x="4499" y="2903"/>
                <a:ext cx="12" cy="19"/>
              </a:xfrm>
              <a:custGeom>
                <a:avLst/>
                <a:gdLst/>
                <a:ahLst/>
                <a:cxnLst>
                  <a:cxn ang="0">
                    <a:pos x="23" y="36"/>
                  </a:cxn>
                  <a:cxn ang="0">
                    <a:pos x="0" y="0"/>
                  </a:cxn>
                  <a:cxn ang="0">
                    <a:pos x="23" y="17"/>
                  </a:cxn>
                  <a:cxn ang="0">
                    <a:pos x="23" y="36"/>
                  </a:cxn>
                </a:cxnLst>
                <a:rect l="0" t="0" r="r" b="b"/>
                <a:pathLst>
                  <a:path w="23" h="36">
                    <a:moveTo>
                      <a:pt x="23" y="36"/>
                    </a:moveTo>
                    <a:lnTo>
                      <a:pt x="0" y="0"/>
                    </a:lnTo>
                    <a:lnTo>
                      <a:pt x="23" y="17"/>
                    </a:lnTo>
                    <a:lnTo>
                      <a:pt x="23" y="3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9" name="Freeform 1807"/>
              <p:cNvSpPr>
                <a:spLocks noChangeAspect="1"/>
              </p:cNvSpPr>
              <p:nvPr/>
            </p:nvSpPr>
            <p:spPr bwMode="auto">
              <a:xfrm>
                <a:off x="4511" y="2921"/>
                <a:ext cx="35" cy="2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2"/>
                  </a:cxn>
                  <a:cxn ang="0">
                    <a:pos x="71" y="0"/>
                  </a:cxn>
                  <a:cxn ang="0">
                    <a:pos x="65" y="4"/>
                  </a:cxn>
                </a:cxnLst>
                <a:rect l="0" t="0" r="r" b="b"/>
                <a:pathLst>
                  <a:path w="71" h="4">
                    <a:moveTo>
                      <a:pt x="65" y="4"/>
                    </a:moveTo>
                    <a:lnTo>
                      <a:pt x="0" y="2"/>
                    </a:lnTo>
                    <a:lnTo>
                      <a:pt x="71" y="0"/>
                    </a:lnTo>
                    <a:lnTo>
                      <a:pt x="6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0" name="Freeform 1808"/>
              <p:cNvSpPr>
                <a:spLocks noChangeAspect="1"/>
              </p:cNvSpPr>
              <p:nvPr/>
            </p:nvSpPr>
            <p:spPr bwMode="auto">
              <a:xfrm>
                <a:off x="4511" y="2922"/>
                <a:ext cx="31" cy="2"/>
              </a:xfrm>
              <a:custGeom>
                <a:avLst/>
                <a:gdLst/>
                <a:ahLst/>
                <a:cxnLst>
                  <a:cxn ang="0">
                    <a:pos x="58" y="6"/>
                  </a:cxn>
                  <a:cxn ang="0">
                    <a:pos x="0" y="0"/>
                  </a:cxn>
                  <a:cxn ang="0">
                    <a:pos x="64" y="2"/>
                  </a:cxn>
                  <a:cxn ang="0">
                    <a:pos x="58" y="6"/>
                  </a:cxn>
                </a:cxnLst>
                <a:rect l="0" t="0" r="r" b="b"/>
                <a:pathLst>
                  <a:path w="64" h="6">
                    <a:moveTo>
                      <a:pt x="58" y="6"/>
                    </a:moveTo>
                    <a:lnTo>
                      <a:pt x="0" y="0"/>
                    </a:lnTo>
                    <a:lnTo>
                      <a:pt x="64" y="2"/>
                    </a:lnTo>
                    <a:lnTo>
                      <a:pt x="5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1" name="Freeform 1809"/>
              <p:cNvSpPr>
                <a:spLocks noChangeAspect="1"/>
              </p:cNvSpPr>
              <p:nvPr/>
            </p:nvSpPr>
            <p:spPr bwMode="auto">
              <a:xfrm>
                <a:off x="4511" y="2922"/>
                <a:ext cx="27" cy="4"/>
              </a:xfrm>
              <a:custGeom>
                <a:avLst/>
                <a:gdLst/>
                <a:ahLst/>
                <a:cxnLst>
                  <a:cxn ang="0">
                    <a:pos x="48" y="10"/>
                  </a:cxn>
                  <a:cxn ang="0">
                    <a:pos x="0" y="0"/>
                  </a:cxn>
                  <a:cxn ang="0">
                    <a:pos x="56" y="6"/>
                  </a:cxn>
                  <a:cxn ang="0">
                    <a:pos x="48" y="10"/>
                  </a:cxn>
                </a:cxnLst>
                <a:rect l="0" t="0" r="r" b="b"/>
                <a:pathLst>
                  <a:path w="56" h="10">
                    <a:moveTo>
                      <a:pt x="48" y="10"/>
                    </a:moveTo>
                    <a:lnTo>
                      <a:pt x="0" y="0"/>
                    </a:lnTo>
                    <a:lnTo>
                      <a:pt x="56" y="6"/>
                    </a:lnTo>
                    <a:lnTo>
                      <a:pt x="4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2" name="Freeform 1810"/>
              <p:cNvSpPr>
                <a:spLocks noChangeAspect="1"/>
              </p:cNvSpPr>
              <p:nvPr/>
            </p:nvSpPr>
            <p:spPr bwMode="auto">
              <a:xfrm>
                <a:off x="4511" y="2922"/>
                <a:ext cx="24" cy="4"/>
              </a:xfrm>
              <a:custGeom>
                <a:avLst/>
                <a:gdLst/>
                <a:ahLst/>
                <a:cxnLst>
                  <a:cxn ang="0">
                    <a:pos x="39" y="10"/>
                  </a:cxn>
                  <a:cxn ang="0">
                    <a:pos x="0" y="0"/>
                  </a:cxn>
                  <a:cxn ang="0">
                    <a:pos x="48" y="10"/>
                  </a:cxn>
                  <a:cxn ang="0">
                    <a:pos x="39" y="10"/>
                  </a:cxn>
                </a:cxnLst>
                <a:rect l="0" t="0" r="r" b="b"/>
                <a:pathLst>
                  <a:path w="48" h="10">
                    <a:moveTo>
                      <a:pt x="39" y="10"/>
                    </a:moveTo>
                    <a:lnTo>
                      <a:pt x="0" y="0"/>
                    </a:lnTo>
                    <a:lnTo>
                      <a:pt x="48" y="10"/>
                    </a:lnTo>
                    <a:lnTo>
                      <a:pt x="3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3" name="Freeform 1811"/>
              <p:cNvSpPr>
                <a:spLocks noChangeAspect="1"/>
              </p:cNvSpPr>
              <p:nvPr/>
            </p:nvSpPr>
            <p:spPr bwMode="auto">
              <a:xfrm>
                <a:off x="4511" y="2922"/>
                <a:ext cx="19" cy="5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0" y="0"/>
                  </a:cxn>
                  <a:cxn ang="0">
                    <a:pos x="39" y="10"/>
                  </a:cxn>
                  <a:cxn ang="0">
                    <a:pos x="25" y="12"/>
                  </a:cxn>
                </a:cxnLst>
                <a:rect l="0" t="0" r="r" b="b"/>
                <a:pathLst>
                  <a:path w="39" h="12">
                    <a:moveTo>
                      <a:pt x="25" y="12"/>
                    </a:moveTo>
                    <a:lnTo>
                      <a:pt x="0" y="0"/>
                    </a:lnTo>
                    <a:lnTo>
                      <a:pt x="39" y="10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4" name="Freeform 1812"/>
              <p:cNvSpPr>
                <a:spLocks noChangeAspect="1"/>
              </p:cNvSpPr>
              <p:nvPr/>
            </p:nvSpPr>
            <p:spPr bwMode="auto">
              <a:xfrm>
                <a:off x="4511" y="2922"/>
                <a:ext cx="12" cy="7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0" y="0"/>
                  </a:cxn>
                  <a:cxn ang="0">
                    <a:pos x="25" y="12"/>
                  </a:cxn>
                  <a:cxn ang="0">
                    <a:pos x="6" y="16"/>
                  </a:cxn>
                </a:cxnLst>
                <a:rect l="0" t="0" r="r" b="b"/>
                <a:pathLst>
                  <a:path w="25" h="16">
                    <a:moveTo>
                      <a:pt x="6" y="16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5" name="Freeform 1813"/>
              <p:cNvSpPr>
                <a:spLocks noChangeAspect="1"/>
              </p:cNvSpPr>
              <p:nvPr/>
            </p:nvSpPr>
            <p:spPr bwMode="auto">
              <a:xfrm>
                <a:off x="4499" y="2903"/>
                <a:ext cx="14" cy="26"/>
              </a:xfrm>
              <a:custGeom>
                <a:avLst/>
                <a:gdLst/>
                <a:ahLst/>
                <a:cxnLst>
                  <a:cxn ang="0">
                    <a:pos x="29" y="52"/>
                  </a:cxn>
                  <a:cxn ang="0">
                    <a:pos x="0" y="0"/>
                  </a:cxn>
                  <a:cxn ang="0">
                    <a:pos x="23" y="38"/>
                  </a:cxn>
                  <a:cxn ang="0">
                    <a:pos x="29" y="52"/>
                  </a:cxn>
                </a:cxnLst>
                <a:rect l="0" t="0" r="r" b="b"/>
                <a:pathLst>
                  <a:path w="29" h="52">
                    <a:moveTo>
                      <a:pt x="29" y="52"/>
                    </a:moveTo>
                    <a:lnTo>
                      <a:pt x="0" y="0"/>
                    </a:lnTo>
                    <a:lnTo>
                      <a:pt x="23" y="38"/>
                    </a:lnTo>
                    <a:lnTo>
                      <a:pt x="29" y="5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6" name="Freeform 1814"/>
              <p:cNvSpPr>
                <a:spLocks noChangeAspect="1"/>
              </p:cNvSpPr>
              <p:nvPr/>
            </p:nvSpPr>
            <p:spPr bwMode="auto">
              <a:xfrm>
                <a:off x="4499" y="2903"/>
                <a:ext cx="14" cy="27"/>
              </a:xfrm>
              <a:custGeom>
                <a:avLst/>
                <a:gdLst/>
                <a:ahLst/>
                <a:cxnLst>
                  <a:cxn ang="0">
                    <a:pos x="25" y="53"/>
                  </a:cxn>
                  <a:cxn ang="0">
                    <a:pos x="0" y="0"/>
                  </a:cxn>
                  <a:cxn ang="0">
                    <a:pos x="29" y="52"/>
                  </a:cxn>
                  <a:cxn ang="0">
                    <a:pos x="25" y="53"/>
                  </a:cxn>
                </a:cxnLst>
                <a:rect l="0" t="0" r="r" b="b"/>
                <a:pathLst>
                  <a:path w="29" h="53">
                    <a:moveTo>
                      <a:pt x="25" y="53"/>
                    </a:moveTo>
                    <a:lnTo>
                      <a:pt x="0" y="0"/>
                    </a:lnTo>
                    <a:lnTo>
                      <a:pt x="29" y="52"/>
                    </a:lnTo>
                    <a:lnTo>
                      <a:pt x="25" y="5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7" name="Freeform 1815"/>
              <p:cNvSpPr>
                <a:spLocks noChangeAspect="1"/>
              </p:cNvSpPr>
              <p:nvPr/>
            </p:nvSpPr>
            <p:spPr bwMode="auto">
              <a:xfrm>
                <a:off x="4499" y="2903"/>
                <a:ext cx="13" cy="28"/>
              </a:xfrm>
              <a:custGeom>
                <a:avLst/>
                <a:gdLst/>
                <a:ahLst/>
                <a:cxnLst>
                  <a:cxn ang="0">
                    <a:pos x="23" y="55"/>
                  </a:cxn>
                  <a:cxn ang="0">
                    <a:pos x="0" y="0"/>
                  </a:cxn>
                  <a:cxn ang="0">
                    <a:pos x="25" y="52"/>
                  </a:cxn>
                  <a:cxn ang="0">
                    <a:pos x="23" y="55"/>
                  </a:cxn>
                </a:cxnLst>
                <a:rect l="0" t="0" r="r" b="b"/>
                <a:pathLst>
                  <a:path w="25" h="55">
                    <a:moveTo>
                      <a:pt x="23" y="55"/>
                    </a:moveTo>
                    <a:lnTo>
                      <a:pt x="0" y="0"/>
                    </a:lnTo>
                    <a:lnTo>
                      <a:pt x="25" y="52"/>
                    </a:lnTo>
                    <a:lnTo>
                      <a:pt x="23" y="5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8" name="Freeform 1816"/>
              <p:cNvSpPr>
                <a:spLocks noChangeAspect="1"/>
              </p:cNvSpPr>
              <p:nvPr/>
            </p:nvSpPr>
            <p:spPr bwMode="auto">
              <a:xfrm>
                <a:off x="4537" y="2933"/>
                <a:ext cx="11" cy="1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</a:cxnLst>
                <a:rect l="0" t="0" r="r" b="b"/>
                <a:pathLst>
                  <a:path w="21" h="2">
                    <a:moveTo>
                      <a:pt x="21" y="2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9" name="Freeform 1817"/>
              <p:cNvSpPr>
                <a:spLocks noChangeAspect="1"/>
              </p:cNvSpPr>
              <p:nvPr/>
            </p:nvSpPr>
            <p:spPr bwMode="auto">
              <a:xfrm>
                <a:off x="4499" y="2903"/>
                <a:ext cx="12" cy="32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23" y="55"/>
                  </a:cxn>
                  <a:cxn ang="0">
                    <a:pos x="0" y="63"/>
                  </a:cxn>
                </a:cxnLst>
                <a:rect l="0" t="0" r="r" b="b"/>
                <a:pathLst>
                  <a:path w="23" h="63">
                    <a:moveTo>
                      <a:pt x="0" y="63"/>
                    </a:moveTo>
                    <a:lnTo>
                      <a:pt x="0" y="0"/>
                    </a:lnTo>
                    <a:lnTo>
                      <a:pt x="23" y="55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0" name="Freeform 1818"/>
              <p:cNvSpPr>
                <a:spLocks noChangeAspect="1"/>
              </p:cNvSpPr>
              <p:nvPr/>
            </p:nvSpPr>
            <p:spPr bwMode="auto">
              <a:xfrm>
                <a:off x="4499" y="2931"/>
                <a:ext cx="12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3" y="10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1" name="Freeform 1819"/>
              <p:cNvSpPr>
                <a:spLocks noChangeAspect="1"/>
              </p:cNvSpPr>
              <p:nvPr/>
            </p:nvSpPr>
            <p:spPr bwMode="auto">
              <a:xfrm>
                <a:off x="4537" y="2933"/>
                <a:ext cx="1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0"/>
                  </a:cxn>
                  <a:cxn ang="0">
                    <a:pos x="21" y="2"/>
                  </a:cxn>
                  <a:cxn ang="0">
                    <a:pos x="0" y="6"/>
                  </a:cxn>
                </a:cxnLst>
                <a:rect l="0" t="0" r="r" b="b"/>
                <a:pathLst>
                  <a:path w="21" h="6">
                    <a:moveTo>
                      <a:pt x="0" y="6"/>
                    </a:moveTo>
                    <a:lnTo>
                      <a:pt x="2" y="0"/>
                    </a:lnTo>
                    <a:lnTo>
                      <a:pt x="21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2" name="Freeform 1820"/>
              <p:cNvSpPr>
                <a:spLocks noChangeAspect="1"/>
              </p:cNvSpPr>
              <p:nvPr/>
            </p:nvSpPr>
            <p:spPr bwMode="auto">
              <a:xfrm>
                <a:off x="4499" y="2935"/>
                <a:ext cx="12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3" name="Freeform 1821"/>
              <p:cNvSpPr>
                <a:spLocks noChangeAspect="1"/>
              </p:cNvSpPr>
              <p:nvPr/>
            </p:nvSpPr>
            <p:spPr bwMode="auto">
              <a:xfrm>
                <a:off x="4537" y="2934"/>
                <a:ext cx="11" cy="4"/>
              </a:xfrm>
              <a:custGeom>
                <a:avLst/>
                <a:gdLst/>
                <a:ahLst/>
                <a:cxnLst>
                  <a:cxn ang="0">
                    <a:pos x="21" y="8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1" y="8"/>
                  </a:cxn>
                </a:cxnLst>
                <a:rect l="0" t="0" r="r" b="b"/>
                <a:pathLst>
                  <a:path w="21" h="8">
                    <a:moveTo>
                      <a:pt x="21" y="8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4" name="Freeform 1822"/>
              <p:cNvSpPr>
                <a:spLocks noChangeAspect="1"/>
              </p:cNvSpPr>
              <p:nvPr/>
            </p:nvSpPr>
            <p:spPr bwMode="auto">
              <a:xfrm>
                <a:off x="4537" y="2936"/>
                <a:ext cx="10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19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4">
                    <a:moveTo>
                      <a:pt x="0" y="4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5" name="Freeform 1823"/>
              <p:cNvSpPr>
                <a:spLocks noChangeAspect="1"/>
              </p:cNvSpPr>
              <p:nvPr/>
            </p:nvSpPr>
            <p:spPr bwMode="auto">
              <a:xfrm>
                <a:off x="4499" y="2935"/>
                <a:ext cx="12" cy="5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3" y="6"/>
                  </a:cxn>
                  <a:cxn ang="0">
                    <a:pos x="2" y="10"/>
                  </a:cxn>
                </a:cxnLst>
                <a:rect l="0" t="0" r="r" b="b"/>
                <a:pathLst>
                  <a:path w="23" h="10">
                    <a:moveTo>
                      <a:pt x="2" y="10"/>
                    </a:moveTo>
                    <a:lnTo>
                      <a:pt x="0" y="0"/>
                    </a:lnTo>
                    <a:lnTo>
                      <a:pt x="23" y="6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6" name="Freeform 1824"/>
              <p:cNvSpPr>
                <a:spLocks noChangeAspect="1"/>
              </p:cNvSpPr>
              <p:nvPr/>
            </p:nvSpPr>
            <p:spPr bwMode="auto">
              <a:xfrm>
                <a:off x="4499" y="2937"/>
                <a:ext cx="12" cy="3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0" y="6"/>
                  </a:cxn>
                  <a:cxn ang="0">
                    <a:pos x="23" y="0"/>
                  </a:cxn>
                  <a:cxn ang="0">
                    <a:pos x="23" y="6"/>
                  </a:cxn>
                </a:cxnLst>
                <a:rect l="0" t="0" r="r" b="b"/>
                <a:pathLst>
                  <a:path w="23" h="6">
                    <a:moveTo>
                      <a:pt x="23" y="6"/>
                    </a:moveTo>
                    <a:lnTo>
                      <a:pt x="0" y="6"/>
                    </a:lnTo>
                    <a:lnTo>
                      <a:pt x="23" y="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7" name="Freeform 1825"/>
              <p:cNvSpPr>
                <a:spLocks noChangeAspect="1"/>
              </p:cNvSpPr>
              <p:nvPr/>
            </p:nvSpPr>
            <p:spPr bwMode="auto">
              <a:xfrm>
                <a:off x="4537" y="2938"/>
                <a:ext cx="1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0"/>
                  </a:cxn>
                  <a:cxn ang="0">
                    <a:pos x="21" y="0"/>
                  </a:cxn>
                  <a:cxn ang="0">
                    <a:pos x="0" y="6"/>
                  </a:cxn>
                </a:cxnLst>
                <a:rect l="0" t="0" r="r" b="b"/>
                <a:pathLst>
                  <a:path w="21" h="6">
                    <a:moveTo>
                      <a:pt x="0" y="6"/>
                    </a:moveTo>
                    <a:lnTo>
                      <a:pt x="2" y="0"/>
                    </a:lnTo>
                    <a:lnTo>
                      <a:pt x="21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8" name="Freeform 1826"/>
              <p:cNvSpPr>
                <a:spLocks noChangeAspect="1"/>
              </p:cNvSpPr>
              <p:nvPr/>
            </p:nvSpPr>
            <p:spPr bwMode="auto">
              <a:xfrm>
                <a:off x="4499" y="2940"/>
                <a:ext cx="13" cy="1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9" name="Freeform 1827"/>
              <p:cNvSpPr>
                <a:spLocks noChangeAspect="1"/>
              </p:cNvSpPr>
              <p:nvPr/>
            </p:nvSpPr>
            <p:spPr bwMode="auto">
              <a:xfrm>
                <a:off x="4535" y="2938"/>
                <a:ext cx="12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4"/>
                  </a:cxn>
                  <a:cxn ang="0">
                    <a:pos x="25" y="0"/>
                  </a:cxn>
                  <a:cxn ang="0">
                    <a:pos x="0" y="8"/>
                  </a:cxn>
                </a:cxnLst>
                <a:rect l="0" t="0" r="r" b="b"/>
                <a:pathLst>
                  <a:path w="25" h="8">
                    <a:moveTo>
                      <a:pt x="0" y="8"/>
                    </a:moveTo>
                    <a:lnTo>
                      <a:pt x="4" y="4"/>
                    </a:lnTo>
                    <a:lnTo>
                      <a:pt x="25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0" name="Freeform 1828"/>
              <p:cNvSpPr>
                <a:spLocks noChangeAspect="1"/>
              </p:cNvSpPr>
              <p:nvPr/>
            </p:nvSpPr>
            <p:spPr bwMode="auto">
              <a:xfrm>
                <a:off x="4535" y="2938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8"/>
                  </a:cxn>
                  <a:cxn ang="0">
                    <a:pos x="25" y="0"/>
                  </a:cxn>
                  <a:cxn ang="0">
                    <a:pos x="23" y="8"/>
                  </a:cxn>
                </a:cxnLst>
                <a:rect l="0" t="0" r="r" b="b"/>
                <a:pathLst>
                  <a:path w="25" h="8">
                    <a:moveTo>
                      <a:pt x="23" y="8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1" name="Freeform 1829"/>
              <p:cNvSpPr>
                <a:spLocks noChangeAspect="1"/>
              </p:cNvSpPr>
              <p:nvPr/>
            </p:nvSpPr>
            <p:spPr bwMode="auto">
              <a:xfrm>
                <a:off x="4499" y="2940"/>
                <a:ext cx="14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2" name="Freeform 1830"/>
              <p:cNvSpPr>
                <a:spLocks noChangeAspect="1"/>
              </p:cNvSpPr>
              <p:nvPr/>
            </p:nvSpPr>
            <p:spPr bwMode="auto">
              <a:xfrm>
                <a:off x="4499" y="2940"/>
                <a:ext cx="14" cy="4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0" y="0"/>
                  </a:cxn>
                  <a:cxn ang="0">
                    <a:pos x="29" y="5"/>
                  </a:cxn>
                  <a:cxn ang="0">
                    <a:pos x="4" y="7"/>
                  </a:cxn>
                </a:cxnLst>
                <a:rect l="0" t="0" r="r" b="b"/>
                <a:pathLst>
                  <a:path w="29" h="7">
                    <a:moveTo>
                      <a:pt x="4" y="7"/>
                    </a:moveTo>
                    <a:lnTo>
                      <a:pt x="0" y="0"/>
                    </a:lnTo>
                    <a:lnTo>
                      <a:pt x="29" y="5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3" name="Freeform 1831"/>
              <p:cNvSpPr>
                <a:spLocks noChangeAspect="1"/>
              </p:cNvSpPr>
              <p:nvPr/>
            </p:nvSpPr>
            <p:spPr bwMode="auto">
              <a:xfrm>
                <a:off x="4530" y="2942"/>
                <a:ext cx="17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0"/>
                  </a:cxn>
                  <a:cxn ang="0">
                    <a:pos x="34" y="1"/>
                  </a:cxn>
                  <a:cxn ang="0">
                    <a:pos x="0" y="3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lnTo>
                      <a:pt x="9" y="0"/>
                    </a:lnTo>
                    <a:lnTo>
                      <a:pt x="34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4" name="Freeform 1832"/>
              <p:cNvSpPr>
                <a:spLocks noChangeAspect="1"/>
              </p:cNvSpPr>
              <p:nvPr/>
            </p:nvSpPr>
            <p:spPr bwMode="auto">
              <a:xfrm>
                <a:off x="4501" y="2942"/>
                <a:ext cx="17" cy="3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0" y="3"/>
                  </a:cxn>
                  <a:cxn ang="0">
                    <a:pos x="25" y="0"/>
                  </a:cxn>
                  <a:cxn ang="0">
                    <a:pos x="34" y="5"/>
                  </a:cxn>
                </a:cxnLst>
                <a:rect l="0" t="0" r="r" b="b"/>
                <a:pathLst>
                  <a:path w="34" h="5">
                    <a:moveTo>
                      <a:pt x="34" y="5"/>
                    </a:moveTo>
                    <a:lnTo>
                      <a:pt x="0" y="3"/>
                    </a:lnTo>
                    <a:lnTo>
                      <a:pt x="25" y="0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5" name="Freeform 1833"/>
              <p:cNvSpPr>
                <a:spLocks noChangeAspect="1"/>
              </p:cNvSpPr>
              <p:nvPr/>
            </p:nvSpPr>
            <p:spPr bwMode="auto">
              <a:xfrm>
                <a:off x="4523" y="2942"/>
                <a:ext cx="24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4" y="3"/>
                  </a:cxn>
                  <a:cxn ang="0">
                    <a:pos x="48" y="0"/>
                  </a:cxn>
                  <a:cxn ang="0">
                    <a:pos x="0" y="5"/>
                  </a:cxn>
                </a:cxnLst>
                <a:rect l="0" t="0" r="r" b="b"/>
                <a:pathLst>
                  <a:path w="48" h="5">
                    <a:moveTo>
                      <a:pt x="0" y="5"/>
                    </a:moveTo>
                    <a:lnTo>
                      <a:pt x="14" y="3"/>
                    </a:lnTo>
                    <a:lnTo>
                      <a:pt x="48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6" name="Freeform 1834"/>
              <p:cNvSpPr>
                <a:spLocks noChangeAspect="1"/>
              </p:cNvSpPr>
              <p:nvPr/>
            </p:nvSpPr>
            <p:spPr bwMode="auto">
              <a:xfrm>
                <a:off x="4501" y="2944"/>
                <a:ext cx="22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44" y="2"/>
                  </a:cxn>
                </a:cxnLst>
                <a:rect l="0" t="0" r="r" b="b"/>
                <a:pathLst>
                  <a:path w="44" h="2">
                    <a:moveTo>
                      <a:pt x="44" y="2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7" name="Freeform 1835"/>
              <p:cNvSpPr>
                <a:spLocks noChangeAspect="1"/>
              </p:cNvSpPr>
              <p:nvPr/>
            </p:nvSpPr>
            <p:spPr bwMode="auto">
              <a:xfrm>
                <a:off x="4523" y="2942"/>
                <a:ext cx="24" cy="4"/>
              </a:xfrm>
              <a:custGeom>
                <a:avLst/>
                <a:gdLst/>
                <a:ahLst/>
                <a:cxnLst>
                  <a:cxn ang="0">
                    <a:pos x="44" y="7"/>
                  </a:cxn>
                  <a:cxn ang="0">
                    <a:pos x="0" y="5"/>
                  </a:cxn>
                  <a:cxn ang="0">
                    <a:pos x="48" y="0"/>
                  </a:cxn>
                  <a:cxn ang="0">
                    <a:pos x="44" y="7"/>
                  </a:cxn>
                </a:cxnLst>
                <a:rect l="0" t="0" r="r" b="b"/>
                <a:pathLst>
                  <a:path w="48" h="7">
                    <a:moveTo>
                      <a:pt x="44" y="7"/>
                    </a:moveTo>
                    <a:lnTo>
                      <a:pt x="0" y="5"/>
                    </a:lnTo>
                    <a:lnTo>
                      <a:pt x="48" y="0"/>
                    </a:lnTo>
                    <a:lnTo>
                      <a:pt x="4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8" name="Freeform 1836"/>
              <p:cNvSpPr>
                <a:spLocks noChangeAspect="1"/>
              </p:cNvSpPr>
              <p:nvPr/>
            </p:nvSpPr>
            <p:spPr bwMode="auto">
              <a:xfrm>
                <a:off x="4503" y="2945"/>
                <a:ext cx="4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2" y="0"/>
                  </a:cxn>
                  <a:cxn ang="0">
                    <a:pos x="82" y="2"/>
                  </a:cxn>
                  <a:cxn ang="0">
                    <a:pos x="0" y="4"/>
                  </a:cxn>
                </a:cxnLst>
                <a:rect l="0" t="0" r="r" b="b"/>
                <a:pathLst>
                  <a:path w="82" h="4">
                    <a:moveTo>
                      <a:pt x="0" y="4"/>
                    </a:moveTo>
                    <a:lnTo>
                      <a:pt x="42" y="0"/>
                    </a:lnTo>
                    <a:lnTo>
                      <a:pt x="8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9" name="Freeform 1837"/>
              <p:cNvSpPr>
                <a:spLocks noChangeAspect="1"/>
              </p:cNvSpPr>
              <p:nvPr/>
            </p:nvSpPr>
            <p:spPr bwMode="auto">
              <a:xfrm>
                <a:off x="4501" y="2944"/>
                <a:ext cx="22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" y="6"/>
                  </a:cxn>
                </a:cxnLst>
                <a:rect l="0" t="0" r="r" b="b"/>
                <a:pathLst>
                  <a:path w="44" h="6">
                    <a:moveTo>
                      <a:pt x="4" y="6"/>
                    </a:moveTo>
                    <a:lnTo>
                      <a:pt x="0" y="0"/>
                    </a:lnTo>
                    <a:lnTo>
                      <a:pt x="44" y="2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0" name="Freeform 1838"/>
              <p:cNvSpPr>
                <a:spLocks noChangeAspect="1"/>
              </p:cNvSpPr>
              <p:nvPr/>
            </p:nvSpPr>
            <p:spPr bwMode="auto">
              <a:xfrm>
                <a:off x="4503" y="2946"/>
                <a:ext cx="41" cy="2"/>
              </a:xfrm>
              <a:custGeom>
                <a:avLst/>
                <a:gdLst/>
                <a:ahLst/>
                <a:cxnLst>
                  <a:cxn ang="0">
                    <a:pos x="77" y="6"/>
                  </a:cxn>
                  <a:cxn ang="0">
                    <a:pos x="0" y="2"/>
                  </a:cxn>
                  <a:cxn ang="0">
                    <a:pos x="82" y="0"/>
                  </a:cxn>
                  <a:cxn ang="0">
                    <a:pos x="77" y="6"/>
                  </a:cxn>
                </a:cxnLst>
                <a:rect l="0" t="0" r="r" b="b"/>
                <a:pathLst>
                  <a:path w="82" h="6">
                    <a:moveTo>
                      <a:pt x="77" y="6"/>
                    </a:moveTo>
                    <a:lnTo>
                      <a:pt x="0" y="2"/>
                    </a:lnTo>
                    <a:lnTo>
                      <a:pt x="82" y="0"/>
                    </a:lnTo>
                    <a:lnTo>
                      <a:pt x="7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1" name="Freeform 1839"/>
              <p:cNvSpPr>
                <a:spLocks noChangeAspect="1"/>
              </p:cNvSpPr>
              <p:nvPr/>
            </p:nvSpPr>
            <p:spPr bwMode="auto">
              <a:xfrm>
                <a:off x="4503" y="2947"/>
                <a:ext cx="39" cy="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79" y="4"/>
                  </a:cxn>
                  <a:cxn ang="0">
                    <a:pos x="6" y="6"/>
                  </a:cxn>
                </a:cxnLst>
                <a:rect l="0" t="0" r="r" b="b"/>
                <a:pathLst>
                  <a:path w="79" h="6">
                    <a:moveTo>
                      <a:pt x="6" y="6"/>
                    </a:moveTo>
                    <a:lnTo>
                      <a:pt x="0" y="0"/>
                    </a:lnTo>
                    <a:lnTo>
                      <a:pt x="79" y="4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2" name="Freeform 1840"/>
              <p:cNvSpPr>
                <a:spLocks noChangeAspect="1"/>
              </p:cNvSpPr>
              <p:nvPr/>
            </p:nvSpPr>
            <p:spPr bwMode="auto">
              <a:xfrm>
                <a:off x="4505" y="2948"/>
                <a:ext cx="37" cy="2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0" y="2"/>
                  </a:cxn>
                  <a:cxn ang="0">
                    <a:pos x="75" y="0"/>
                  </a:cxn>
                  <a:cxn ang="0">
                    <a:pos x="67" y="4"/>
                  </a:cxn>
                </a:cxnLst>
                <a:rect l="0" t="0" r="r" b="b"/>
                <a:pathLst>
                  <a:path w="75" h="4">
                    <a:moveTo>
                      <a:pt x="67" y="4"/>
                    </a:moveTo>
                    <a:lnTo>
                      <a:pt x="0" y="2"/>
                    </a:lnTo>
                    <a:lnTo>
                      <a:pt x="75" y="0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3" name="Freeform 1841"/>
              <p:cNvSpPr>
                <a:spLocks noChangeAspect="1"/>
              </p:cNvSpPr>
              <p:nvPr/>
            </p:nvSpPr>
            <p:spPr bwMode="auto">
              <a:xfrm>
                <a:off x="4505" y="2949"/>
                <a:ext cx="32" cy="1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65" y="2"/>
                  </a:cxn>
                  <a:cxn ang="0">
                    <a:pos x="7" y="2"/>
                  </a:cxn>
                </a:cxnLst>
                <a:rect l="0" t="0" r="r" b="b"/>
                <a:pathLst>
                  <a:path w="65" h="2">
                    <a:moveTo>
                      <a:pt x="7" y="2"/>
                    </a:moveTo>
                    <a:lnTo>
                      <a:pt x="0" y="0"/>
                    </a:lnTo>
                    <a:lnTo>
                      <a:pt x="65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4" name="Freeform 1842"/>
              <p:cNvSpPr>
                <a:spLocks noChangeAspect="1"/>
              </p:cNvSpPr>
              <p:nvPr/>
            </p:nvSpPr>
            <p:spPr bwMode="auto">
              <a:xfrm>
                <a:off x="4509" y="2950"/>
                <a:ext cx="28" cy="2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0" y="2"/>
                  </a:cxn>
                  <a:cxn ang="0">
                    <a:pos x="58" y="0"/>
                  </a:cxn>
                  <a:cxn ang="0">
                    <a:pos x="50" y="4"/>
                  </a:cxn>
                </a:cxnLst>
                <a:rect l="0" t="0" r="r" b="b"/>
                <a:pathLst>
                  <a:path w="58" h="4">
                    <a:moveTo>
                      <a:pt x="50" y="4"/>
                    </a:moveTo>
                    <a:lnTo>
                      <a:pt x="0" y="2"/>
                    </a:lnTo>
                    <a:lnTo>
                      <a:pt x="58" y="0"/>
                    </a:lnTo>
                    <a:lnTo>
                      <a:pt x="5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5" name="Freeform 1843"/>
              <p:cNvSpPr>
                <a:spLocks noChangeAspect="1"/>
              </p:cNvSpPr>
              <p:nvPr/>
            </p:nvSpPr>
            <p:spPr bwMode="auto">
              <a:xfrm>
                <a:off x="4509" y="2950"/>
                <a:ext cx="25" cy="2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0" y="0"/>
                  </a:cxn>
                  <a:cxn ang="0">
                    <a:pos x="50" y="4"/>
                  </a:cxn>
                  <a:cxn ang="0">
                    <a:pos x="8" y="4"/>
                  </a:cxn>
                </a:cxnLst>
                <a:rect l="0" t="0" r="r" b="b"/>
                <a:pathLst>
                  <a:path w="50" h="4">
                    <a:moveTo>
                      <a:pt x="8" y="4"/>
                    </a:moveTo>
                    <a:lnTo>
                      <a:pt x="0" y="0"/>
                    </a:lnTo>
                    <a:lnTo>
                      <a:pt x="50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6" name="Freeform 1844"/>
              <p:cNvSpPr>
                <a:spLocks noChangeAspect="1"/>
              </p:cNvSpPr>
              <p:nvPr/>
            </p:nvSpPr>
            <p:spPr bwMode="auto">
              <a:xfrm>
                <a:off x="4512" y="2952"/>
                <a:ext cx="22" cy="1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33" y="2"/>
                  </a:cxn>
                </a:cxnLst>
                <a:rect l="0" t="0" r="r" b="b"/>
                <a:pathLst>
                  <a:path w="42" h="2">
                    <a:moveTo>
                      <a:pt x="33" y="2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7" name="Freeform 1845"/>
              <p:cNvSpPr>
                <a:spLocks noChangeAspect="1"/>
              </p:cNvSpPr>
              <p:nvPr/>
            </p:nvSpPr>
            <p:spPr bwMode="auto">
              <a:xfrm>
                <a:off x="4512" y="2952"/>
                <a:ext cx="17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33" y="2"/>
                  </a:cxn>
                  <a:cxn ang="0">
                    <a:pos x="10" y="2"/>
                  </a:cxn>
                </a:cxnLst>
                <a:rect l="0" t="0" r="r" b="b"/>
                <a:pathLst>
                  <a:path w="33" h="2">
                    <a:moveTo>
                      <a:pt x="10" y="2"/>
                    </a:moveTo>
                    <a:lnTo>
                      <a:pt x="0" y="0"/>
                    </a:lnTo>
                    <a:lnTo>
                      <a:pt x="33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8" name="Freeform 1846"/>
              <p:cNvSpPr>
                <a:spLocks noChangeAspect="1"/>
              </p:cNvSpPr>
              <p:nvPr/>
            </p:nvSpPr>
            <p:spPr bwMode="auto">
              <a:xfrm>
                <a:off x="4518" y="2953"/>
                <a:ext cx="11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12" y="2"/>
                  </a:cxn>
                </a:cxnLst>
                <a:rect l="0" t="0" r="r" b="b"/>
                <a:pathLst>
                  <a:path w="22" h="2">
                    <a:moveTo>
                      <a:pt x="12" y="2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9" name="Freeform 1847"/>
              <p:cNvSpPr>
                <a:spLocks noChangeAspect="1"/>
              </p:cNvSpPr>
              <p:nvPr/>
            </p:nvSpPr>
            <p:spPr bwMode="auto">
              <a:xfrm>
                <a:off x="5002" y="2987"/>
                <a:ext cx="11" cy="75"/>
              </a:xfrm>
              <a:custGeom>
                <a:avLst/>
                <a:gdLst/>
                <a:ahLst/>
                <a:cxnLst>
                  <a:cxn ang="0">
                    <a:pos x="23" y="150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150"/>
                  </a:cxn>
                </a:cxnLst>
                <a:rect l="0" t="0" r="r" b="b"/>
                <a:pathLst>
                  <a:path w="23" h="150">
                    <a:moveTo>
                      <a:pt x="23" y="150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0" name="Freeform 1848"/>
              <p:cNvSpPr>
                <a:spLocks noChangeAspect="1"/>
              </p:cNvSpPr>
              <p:nvPr/>
            </p:nvSpPr>
            <p:spPr bwMode="auto">
              <a:xfrm>
                <a:off x="5002" y="3063"/>
                <a:ext cx="3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0"/>
                  </a:cxn>
                  <a:cxn ang="0">
                    <a:pos x="79" y="0"/>
                  </a:cxn>
                  <a:cxn ang="0">
                    <a:pos x="0" y="0"/>
                  </a:cxn>
                </a:cxnLst>
                <a:rect l="0" t="0" r="r" b="b"/>
                <a:pathLst>
                  <a:path w="79">
                    <a:moveTo>
                      <a:pt x="0" y="0"/>
                    </a:moveTo>
                    <a:lnTo>
                      <a:pt x="25" y="0"/>
                    </a:ln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1" name="Freeform 1849"/>
              <p:cNvSpPr>
                <a:spLocks noChangeAspect="1"/>
              </p:cNvSpPr>
              <p:nvPr/>
            </p:nvSpPr>
            <p:spPr bwMode="auto">
              <a:xfrm>
                <a:off x="5002" y="2987"/>
                <a:ext cx="11" cy="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0"/>
                  </a:cxn>
                  <a:cxn ang="0">
                    <a:pos x="23" y="150"/>
                  </a:cxn>
                  <a:cxn ang="0">
                    <a:pos x="0" y="150"/>
                  </a:cxn>
                </a:cxnLst>
                <a:rect l="0" t="0" r="r" b="b"/>
                <a:pathLst>
                  <a:path w="23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3" y="15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2" name="Freeform 1850"/>
              <p:cNvSpPr>
                <a:spLocks noChangeAspect="1"/>
              </p:cNvSpPr>
              <p:nvPr/>
            </p:nvSpPr>
            <p:spPr bwMode="auto">
              <a:xfrm>
                <a:off x="4975" y="3062"/>
                <a:ext cx="6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2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32" h="21">
                    <a:moveTo>
                      <a:pt x="0" y="0"/>
                    </a:moveTo>
                    <a:lnTo>
                      <a:pt x="132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3" name="Freeform 1851"/>
              <p:cNvSpPr>
                <a:spLocks noChangeAspect="1"/>
              </p:cNvSpPr>
              <p:nvPr/>
            </p:nvSpPr>
            <p:spPr bwMode="auto">
              <a:xfrm>
                <a:off x="4975" y="3062"/>
                <a:ext cx="66" cy="10"/>
              </a:xfrm>
              <a:custGeom>
                <a:avLst/>
                <a:gdLst/>
                <a:ahLst/>
                <a:cxnLst>
                  <a:cxn ang="0">
                    <a:pos x="132" y="21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132" y="21"/>
                  </a:cxn>
                </a:cxnLst>
                <a:rect l="0" t="0" r="r" b="b"/>
                <a:pathLst>
                  <a:path w="132" h="21">
                    <a:moveTo>
                      <a:pt x="132" y="21"/>
                    </a:moveTo>
                    <a:lnTo>
                      <a:pt x="0" y="0"/>
                    </a:lnTo>
                    <a:lnTo>
                      <a:pt x="53" y="0"/>
                    </a:lnTo>
                    <a:lnTo>
                      <a:pt x="132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4" name="Freeform 1852"/>
              <p:cNvSpPr>
                <a:spLocks noChangeAspect="1"/>
              </p:cNvSpPr>
              <p:nvPr/>
            </p:nvSpPr>
            <p:spPr bwMode="auto">
              <a:xfrm>
                <a:off x="5002" y="3062"/>
                <a:ext cx="39" cy="10"/>
              </a:xfrm>
              <a:custGeom>
                <a:avLst/>
                <a:gdLst/>
                <a:ahLst/>
                <a:cxnLst>
                  <a:cxn ang="0">
                    <a:pos x="79" y="21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9" y="21"/>
                  </a:cxn>
                </a:cxnLst>
                <a:rect l="0" t="0" r="r" b="b"/>
                <a:pathLst>
                  <a:path w="79" h="21">
                    <a:moveTo>
                      <a:pt x="79" y="21"/>
                    </a:moveTo>
                    <a:lnTo>
                      <a:pt x="0" y="0"/>
                    </a:lnTo>
                    <a:lnTo>
                      <a:pt x="79" y="0"/>
                    </a:lnTo>
                    <a:lnTo>
                      <a:pt x="79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5" name="Freeform 1853"/>
              <p:cNvSpPr>
                <a:spLocks noChangeAspect="1"/>
              </p:cNvSpPr>
              <p:nvPr/>
            </p:nvSpPr>
            <p:spPr bwMode="auto">
              <a:xfrm>
                <a:off x="4924" y="2987"/>
                <a:ext cx="4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7" y="0"/>
                  </a:cxn>
                  <a:cxn ang="0">
                    <a:pos x="82" y="0"/>
                  </a:cxn>
                  <a:cxn ang="0">
                    <a:pos x="0" y="2"/>
                  </a:cxn>
                </a:cxnLst>
                <a:rect l="0" t="0" r="r" b="b"/>
                <a:pathLst>
                  <a:path w="82" h="2">
                    <a:moveTo>
                      <a:pt x="0" y="2"/>
                    </a:moveTo>
                    <a:lnTo>
                      <a:pt x="17" y="0"/>
                    </a:lnTo>
                    <a:lnTo>
                      <a:pt x="8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6" name="Freeform 1854"/>
              <p:cNvSpPr>
                <a:spLocks noChangeAspect="1"/>
              </p:cNvSpPr>
              <p:nvPr/>
            </p:nvSpPr>
            <p:spPr bwMode="auto">
              <a:xfrm>
                <a:off x="4917" y="2987"/>
                <a:ext cx="48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2"/>
                  </a:cxn>
                  <a:cxn ang="0">
                    <a:pos x="96" y="0"/>
                  </a:cxn>
                  <a:cxn ang="0">
                    <a:pos x="0" y="6"/>
                  </a:cxn>
                </a:cxnLst>
                <a:rect l="0" t="0" r="r" b="b"/>
                <a:pathLst>
                  <a:path w="96" h="6">
                    <a:moveTo>
                      <a:pt x="0" y="6"/>
                    </a:moveTo>
                    <a:lnTo>
                      <a:pt x="14" y="2"/>
                    </a:lnTo>
                    <a:lnTo>
                      <a:pt x="9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7" name="Freeform 1855"/>
              <p:cNvSpPr>
                <a:spLocks noChangeAspect="1"/>
              </p:cNvSpPr>
              <p:nvPr/>
            </p:nvSpPr>
            <p:spPr bwMode="auto">
              <a:xfrm>
                <a:off x="4910" y="2987"/>
                <a:ext cx="55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6"/>
                  </a:cxn>
                  <a:cxn ang="0">
                    <a:pos x="109" y="0"/>
                  </a:cxn>
                  <a:cxn ang="0">
                    <a:pos x="0" y="13"/>
                  </a:cxn>
                </a:cxnLst>
                <a:rect l="0" t="0" r="r" b="b"/>
                <a:pathLst>
                  <a:path w="109" h="13">
                    <a:moveTo>
                      <a:pt x="0" y="13"/>
                    </a:moveTo>
                    <a:lnTo>
                      <a:pt x="13" y="6"/>
                    </a:lnTo>
                    <a:lnTo>
                      <a:pt x="109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8" name="Freeform 1856"/>
              <p:cNvSpPr>
                <a:spLocks noChangeAspect="1"/>
              </p:cNvSpPr>
              <p:nvPr/>
            </p:nvSpPr>
            <p:spPr bwMode="auto">
              <a:xfrm>
                <a:off x="4910" y="2987"/>
                <a:ext cx="55" cy="11"/>
              </a:xfrm>
              <a:custGeom>
                <a:avLst/>
                <a:gdLst/>
                <a:ahLst/>
                <a:cxnLst>
                  <a:cxn ang="0">
                    <a:pos x="44" y="21"/>
                  </a:cxn>
                  <a:cxn ang="0">
                    <a:pos x="0" y="13"/>
                  </a:cxn>
                  <a:cxn ang="0">
                    <a:pos x="109" y="0"/>
                  </a:cxn>
                  <a:cxn ang="0">
                    <a:pos x="44" y="21"/>
                  </a:cxn>
                </a:cxnLst>
                <a:rect l="0" t="0" r="r" b="b"/>
                <a:pathLst>
                  <a:path w="109" h="21">
                    <a:moveTo>
                      <a:pt x="44" y="21"/>
                    </a:moveTo>
                    <a:lnTo>
                      <a:pt x="0" y="13"/>
                    </a:lnTo>
                    <a:lnTo>
                      <a:pt x="109" y="0"/>
                    </a:lnTo>
                    <a:lnTo>
                      <a:pt x="44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9" name="Freeform 1857"/>
              <p:cNvSpPr>
                <a:spLocks noChangeAspect="1"/>
              </p:cNvSpPr>
              <p:nvPr/>
            </p:nvSpPr>
            <p:spPr bwMode="auto">
              <a:xfrm>
                <a:off x="4932" y="2987"/>
                <a:ext cx="33" cy="11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40" y="21"/>
                  </a:cxn>
                  <a:cxn ang="0">
                    <a:pos x="0" y="21"/>
                  </a:cxn>
                  <a:cxn ang="0">
                    <a:pos x="65" y="0"/>
                  </a:cxn>
                </a:cxnLst>
                <a:rect l="0" t="0" r="r" b="b"/>
                <a:pathLst>
                  <a:path w="65" h="21">
                    <a:moveTo>
                      <a:pt x="65" y="0"/>
                    </a:moveTo>
                    <a:lnTo>
                      <a:pt x="40" y="21"/>
                    </a:lnTo>
                    <a:lnTo>
                      <a:pt x="0" y="21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0" name="Freeform 1858"/>
              <p:cNvSpPr>
                <a:spLocks noChangeAspect="1"/>
              </p:cNvSpPr>
              <p:nvPr/>
            </p:nvSpPr>
            <p:spPr bwMode="auto">
              <a:xfrm>
                <a:off x="4910" y="2994"/>
                <a:ext cx="22" cy="4"/>
              </a:xfrm>
              <a:custGeom>
                <a:avLst/>
                <a:gdLst/>
                <a:ahLst/>
                <a:cxnLst>
                  <a:cxn ang="0">
                    <a:pos x="32" y="10"/>
                  </a:cxn>
                  <a:cxn ang="0">
                    <a:pos x="0" y="0"/>
                  </a:cxn>
                  <a:cxn ang="0">
                    <a:pos x="44" y="8"/>
                  </a:cxn>
                  <a:cxn ang="0">
                    <a:pos x="32" y="10"/>
                  </a:cxn>
                </a:cxnLst>
                <a:rect l="0" t="0" r="r" b="b"/>
                <a:pathLst>
                  <a:path w="44" h="10">
                    <a:moveTo>
                      <a:pt x="32" y="10"/>
                    </a:moveTo>
                    <a:lnTo>
                      <a:pt x="0" y="0"/>
                    </a:lnTo>
                    <a:lnTo>
                      <a:pt x="44" y="8"/>
                    </a:lnTo>
                    <a:lnTo>
                      <a:pt x="3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1" name="Freeform 1859"/>
              <p:cNvSpPr>
                <a:spLocks noChangeAspect="1"/>
              </p:cNvSpPr>
              <p:nvPr/>
            </p:nvSpPr>
            <p:spPr bwMode="auto">
              <a:xfrm>
                <a:off x="4905" y="2994"/>
                <a:ext cx="22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2" y="0"/>
                  </a:cxn>
                  <a:cxn ang="0">
                    <a:pos x="44" y="10"/>
                  </a:cxn>
                  <a:cxn ang="0">
                    <a:pos x="0" y="10"/>
                  </a:cxn>
                </a:cxnLst>
                <a:rect l="0" t="0" r="r" b="b"/>
                <a:pathLst>
                  <a:path w="44" h="10">
                    <a:moveTo>
                      <a:pt x="0" y="10"/>
                    </a:moveTo>
                    <a:lnTo>
                      <a:pt x="12" y="0"/>
                    </a:lnTo>
                    <a:lnTo>
                      <a:pt x="44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2" name="Freeform 1860"/>
              <p:cNvSpPr>
                <a:spLocks noChangeAspect="1"/>
              </p:cNvSpPr>
              <p:nvPr/>
            </p:nvSpPr>
            <p:spPr bwMode="auto">
              <a:xfrm>
                <a:off x="4905" y="2998"/>
                <a:ext cx="22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2"/>
                  </a:cxn>
                  <a:cxn ang="0">
                    <a:pos x="44" y="0"/>
                  </a:cxn>
                  <a:cxn ang="0">
                    <a:pos x="35" y="2"/>
                  </a:cxn>
                </a:cxnLst>
                <a:rect l="0" t="0" r="r" b="b"/>
                <a:pathLst>
                  <a:path w="44" h="2">
                    <a:moveTo>
                      <a:pt x="35" y="2"/>
                    </a:moveTo>
                    <a:lnTo>
                      <a:pt x="0" y="2"/>
                    </a:lnTo>
                    <a:lnTo>
                      <a:pt x="44" y="0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3" name="Freeform 1861"/>
              <p:cNvSpPr>
                <a:spLocks noChangeAspect="1"/>
              </p:cNvSpPr>
              <p:nvPr/>
            </p:nvSpPr>
            <p:spPr bwMode="auto">
              <a:xfrm>
                <a:off x="4905" y="2998"/>
                <a:ext cx="17" cy="4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0"/>
                  </a:cxn>
                  <a:cxn ang="0">
                    <a:pos x="35" y="2"/>
                  </a:cxn>
                  <a:cxn ang="0">
                    <a:pos x="25" y="8"/>
                  </a:cxn>
                </a:cxnLst>
                <a:rect l="0" t="0" r="r" b="b"/>
                <a:pathLst>
                  <a:path w="35" h="8">
                    <a:moveTo>
                      <a:pt x="25" y="8"/>
                    </a:moveTo>
                    <a:lnTo>
                      <a:pt x="0" y="0"/>
                    </a:lnTo>
                    <a:lnTo>
                      <a:pt x="35" y="2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4" name="Freeform 1862"/>
              <p:cNvSpPr>
                <a:spLocks noChangeAspect="1"/>
              </p:cNvSpPr>
              <p:nvPr/>
            </p:nvSpPr>
            <p:spPr bwMode="auto">
              <a:xfrm>
                <a:off x="4901" y="2998"/>
                <a:ext cx="16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9" y="0"/>
                  </a:cxn>
                  <a:cxn ang="0">
                    <a:pos x="32" y="8"/>
                  </a:cxn>
                  <a:cxn ang="0">
                    <a:pos x="0" y="13"/>
                  </a:cxn>
                </a:cxnLst>
                <a:rect l="0" t="0" r="r" b="b"/>
                <a:pathLst>
                  <a:path w="32" h="13">
                    <a:moveTo>
                      <a:pt x="0" y="13"/>
                    </a:moveTo>
                    <a:lnTo>
                      <a:pt x="9" y="0"/>
                    </a:lnTo>
                    <a:lnTo>
                      <a:pt x="32" y="8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5" name="Freeform 1863"/>
              <p:cNvSpPr>
                <a:spLocks noChangeAspect="1"/>
              </p:cNvSpPr>
              <p:nvPr/>
            </p:nvSpPr>
            <p:spPr bwMode="auto">
              <a:xfrm>
                <a:off x="4901" y="3002"/>
                <a:ext cx="16" cy="3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0" y="5"/>
                  </a:cxn>
                  <a:cxn ang="0">
                    <a:pos x="32" y="0"/>
                  </a:cxn>
                  <a:cxn ang="0">
                    <a:pos x="26" y="5"/>
                  </a:cxn>
                </a:cxnLst>
                <a:rect l="0" t="0" r="r" b="b"/>
                <a:pathLst>
                  <a:path w="32" h="5">
                    <a:moveTo>
                      <a:pt x="26" y="5"/>
                    </a:moveTo>
                    <a:lnTo>
                      <a:pt x="0" y="5"/>
                    </a:lnTo>
                    <a:lnTo>
                      <a:pt x="32" y="0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6" name="Freeform 1864"/>
              <p:cNvSpPr>
                <a:spLocks noChangeAspect="1"/>
              </p:cNvSpPr>
              <p:nvPr/>
            </p:nvSpPr>
            <p:spPr bwMode="auto">
              <a:xfrm>
                <a:off x="4901" y="3005"/>
                <a:ext cx="12" cy="5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19" y="10"/>
                  </a:cxn>
                </a:cxnLst>
                <a:rect l="0" t="0" r="r" b="b"/>
                <a:pathLst>
                  <a:path w="25" h="10">
                    <a:moveTo>
                      <a:pt x="19" y="10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1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7" name="Freeform 1865"/>
              <p:cNvSpPr>
                <a:spLocks noChangeAspect="1"/>
              </p:cNvSpPr>
              <p:nvPr/>
            </p:nvSpPr>
            <p:spPr bwMode="auto">
              <a:xfrm>
                <a:off x="4898" y="3005"/>
                <a:ext cx="13" cy="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6" y="0"/>
                  </a:cxn>
                  <a:cxn ang="0">
                    <a:pos x="27" y="10"/>
                  </a:cxn>
                  <a:cxn ang="0">
                    <a:pos x="0" y="16"/>
                  </a:cxn>
                </a:cxnLst>
                <a:rect l="0" t="0" r="r" b="b"/>
                <a:pathLst>
                  <a:path w="27" h="16">
                    <a:moveTo>
                      <a:pt x="0" y="16"/>
                    </a:moveTo>
                    <a:lnTo>
                      <a:pt x="6" y="0"/>
                    </a:lnTo>
                    <a:lnTo>
                      <a:pt x="27" y="1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8" name="Freeform 1866"/>
              <p:cNvSpPr>
                <a:spLocks noChangeAspect="1"/>
              </p:cNvSpPr>
              <p:nvPr/>
            </p:nvSpPr>
            <p:spPr bwMode="auto">
              <a:xfrm>
                <a:off x="4898" y="3010"/>
                <a:ext cx="13" cy="6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0" y="4"/>
                  </a:cxn>
                  <a:cxn ang="0">
                    <a:pos x="27" y="0"/>
                  </a:cxn>
                  <a:cxn ang="0">
                    <a:pos x="23" y="12"/>
                  </a:cxn>
                </a:cxnLst>
                <a:rect l="0" t="0" r="r" b="b"/>
                <a:pathLst>
                  <a:path w="27" h="12">
                    <a:moveTo>
                      <a:pt x="23" y="12"/>
                    </a:moveTo>
                    <a:lnTo>
                      <a:pt x="0" y="4"/>
                    </a:lnTo>
                    <a:lnTo>
                      <a:pt x="27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9" name="Freeform 1867"/>
              <p:cNvSpPr>
                <a:spLocks noChangeAspect="1"/>
              </p:cNvSpPr>
              <p:nvPr/>
            </p:nvSpPr>
            <p:spPr bwMode="auto">
              <a:xfrm>
                <a:off x="4896" y="3013"/>
                <a:ext cx="12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" y="0"/>
                  </a:cxn>
                  <a:cxn ang="0">
                    <a:pos x="25" y="6"/>
                  </a:cxn>
                  <a:cxn ang="0">
                    <a:pos x="0" y="17"/>
                  </a:cxn>
                </a:cxnLst>
                <a:rect l="0" t="0" r="r" b="b"/>
                <a:pathLst>
                  <a:path w="25" h="17">
                    <a:moveTo>
                      <a:pt x="0" y="17"/>
                    </a:moveTo>
                    <a:lnTo>
                      <a:pt x="4" y="0"/>
                    </a:lnTo>
                    <a:lnTo>
                      <a:pt x="25" y="6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0" name="Freeform 1868"/>
              <p:cNvSpPr>
                <a:spLocks noChangeAspect="1"/>
              </p:cNvSpPr>
              <p:nvPr/>
            </p:nvSpPr>
            <p:spPr bwMode="auto">
              <a:xfrm>
                <a:off x="4896" y="3016"/>
                <a:ext cx="12" cy="7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0" y="9"/>
                  </a:cxn>
                  <a:cxn ang="0">
                    <a:pos x="25" y="0"/>
                  </a:cxn>
                  <a:cxn ang="0">
                    <a:pos x="23" y="13"/>
                  </a:cxn>
                </a:cxnLst>
                <a:rect l="0" t="0" r="r" b="b"/>
                <a:pathLst>
                  <a:path w="25" h="13">
                    <a:moveTo>
                      <a:pt x="23" y="13"/>
                    </a:moveTo>
                    <a:lnTo>
                      <a:pt x="0" y="9"/>
                    </a:lnTo>
                    <a:lnTo>
                      <a:pt x="25" y="0"/>
                    </a:lnTo>
                    <a:lnTo>
                      <a:pt x="23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1" name="Freeform 1869"/>
              <p:cNvSpPr>
                <a:spLocks noChangeAspect="1"/>
              </p:cNvSpPr>
              <p:nvPr/>
            </p:nvSpPr>
            <p:spPr bwMode="auto">
              <a:xfrm>
                <a:off x="4896" y="3022"/>
                <a:ext cx="11" cy="8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1" y="17"/>
                  </a:cxn>
                </a:cxnLst>
                <a:rect l="0" t="0" r="r" b="b"/>
                <a:pathLst>
                  <a:path w="23" h="17">
                    <a:moveTo>
                      <a:pt x="21" y="17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1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2" name="Freeform 1870"/>
              <p:cNvSpPr>
                <a:spLocks noChangeAspect="1"/>
              </p:cNvSpPr>
              <p:nvPr/>
            </p:nvSpPr>
            <p:spPr bwMode="auto">
              <a:xfrm>
                <a:off x="4895" y="3022"/>
                <a:ext cx="12" cy="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" y="0"/>
                  </a:cxn>
                  <a:cxn ang="0">
                    <a:pos x="25" y="17"/>
                  </a:cxn>
                  <a:cxn ang="0">
                    <a:pos x="0" y="19"/>
                  </a:cxn>
                </a:cxnLst>
                <a:rect l="0" t="0" r="r" b="b"/>
                <a:pathLst>
                  <a:path w="25" h="19">
                    <a:moveTo>
                      <a:pt x="0" y="19"/>
                    </a:moveTo>
                    <a:lnTo>
                      <a:pt x="2" y="0"/>
                    </a:lnTo>
                    <a:lnTo>
                      <a:pt x="25" y="17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3" name="Freeform 1871"/>
              <p:cNvSpPr>
                <a:spLocks noChangeAspect="1"/>
              </p:cNvSpPr>
              <p:nvPr/>
            </p:nvSpPr>
            <p:spPr bwMode="auto">
              <a:xfrm>
                <a:off x="4895" y="3030"/>
                <a:ext cx="12" cy="7"/>
              </a:xfrm>
              <a:custGeom>
                <a:avLst/>
                <a:gdLst/>
                <a:ahLst/>
                <a:cxnLst>
                  <a:cxn ang="0">
                    <a:pos x="25" y="14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25" y="14"/>
                  </a:cxn>
                </a:cxnLst>
                <a:rect l="0" t="0" r="r" b="b"/>
                <a:pathLst>
                  <a:path w="25" h="14">
                    <a:moveTo>
                      <a:pt x="25" y="14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25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4" name="Freeform 1872"/>
              <p:cNvSpPr>
                <a:spLocks noChangeAspect="1"/>
              </p:cNvSpPr>
              <p:nvPr/>
            </p:nvSpPr>
            <p:spPr bwMode="auto">
              <a:xfrm>
                <a:off x="4895" y="3031"/>
                <a:ext cx="12" cy="10"/>
              </a:xfrm>
              <a:custGeom>
                <a:avLst/>
                <a:gdLst/>
                <a:ahLst/>
                <a:cxnLst>
                  <a:cxn ang="0">
                    <a:pos x="2" y="20"/>
                  </a:cxn>
                  <a:cxn ang="0">
                    <a:pos x="0" y="0"/>
                  </a:cxn>
                  <a:cxn ang="0">
                    <a:pos x="25" y="14"/>
                  </a:cxn>
                  <a:cxn ang="0">
                    <a:pos x="2" y="20"/>
                  </a:cxn>
                </a:cxnLst>
                <a:rect l="0" t="0" r="r" b="b"/>
                <a:pathLst>
                  <a:path w="25" h="20">
                    <a:moveTo>
                      <a:pt x="2" y="20"/>
                    </a:moveTo>
                    <a:lnTo>
                      <a:pt x="0" y="0"/>
                    </a:lnTo>
                    <a:lnTo>
                      <a:pt x="25" y="14"/>
                    </a:lnTo>
                    <a:lnTo>
                      <a:pt x="2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5" name="Freeform 1873"/>
              <p:cNvSpPr>
                <a:spLocks noChangeAspect="1"/>
              </p:cNvSpPr>
              <p:nvPr/>
            </p:nvSpPr>
            <p:spPr bwMode="auto">
              <a:xfrm>
                <a:off x="4896" y="3037"/>
                <a:ext cx="12" cy="7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5" y="13"/>
                  </a:cxn>
                </a:cxnLst>
                <a:rect l="0" t="0" r="r" b="b"/>
                <a:pathLst>
                  <a:path w="25" h="13">
                    <a:moveTo>
                      <a:pt x="25" y="13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5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6" name="Freeform 1874"/>
              <p:cNvSpPr>
                <a:spLocks noChangeAspect="1"/>
              </p:cNvSpPr>
              <p:nvPr/>
            </p:nvSpPr>
            <p:spPr bwMode="auto">
              <a:xfrm>
                <a:off x="4896" y="3041"/>
                <a:ext cx="12" cy="7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0" y="0"/>
                  </a:cxn>
                  <a:cxn ang="0">
                    <a:pos x="25" y="5"/>
                  </a:cxn>
                  <a:cxn ang="0">
                    <a:pos x="4" y="15"/>
                  </a:cxn>
                </a:cxnLst>
                <a:rect l="0" t="0" r="r" b="b"/>
                <a:pathLst>
                  <a:path w="25" h="15">
                    <a:moveTo>
                      <a:pt x="4" y="15"/>
                    </a:moveTo>
                    <a:lnTo>
                      <a:pt x="0" y="0"/>
                    </a:lnTo>
                    <a:lnTo>
                      <a:pt x="25" y="5"/>
                    </a:lnTo>
                    <a:lnTo>
                      <a:pt x="4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7" name="Freeform 1875"/>
              <p:cNvSpPr>
                <a:spLocks noChangeAspect="1"/>
              </p:cNvSpPr>
              <p:nvPr/>
            </p:nvSpPr>
            <p:spPr bwMode="auto">
              <a:xfrm>
                <a:off x="4898" y="3044"/>
                <a:ext cx="13" cy="5"/>
              </a:xfrm>
              <a:custGeom>
                <a:avLst/>
                <a:gdLst/>
                <a:ahLst/>
                <a:cxnLst>
                  <a:cxn ang="0">
                    <a:pos x="27" y="12"/>
                  </a:cxn>
                  <a:cxn ang="0">
                    <a:pos x="0" y="10"/>
                  </a:cxn>
                  <a:cxn ang="0">
                    <a:pos x="23" y="0"/>
                  </a:cxn>
                  <a:cxn ang="0">
                    <a:pos x="27" y="12"/>
                  </a:cxn>
                </a:cxnLst>
                <a:rect l="0" t="0" r="r" b="b"/>
                <a:pathLst>
                  <a:path w="27" h="12">
                    <a:moveTo>
                      <a:pt x="27" y="12"/>
                    </a:moveTo>
                    <a:lnTo>
                      <a:pt x="0" y="10"/>
                    </a:lnTo>
                    <a:lnTo>
                      <a:pt x="23" y="0"/>
                    </a:lnTo>
                    <a:lnTo>
                      <a:pt x="27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8" name="Freeform 1876"/>
              <p:cNvSpPr>
                <a:spLocks noChangeAspect="1"/>
              </p:cNvSpPr>
              <p:nvPr/>
            </p:nvSpPr>
            <p:spPr bwMode="auto">
              <a:xfrm>
                <a:off x="4898" y="3048"/>
                <a:ext cx="15" cy="6"/>
              </a:xfrm>
              <a:custGeom>
                <a:avLst/>
                <a:gdLst/>
                <a:ahLst/>
                <a:cxnLst>
                  <a:cxn ang="0">
                    <a:pos x="31" y="11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31" y="11"/>
                  </a:cxn>
                </a:cxnLst>
                <a:rect l="0" t="0" r="r" b="b"/>
                <a:pathLst>
                  <a:path w="31" h="11">
                    <a:moveTo>
                      <a:pt x="31" y="11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31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9" name="Freeform 1877"/>
              <p:cNvSpPr>
                <a:spLocks noChangeAspect="1"/>
              </p:cNvSpPr>
              <p:nvPr/>
            </p:nvSpPr>
            <p:spPr bwMode="auto">
              <a:xfrm>
                <a:off x="4898" y="3048"/>
                <a:ext cx="15" cy="8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0" y="0"/>
                  </a:cxn>
                  <a:cxn ang="0">
                    <a:pos x="31" y="11"/>
                  </a:cxn>
                  <a:cxn ang="0">
                    <a:pos x="6" y="15"/>
                  </a:cxn>
                </a:cxnLst>
                <a:rect l="0" t="0" r="r" b="b"/>
                <a:pathLst>
                  <a:path w="31" h="15">
                    <a:moveTo>
                      <a:pt x="6" y="15"/>
                    </a:moveTo>
                    <a:lnTo>
                      <a:pt x="0" y="0"/>
                    </a:lnTo>
                    <a:lnTo>
                      <a:pt x="31" y="11"/>
                    </a:lnTo>
                    <a:lnTo>
                      <a:pt x="6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0" name="Freeform 1878"/>
              <p:cNvSpPr>
                <a:spLocks noChangeAspect="1"/>
              </p:cNvSpPr>
              <p:nvPr/>
            </p:nvSpPr>
            <p:spPr bwMode="auto">
              <a:xfrm>
                <a:off x="4901" y="3054"/>
                <a:ext cx="16" cy="3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0" y="4"/>
                  </a:cxn>
                  <a:cxn ang="0">
                    <a:pos x="26" y="0"/>
                  </a:cxn>
                  <a:cxn ang="0">
                    <a:pos x="32" y="6"/>
                  </a:cxn>
                </a:cxnLst>
                <a:rect l="0" t="0" r="r" b="b"/>
                <a:pathLst>
                  <a:path w="32" h="6">
                    <a:moveTo>
                      <a:pt x="32" y="6"/>
                    </a:moveTo>
                    <a:lnTo>
                      <a:pt x="0" y="4"/>
                    </a:lnTo>
                    <a:lnTo>
                      <a:pt x="26" y="0"/>
                    </a:lnTo>
                    <a:lnTo>
                      <a:pt x="3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1" name="Freeform 1879"/>
              <p:cNvSpPr>
                <a:spLocks noChangeAspect="1"/>
              </p:cNvSpPr>
              <p:nvPr/>
            </p:nvSpPr>
            <p:spPr bwMode="auto">
              <a:xfrm>
                <a:off x="4901" y="3056"/>
                <a:ext cx="21" cy="4"/>
              </a:xfrm>
              <a:custGeom>
                <a:avLst/>
                <a:gdLst/>
                <a:ahLst/>
                <a:cxnLst>
                  <a:cxn ang="0">
                    <a:pos x="42" y="8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42" y="8"/>
                  </a:cxn>
                </a:cxnLst>
                <a:rect l="0" t="0" r="r" b="b"/>
                <a:pathLst>
                  <a:path w="42" h="8">
                    <a:moveTo>
                      <a:pt x="42" y="8"/>
                    </a:moveTo>
                    <a:lnTo>
                      <a:pt x="0" y="0"/>
                    </a:lnTo>
                    <a:lnTo>
                      <a:pt x="32" y="2"/>
                    </a:lnTo>
                    <a:lnTo>
                      <a:pt x="4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2" name="Freeform 1880"/>
              <p:cNvSpPr>
                <a:spLocks noChangeAspect="1"/>
              </p:cNvSpPr>
              <p:nvPr/>
            </p:nvSpPr>
            <p:spPr bwMode="auto">
              <a:xfrm>
                <a:off x="4901" y="3056"/>
                <a:ext cx="26" cy="5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0" y="0"/>
                  </a:cxn>
                  <a:cxn ang="0">
                    <a:pos x="42" y="8"/>
                  </a:cxn>
                  <a:cxn ang="0">
                    <a:pos x="51" y="10"/>
                  </a:cxn>
                </a:cxnLst>
                <a:rect l="0" t="0" r="r" b="b"/>
                <a:pathLst>
                  <a:path w="51" h="10">
                    <a:moveTo>
                      <a:pt x="51" y="10"/>
                    </a:moveTo>
                    <a:lnTo>
                      <a:pt x="0" y="0"/>
                    </a:lnTo>
                    <a:lnTo>
                      <a:pt x="42" y="8"/>
                    </a:lnTo>
                    <a:lnTo>
                      <a:pt x="5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3" name="Freeform 1881"/>
              <p:cNvSpPr>
                <a:spLocks noChangeAspect="1"/>
              </p:cNvSpPr>
              <p:nvPr/>
            </p:nvSpPr>
            <p:spPr bwMode="auto">
              <a:xfrm>
                <a:off x="4901" y="3056"/>
                <a:ext cx="26" cy="5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0" y="0"/>
                  </a:cxn>
                  <a:cxn ang="0">
                    <a:pos x="51" y="10"/>
                  </a:cxn>
                  <a:cxn ang="0">
                    <a:pos x="7" y="10"/>
                  </a:cxn>
                </a:cxnLst>
                <a:rect l="0" t="0" r="r" b="b"/>
                <a:pathLst>
                  <a:path w="51" h="10">
                    <a:moveTo>
                      <a:pt x="7" y="10"/>
                    </a:moveTo>
                    <a:lnTo>
                      <a:pt x="0" y="0"/>
                    </a:lnTo>
                    <a:lnTo>
                      <a:pt x="51" y="10"/>
                    </a:lnTo>
                    <a:lnTo>
                      <a:pt x="7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4" name="Freeform 1882"/>
              <p:cNvSpPr>
                <a:spLocks noChangeAspect="1"/>
              </p:cNvSpPr>
              <p:nvPr/>
            </p:nvSpPr>
            <p:spPr bwMode="auto">
              <a:xfrm>
                <a:off x="4953" y="2987"/>
                <a:ext cx="12" cy="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21"/>
                  </a:cxn>
                  <a:cxn ang="0">
                    <a:pos x="25" y="0"/>
                  </a:cxn>
                  <a:cxn ang="0">
                    <a:pos x="0" y="150"/>
                  </a:cxn>
                </a:cxnLst>
                <a:rect l="0" t="0" r="r" b="b"/>
                <a:pathLst>
                  <a:path w="25" h="150">
                    <a:moveTo>
                      <a:pt x="0" y="150"/>
                    </a:moveTo>
                    <a:lnTo>
                      <a:pt x="0" y="21"/>
                    </a:lnTo>
                    <a:lnTo>
                      <a:pt x="25" y="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5" name="Freeform 1883"/>
              <p:cNvSpPr>
                <a:spLocks noChangeAspect="1"/>
              </p:cNvSpPr>
              <p:nvPr/>
            </p:nvSpPr>
            <p:spPr bwMode="auto">
              <a:xfrm>
                <a:off x="4905" y="3061"/>
                <a:ext cx="27" cy="1"/>
              </a:xfrm>
              <a:custGeom>
                <a:avLst/>
                <a:gdLst/>
                <a:ahLst/>
                <a:cxnLst>
                  <a:cxn ang="0">
                    <a:pos x="56" y="2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56" y="2"/>
                  </a:cxn>
                </a:cxnLst>
                <a:rect l="0" t="0" r="r" b="b"/>
                <a:pathLst>
                  <a:path w="56" h="2">
                    <a:moveTo>
                      <a:pt x="56" y="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5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6" name="Freeform 1884"/>
              <p:cNvSpPr>
                <a:spLocks noChangeAspect="1"/>
              </p:cNvSpPr>
              <p:nvPr/>
            </p:nvSpPr>
            <p:spPr bwMode="auto">
              <a:xfrm>
                <a:off x="4909" y="3062"/>
                <a:ext cx="44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6" y="0"/>
                  </a:cxn>
                  <a:cxn ang="0">
                    <a:pos x="86" y="0"/>
                  </a:cxn>
                  <a:cxn ang="0">
                    <a:pos x="0" y="8"/>
                  </a:cxn>
                </a:cxnLst>
                <a:rect l="0" t="0" r="r" b="b"/>
                <a:pathLst>
                  <a:path w="86" h="8">
                    <a:moveTo>
                      <a:pt x="0" y="8"/>
                    </a:moveTo>
                    <a:lnTo>
                      <a:pt x="46" y="0"/>
                    </a:lnTo>
                    <a:lnTo>
                      <a:pt x="8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7" name="Freeform 1885"/>
              <p:cNvSpPr>
                <a:spLocks noChangeAspect="1"/>
              </p:cNvSpPr>
              <p:nvPr/>
            </p:nvSpPr>
            <p:spPr bwMode="auto">
              <a:xfrm>
                <a:off x="4905" y="3061"/>
                <a:ext cx="27" cy="5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0" y="0"/>
                  </a:cxn>
                  <a:cxn ang="0">
                    <a:pos x="56" y="2"/>
                  </a:cxn>
                  <a:cxn ang="0">
                    <a:pos x="12" y="10"/>
                  </a:cxn>
                </a:cxnLst>
                <a:rect l="0" t="0" r="r" b="b"/>
                <a:pathLst>
                  <a:path w="56" h="10">
                    <a:moveTo>
                      <a:pt x="12" y="10"/>
                    </a:moveTo>
                    <a:lnTo>
                      <a:pt x="0" y="0"/>
                    </a:lnTo>
                    <a:lnTo>
                      <a:pt x="56" y="2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8" name="Freeform 1886"/>
              <p:cNvSpPr>
                <a:spLocks noChangeAspect="1"/>
              </p:cNvSpPr>
              <p:nvPr/>
            </p:nvSpPr>
            <p:spPr bwMode="auto">
              <a:xfrm>
                <a:off x="4909" y="3062"/>
                <a:ext cx="44" cy="8"/>
              </a:xfrm>
              <a:custGeom>
                <a:avLst/>
                <a:gdLst/>
                <a:ahLst/>
                <a:cxnLst>
                  <a:cxn ang="0">
                    <a:pos x="13" y="15"/>
                  </a:cxn>
                  <a:cxn ang="0">
                    <a:pos x="0" y="9"/>
                  </a:cxn>
                  <a:cxn ang="0">
                    <a:pos x="86" y="0"/>
                  </a:cxn>
                  <a:cxn ang="0">
                    <a:pos x="13" y="15"/>
                  </a:cxn>
                </a:cxnLst>
                <a:rect l="0" t="0" r="r" b="b"/>
                <a:pathLst>
                  <a:path w="86" h="15">
                    <a:moveTo>
                      <a:pt x="13" y="15"/>
                    </a:moveTo>
                    <a:lnTo>
                      <a:pt x="0" y="9"/>
                    </a:lnTo>
                    <a:lnTo>
                      <a:pt x="86" y="0"/>
                    </a:lnTo>
                    <a:lnTo>
                      <a:pt x="1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9" name="Freeform 1887"/>
              <p:cNvSpPr>
                <a:spLocks noChangeAspect="1"/>
              </p:cNvSpPr>
              <p:nvPr/>
            </p:nvSpPr>
            <p:spPr bwMode="auto">
              <a:xfrm>
                <a:off x="4916" y="3062"/>
                <a:ext cx="37" cy="10"/>
              </a:xfrm>
              <a:custGeom>
                <a:avLst/>
                <a:gdLst/>
                <a:ahLst/>
                <a:cxnLst>
                  <a:cxn ang="0">
                    <a:pos x="16" y="19"/>
                  </a:cxn>
                  <a:cxn ang="0">
                    <a:pos x="0" y="15"/>
                  </a:cxn>
                  <a:cxn ang="0">
                    <a:pos x="73" y="0"/>
                  </a:cxn>
                  <a:cxn ang="0">
                    <a:pos x="16" y="19"/>
                  </a:cxn>
                </a:cxnLst>
                <a:rect l="0" t="0" r="r" b="b"/>
                <a:pathLst>
                  <a:path w="73" h="19">
                    <a:moveTo>
                      <a:pt x="16" y="19"/>
                    </a:moveTo>
                    <a:lnTo>
                      <a:pt x="0" y="15"/>
                    </a:lnTo>
                    <a:lnTo>
                      <a:pt x="73" y="0"/>
                    </a:lnTo>
                    <a:lnTo>
                      <a:pt x="16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0" name="Freeform 1888"/>
              <p:cNvSpPr>
                <a:spLocks noChangeAspect="1"/>
              </p:cNvSpPr>
              <p:nvPr/>
            </p:nvSpPr>
            <p:spPr bwMode="auto">
              <a:xfrm>
                <a:off x="4923" y="3072"/>
                <a:ext cx="4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2"/>
                  </a:cxn>
                  <a:cxn ang="0">
                    <a:pos x="17" y="2"/>
                  </a:cxn>
                  <a:cxn ang="0">
                    <a:pos x="0" y="0"/>
                  </a:cxn>
                </a:cxnLst>
                <a:rect l="0" t="0" r="r" b="b"/>
                <a:pathLst>
                  <a:path w="84" h="2">
                    <a:moveTo>
                      <a:pt x="0" y="0"/>
                    </a:moveTo>
                    <a:lnTo>
                      <a:pt x="84" y="2"/>
                    </a:lnTo>
                    <a:lnTo>
                      <a:pt x="1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1" name="Freeform 1889"/>
              <p:cNvSpPr>
                <a:spLocks noChangeAspect="1"/>
              </p:cNvSpPr>
              <p:nvPr/>
            </p:nvSpPr>
            <p:spPr bwMode="auto">
              <a:xfrm>
                <a:off x="4923" y="3062"/>
                <a:ext cx="42" cy="10"/>
              </a:xfrm>
              <a:custGeom>
                <a:avLst/>
                <a:gdLst/>
                <a:ahLst/>
                <a:cxnLst>
                  <a:cxn ang="0">
                    <a:pos x="84" y="21"/>
                  </a:cxn>
                  <a:cxn ang="0">
                    <a:pos x="0" y="21"/>
                  </a:cxn>
                  <a:cxn ang="0">
                    <a:pos x="59" y="0"/>
                  </a:cxn>
                  <a:cxn ang="0">
                    <a:pos x="84" y="21"/>
                  </a:cxn>
                </a:cxnLst>
                <a:rect l="0" t="0" r="r" b="b"/>
                <a:pathLst>
                  <a:path w="84" h="21">
                    <a:moveTo>
                      <a:pt x="84" y="21"/>
                    </a:moveTo>
                    <a:lnTo>
                      <a:pt x="0" y="21"/>
                    </a:lnTo>
                    <a:lnTo>
                      <a:pt x="59" y="0"/>
                    </a:lnTo>
                    <a:lnTo>
                      <a:pt x="84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2" name="Freeform 1890"/>
              <p:cNvSpPr>
                <a:spLocks noChangeAspect="1"/>
              </p:cNvSpPr>
              <p:nvPr/>
            </p:nvSpPr>
            <p:spPr bwMode="auto">
              <a:xfrm>
                <a:off x="4953" y="2987"/>
                <a:ext cx="12" cy="85"/>
              </a:xfrm>
              <a:custGeom>
                <a:avLst/>
                <a:gdLst/>
                <a:ahLst/>
                <a:cxnLst>
                  <a:cxn ang="0">
                    <a:pos x="25" y="171"/>
                  </a:cxn>
                  <a:cxn ang="0">
                    <a:pos x="0" y="150"/>
                  </a:cxn>
                  <a:cxn ang="0">
                    <a:pos x="25" y="0"/>
                  </a:cxn>
                  <a:cxn ang="0">
                    <a:pos x="25" y="171"/>
                  </a:cxn>
                </a:cxnLst>
                <a:rect l="0" t="0" r="r" b="b"/>
                <a:pathLst>
                  <a:path w="25" h="171">
                    <a:moveTo>
                      <a:pt x="25" y="171"/>
                    </a:moveTo>
                    <a:lnTo>
                      <a:pt x="0" y="150"/>
                    </a:lnTo>
                    <a:lnTo>
                      <a:pt x="25" y="0"/>
                    </a:lnTo>
                    <a:lnTo>
                      <a:pt x="25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3" name="Freeform 1891"/>
              <p:cNvSpPr>
                <a:spLocks noChangeAspect="1"/>
              </p:cNvSpPr>
              <p:nvPr/>
            </p:nvSpPr>
            <p:spPr bwMode="auto">
              <a:xfrm>
                <a:off x="4815" y="2987"/>
                <a:ext cx="13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0" y="4"/>
                  </a:cxn>
                </a:cxnLst>
                <a:rect l="0" t="0" r="r" b="b"/>
                <a:pathLst>
                  <a:path w="25" h="4">
                    <a:moveTo>
                      <a:pt x="0" y="4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4" name="Freeform 1892"/>
              <p:cNvSpPr>
                <a:spLocks noChangeAspect="1"/>
              </p:cNvSpPr>
              <p:nvPr/>
            </p:nvSpPr>
            <p:spPr bwMode="auto">
              <a:xfrm>
                <a:off x="4815" y="2987"/>
                <a:ext cx="13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4" y="8"/>
                  </a:cxn>
                </a:cxnLst>
                <a:rect l="0" t="0" r="r" b="b"/>
                <a:pathLst>
                  <a:path w="25" h="8">
                    <a:moveTo>
                      <a:pt x="4" y="8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5" name="Freeform 1893"/>
              <p:cNvSpPr>
                <a:spLocks noChangeAspect="1"/>
              </p:cNvSpPr>
              <p:nvPr/>
            </p:nvSpPr>
            <p:spPr bwMode="auto">
              <a:xfrm>
                <a:off x="4816" y="2987"/>
                <a:ext cx="14" cy="4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7" y="8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6" name="Freeform 1894"/>
              <p:cNvSpPr>
                <a:spLocks noChangeAspect="1"/>
              </p:cNvSpPr>
              <p:nvPr/>
            </p:nvSpPr>
            <p:spPr bwMode="auto">
              <a:xfrm>
                <a:off x="4816" y="2991"/>
                <a:ext cx="14" cy="2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4" y="3"/>
                  </a:cxn>
                </a:cxnLst>
                <a:rect l="0" t="0" r="r" b="b"/>
                <a:pathLst>
                  <a:path w="27" h="3">
                    <a:moveTo>
                      <a:pt x="4" y="3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7" name="Freeform 1895"/>
              <p:cNvSpPr>
                <a:spLocks noChangeAspect="1"/>
              </p:cNvSpPr>
              <p:nvPr/>
            </p:nvSpPr>
            <p:spPr bwMode="auto">
              <a:xfrm>
                <a:off x="4817" y="2991"/>
                <a:ext cx="14" cy="7"/>
              </a:xfrm>
              <a:custGeom>
                <a:avLst/>
                <a:gdLst/>
                <a:ahLst/>
                <a:cxnLst>
                  <a:cxn ang="0">
                    <a:pos x="27" y="15"/>
                  </a:cxn>
                  <a:cxn ang="0">
                    <a:pos x="0" y="3"/>
                  </a:cxn>
                  <a:cxn ang="0">
                    <a:pos x="25" y="0"/>
                  </a:cxn>
                  <a:cxn ang="0">
                    <a:pos x="27" y="15"/>
                  </a:cxn>
                </a:cxnLst>
                <a:rect l="0" t="0" r="r" b="b"/>
                <a:pathLst>
                  <a:path w="27" h="15">
                    <a:moveTo>
                      <a:pt x="27" y="15"/>
                    </a:moveTo>
                    <a:lnTo>
                      <a:pt x="0" y="3"/>
                    </a:lnTo>
                    <a:lnTo>
                      <a:pt x="25" y="0"/>
                    </a:lnTo>
                    <a:lnTo>
                      <a:pt x="27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8" name="Freeform 1896"/>
              <p:cNvSpPr>
                <a:spLocks noChangeAspect="1"/>
              </p:cNvSpPr>
              <p:nvPr/>
            </p:nvSpPr>
            <p:spPr bwMode="auto">
              <a:xfrm>
                <a:off x="4817" y="2993"/>
                <a:ext cx="14" cy="5"/>
              </a:xfrm>
              <a:custGeom>
                <a:avLst/>
                <a:gdLst/>
                <a:ahLst/>
                <a:cxnLst>
                  <a:cxn ang="0">
                    <a:pos x="27" y="12"/>
                  </a:cxn>
                  <a:cxn ang="0">
                    <a:pos x="0" y="0"/>
                  </a:cxn>
                  <a:cxn ang="0">
                    <a:pos x="27" y="12"/>
                  </a:cxn>
                  <a:cxn ang="0">
                    <a:pos x="27" y="12"/>
                  </a:cxn>
                </a:cxnLst>
                <a:rect l="0" t="0" r="r" b="b"/>
                <a:pathLst>
                  <a:path w="27" h="12">
                    <a:moveTo>
                      <a:pt x="27" y="12"/>
                    </a:moveTo>
                    <a:lnTo>
                      <a:pt x="0" y="0"/>
                    </a:lnTo>
                    <a:lnTo>
                      <a:pt x="27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9" name="Freeform 1897"/>
              <p:cNvSpPr>
                <a:spLocks noChangeAspect="1"/>
              </p:cNvSpPr>
              <p:nvPr/>
            </p:nvSpPr>
            <p:spPr bwMode="auto">
              <a:xfrm>
                <a:off x="4817" y="2993"/>
                <a:ext cx="14" cy="6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0"/>
                  </a:cxn>
                  <a:cxn ang="0">
                    <a:pos x="27" y="14"/>
                  </a:cxn>
                  <a:cxn ang="0">
                    <a:pos x="2" y="14"/>
                  </a:cxn>
                </a:cxnLst>
                <a:rect l="0" t="0" r="r" b="b"/>
                <a:pathLst>
                  <a:path w="27" h="14">
                    <a:moveTo>
                      <a:pt x="2" y="14"/>
                    </a:moveTo>
                    <a:lnTo>
                      <a:pt x="0" y="0"/>
                    </a:lnTo>
                    <a:lnTo>
                      <a:pt x="27" y="14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0" name="Freeform 1898"/>
              <p:cNvSpPr>
                <a:spLocks noChangeAspect="1"/>
              </p:cNvSpPr>
              <p:nvPr/>
            </p:nvSpPr>
            <p:spPr bwMode="auto">
              <a:xfrm>
                <a:off x="4818" y="2998"/>
                <a:ext cx="13" cy="12"/>
              </a:xfrm>
              <a:custGeom>
                <a:avLst/>
                <a:gdLst/>
                <a:ahLst/>
                <a:cxnLst>
                  <a:cxn ang="0">
                    <a:pos x="25" y="23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5" y="23"/>
                  </a:cxn>
                </a:cxnLst>
                <a:rect l="0" t="0" r="r" b="b"/>
                <a:pathLst>
                  <a:path w="25" h="23">
                    <a:moveTo>
                      <a:pt x="25" y="23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5" y="2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1" name="Freeform 1899"/>
              <p:cNvSpPr>
                <a:spLocks noChangeAspect="1"/>
              </p:cNvSpPr>
              <p:nvPr/>
            </p:nvSpPr>
            <p:spPr bwMode="auto">
              <a:xfrm>
                <a:off x="4818" y="2999"/>
                <a:ext cx="13" cy="14"/>
              </a:xfrm>
              <a:custGeom>
                <a:avLst/>
                <a:gdLst/>
                <a:ahLst/>
                <a:cxnLst>
                  <a:cxn ang="0">
                    <a:pos x="2" y="27"/>
                  </a:cxn>
                  <a:cxn ang="0">
                    <a:pos x="0" y="0"/>
                  </a:cxn>
                  <a:cxn ang="0">
                    <a:pos x="25" y="21"/>
                  </a:cxn>
                  <a:cxn ang="0">
                    <a:pos x="2" y="27"/>
                  </a:cxn>
                </a:cxnLst>
                <a:rect l="0" t="0" r="r" b="b"/>
                <a:pathLst>
                  <a:path w="25" h="27">
                    <a:moveTo>
                      <a:pt x="2" y="27"/>
                    </a:moveTo>
                    <a:lnTo>
                      <a:pt x="0" y="0"/>
                    </a:lnTo>
                    <a:lnTo>
                      <a:pt x="25" y="21"/>
                    </a:lnTo>
                    <a:lnTo>
                      <a:pt x="2" y="2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2" name="Freeform 1900"/>
              <p:cNvSpPr>
                <a:spLocks noChangeAspect="1"/>
              </p:cNvSpPr>
              <p:nvPr/>
            </p:nvSpPr>
            <p:spPr bwMode="auto">
              <a:xfrm>
                <a:off x="4819" y="3010"/>
                <a:ext cx="13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3" name="Freeform 1901"/>
              <p:cNvSpPr>
                <a:spLocks noChangeAspect="1"/>
              </p:cNvSpPr>
              <p:nvPr/>
            </p:nvSpPr>
            <p:spPr bwMode="auto">
              <a:xfrm>
                <a:off x="4819" y="3013"/>
                <a:ext cx="14" cy="4"/>
              </a:xfrm>
              <a:custGeom>
                <a:avLst/>
                <a:gdLst/>
                <a:ahLst/>
                <a:cxnLst>
                  <a:cxn ang="0">
                    <a:pos x="27" y="7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7" y="7"/>
                  </a:cxn>
                </a:cxnLst>
                <a:rect l="0" t="0" r="r" b="b"/>
                <a:pathLst>
                  <a:path w="27" h="7">
                    <a:moveTo>
                      <a:pt x="27" y="7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7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4" name="Freeform 1902"/>
              <p:cNvSpPr>
                <a:spLocks noChangeAspect="1"/>
              </p:cNvSpPr>
              <p:nvPr/>
            </p:nvSpPr>
            <p:spPr bwMode="auto">
              <a:xfrm>
                <a:off x="4819" y="3013"/>
                <a:ext cx="14" cy="6"/>
              </a:xfrm>
              <a:custGeom>
                <a:avLst/>
                <a:gdLst/>
                <a:ahLst/>
                <a:cxnLst>
                  <a:cxn ang="0">
                    <a:pos x="29" y="11"/>
                  </a:cxn>
                  <a:cxn ang="0">
                    <a:pos x="0" y="0"/>
                  </a:cxn>
                  <a:cxn ang="0">
                    <a:pos x="27" y="7"/>
                  </a:cxn>
                  <a:cxn ang="0">
                    <a:pos x="29" y="11"/>
                  </a:cxn>
                </a:cxnLst>
                <a:rect l="0" t="0" r="r" b="b"/>
                <a:pathLst>
                  <a:path w="29" h="11">
                    <a:moveTo>
                      <a:pt x="29" y="11"/>
                    </a:moveTo>
                    <a:lnTo>
                      <a:pt x="0" y="0"/>
                    </a:lnTo>
                    <a:lnTo>
                      <a:pt x="27" y="7"/>
                    </a:lnTo>
                    <a:lnTo>
                      <a:pt x="29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5" name="Freeform 1903"/>
              <p:cNvSpPr>
                <a:spLocks noChangeAspect="1"/>
              </p:cNvSpPr>
              <p:nvPr/>
            </p:nvSpPr>
            <p:spPr bwMode="auto">
              <a:xfrm>
                <a:off x="4819" y="3013"/>
                <a:ext cx="14" cy="7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0" y="0"/>
                  </a:cxn>
                  <a:cxn ang="0">
                    <a:pos x="29" y="11"/>
                  </a:cxn>
                  <a:cxn ang="0">
                    <a:pos x="2" y="13"/>
                  </a:cxn>
                </a:cxnLst>
                <a:rect l="0" t="0" r="r" b="b"/>
                <a:pathLst>
                  <a:path w="29" h="13">
                    <a:moveTo>
                      <a:pt x="2" y="13"/>
                    </a:moveTo>
                    <a:lnTo>
                      <a:pt x="0" y="0"/>
                    </a:lnTo>
                    <a:lnTo>
                      <a:pt x="29" y="11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6" name="Freeform 1904"/>
              <p:cNvSpPr>
                <a:spLocks noChangeAspect="1"/>
              </p:cNvSpPr>
              <p:nvPr/>
            </p:nvSpPr>
            <p:spPr bwMode="auto">
              <a:xfrm>
                <a:off x="4821" y="3019"/>
                <a:ext cx="14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7" name="Freeform 1905"/>
              <p:cNvSpPr>
                <a:spLocks noChangeAspect="1"/>
              </p:cNvSpPr>
              <p:nvPr/>
            </p:nvSpPr>
            <p:spPr bwMode="auto">
              <a:xfrm>
                <a:off x="4821" y="3020"/>
                <a:ext cx="15" cy="3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31" y="6"/>
                  </a:cxn>
                </a:cxnLst>
                <a:rect l="0" t="0" r="r" b="b"/>
                <a:pathLst>
                  <a:path w="31" h="6">
                    <a:moveTo>
                      <a:pt x="31" y="6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3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8" name="Freeform 1906"/>
              <p:cNvSpPr>
                <a:spLocks noChangeAspect="1"/>
              </p:cNvSpPr>
              <p:nvPr/>
            </p:nvSpPr>
            <p:spPr bwMode="auto">
              <a:xfrm>
                <a:off x="4821" y="3020"/>
                <a:ext cx="19" cy="3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0" y="0"/>
                  </a:cxn>
                  <a:cxn ang="0">
                    <a:pos x="33" y="6"/>
                  </a:cxn>
                  <a:cxn ang="0">
                    <a:pos x="38" y="6"/>
                  </a:cxn>
                </a:cxnLst>
                <a:rect l="0" t="0" r="r" b="b"/>
                <a:pathLst>
                  <a:path w="38" h="6">
                    <a:moveTo>
                      <a:pt x="38" y="6"/>
                    </a:moveTo>
                    <a:lnTo>
                      <a:pt x="0" y="0"/>
                    </a:lnTo>
                    <a:lnTo>
                      <a:pt x="33" y="6"/>
                    </a:lnTo>
                    <a:lnTo>
                      <a:pt x="3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9" name="Freeform 1907"/>
              <p:cNvSpPr>
                <a:spLocks noChangeAspect="1"/>
              </p:cNvSpPr>
              <p:nvPr/>
            </p:nvSpPr>
            <p:spPr bwMode="auto">
              <a:xfrm>
                <a:off x="4869" y="2987"/>
                <a:ext cx="12" cy="36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0" y="71"/>
                  </a:cxn>
                </a:cxnLst>
                <a:rect l="0" t="0" r="r" b="b"/>
                <a:pathLst>
                  <a:path w="23" h="71">
                    <a:moveTo>
                      <a:pt x="0" y="71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0" name="Freeform 1908"/>
              <p:cNvSpPr>
                <a:spLocks noChangeAspect="1"/>
              </p:cNvSpPr>
              <p:nvPr/>
            </p:nvSpPr>
            <p:spPr bwMode="auto">
              <a:xfrm>
                <a:off x="4822" y="3023"/>
                <a:ext cx="47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8" y="0"/>
                  </a:cxn>
                  <a:cxn ang="0">
                    <a:pos x="94" y="0"/>
                  </a:cxn>
                  <a:cxn ang="0">
                    <a:pos x="0" y="4"/>
                  </a:cxn>
                </a:cxnLst>
                <a:rect l="0" t="0" r="r" b="b"/>
                <a:pathLst>
                  <a:path w="94" h="4">
                    <a:moveTo>
                      <a:pt x="0" y="4"/>
                    </a:moveTo>
                    <a:lnTo>
                      <a:pt x="58" y="0"/>
                    </a:lnTo>
                    <a:lnTo>
                      <a:pt x="9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1" name="Freeform 1909"/>
              <p:cNvSpPr>
                <a:spLocks noChangeAspect="1"/>
              </p:cNvSpPr>
              <p:nvPr/>
            </p:nvSpPr>
            <p:spPr bwMode="auto">
              <a:xfrm>
                <a:off x="4822" y="3023"/>
                <a:ext cx="28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6" y="0"/>
                  </a:cxn>
                  <a:cxn ang="0">
                    <a:pos x="56" y="2"/>
                  </a:cxn>
                  <a:cxn ang="0">
                    <a:pos x="0" y="4"/>
                  </a:cxn>
                </a:cxnLst>
                <a:rect l="0" t="0" r="r" b="b"/>
                <a:pathLst>
                  <a:path w="56" h="4">
                    <a:moveTo>
                      <a:pt x="0" y="4"/>
                    </a:moveTo>
                    <a:lnTo>
                      <a:pt x="46" y="0"/>
                    </a:lnTo>
                    <a:lnTo>
                      <a:pt x="56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2" name="Freeform 1910"/>
              <p:cNvSpPr>
                <a:spLocks noChangeAspect="1"/>
              </p:cNvSpPr>
              <p:nvPr/>
            </p:nvSpPr>
            <p:spPr bwMode="auto">
              <a:xfrm>
                <a:off x="4822" y="3023"/>
                <a:ext cx="23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6" y="0"/>
                  </a:cxn>
                  <a:cxn ang="0">
                    <a:pos x="46" y="2"/>
                  </a:cxn>
                  <a:cxn ang="0">
                    <a:pos x="0" y="4"/>
                  </a:cxn>
                </a:cxnLst>
                <a:rect l="0" t="0" r="r" b="b"/>
                <a:pathLst>
                  <a:path w="46" h="4">
                    <a:moveTo>
                      <a:pt x="0" y="4"/>
                    </a:moveTo>
                    <a:lnTo>
                      <a:pt x="36" y="0"/>
                    </a:lnTo>
                    <a:lnTo>
                      <a:pt x="46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3" name="Freeform 1911"/>
              <p:cNvSpPr>
                <a:spLocks noChangeAspect="1"/>
              </p:cNvSpPr>
              <p:nvPr/>
            </p:nvSpPr>
            <p:spPr bwMode="auto">
              <a:xfrm>
                <a:off x="4821" y="3020"/>
                <a:ext cx="19" cy="4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0"/>
                  </a:cxn>
                  <a:cxn ang="0">
                    <a:pos x="38" y="6"/>
                  </a:cxn>
                  <a:cxn ang="0">
                    <a:pos x="4" y="10"/>
                  </a:cxn>
                </a:cxnLst>
                <a:rect l="0" t="0" r="r" b="b"/>
                <a:pathLst>
                  <a:path w="38" h="10">
                    <a:moveTo>
                      <a:pt x="4" y="10"/>
                    </a:moveTo>
                    <a:lnTo>
                      <a:pt x="0" y="0"/>
                    </a:lnTo>
                    <a:lnTo>
                      <a:pt x="38" y="6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4" name="Freeform 1912"/>
              <p:cNvSpPr>
                <a:spLocks noChangeAspect="1"/>
              </p:cNvSpPr>
              <p:nvPr/>
            </p:nvSpPr>
            <p:spPr bwMode="auto">
              <a:xfrm>
                <a:off x="4822" y="3023"/>
                <a:ext cx="47" cy="4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0" y="4"/>
                  </a:cxn>
                  <a:cxn ang="0">
                    <a:pos x="94" y="0"/>
                  </a:cxn>
                  <a:cxn ang="0">
                    <a:pos x="6" y="10"/>
                  </a:cxn>
                </a:cxnLst>
                <a:rect l="0" t="0" r="r" b="b"/>
                <a:pathLst>
                  <a:path w="94" h="10">
                    <a:moveTo>
                      <a:pt x="6" y="10"/>
                    </a:moveTo>
                    <a:lnTo>
                      <a:pt x="0" y="4"/>
                    </a:lnTo>
                    <a:lnTo>
                      <a:pt x="94" y="0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5" name="Freeform 1913"/>
              <p:cNvSpPr>
                <a:spLocks noChangeAspect="1"/>
              </p:cNvSpPr>
              <p:nvPr/>
            </p:nvSpPr>
            <p:spPr bwMode="auto">
              <a:xfrm>
                <a:off x="4825" y="3023"/>
                <a:ext cx="44" cy="6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0" y="10"/>
                  </a:cxn>
                  <a:cxn ang="0">
                    <a:pos x="88" y="0"/>
                  </a:cxn>
                  <a:cxn ang="0">
                    <a:pos x="7" y="13"/>
                  </a:cxn>
                </a:cxnLst>
                <a:rect l="0" t="0" r="r" b="b"/>
                <a:pathLst>
                  <a:path w="88" h="13">
                    <a:moveTo>
                      <a:pt x="7" y="13"/>
                    </a:moveTo>
                    <a:lnTo>
                      <a:pt x="0" y="10"/>
                    </a:lnTo>
                    <a:lnTo>
                      <a:pt x="88" y="0"/>
                    </a:lnTo>
                    <a:lnTo>
                      <a:pt x="7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6" name="Freeform 1914"/>
              <p:cNvSpPr>
                <a:spLocks noChangeAspect="1"/>
              </p:cNvSpPr>
              <p:nvPr/>
            </p:nvSpPr>
            <p:spPr bwMode="auto">
              <a:xfrm>
                <a:off x="4825" y="3023"/>
                <a:ext cx="44" cy="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9" y="13"/>
                  </a:cxn>
                  <a:cxn ang="0">
                    <a:pos x="88" y="0"/>
                  </a:cxn>
                  <a:cxn ang="0">
                    <a:pos x="0" y="19"/>
                  </a:cxn>
                </a:cxnLst>
                <a:rect l="0" t="0" r="r" b="b"/>
                <a:pathLst>
                  <a:path w="88" h="19">
                    <a:moveTo>
                      <a:pt x="0" y="19"/>
                    </a:moveTo>
                    <a:lnTo>
                      <a:pt x="9" y="13"/>
                    </a:lnTo>
                    <a:lnTo>
                      <a:pt x="88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7" name="Freeform 1915"/>
              <p:cNvSpPr>
                <a:spLocks noChangeAspect="1"/>
              </p:cNvSpPr>
              <p:nvPr/>
            </p:nvSpPr>
            <p:spPr bwMode="auto">
              <a:xfrm>
                <a:off x="4825" y="3023"/>
                <a:ext cx="44" cy="10"/>
              </a:xfrm>
              <a:custGeom>
                <a:avLst/>
                <a:gdLst/>
                <a:ahLst/>
                <a:cxnLst>
                  <a:cxn ang="0">
                    <a:pos x="50" y="21"/>
                  </a:cxn>
                  <a:cxn ang="0">
                    <a:pos x="0" y="19"/>
                  </a:cxn>
                  <a:cxn ang="0">
                    <a:pos x="88" y="0"/>
                  </a:cxn>
                  <a:cxn ang="0">
                    <a:pos x="50" y="21"/>
                  </a:cxn>
                </a:cxnLst>
                <a:rect l="0" t="0" r="r" b="b"/>
                <a:pathLst>
                  <a:path w="88" h="21">
                    <a:moveTo>
                      <a:pt x="50" y="21"/>
                    </a:moveTo>
                    <a:lnTo>
                      <a:pt x="0" y="19"/>
                    </a:lnTo>
                    <a:lnTo>
                      <a:pt x="88" y="0"/>
                    </a:lnTo>
                    <a:lnTo>
                      <a:pt x="50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8" name="Freeform 1916"/>
              <p:cNvSpPr>
                <a:spLocks noChangeAspect="1"/>
              </p:cNvSpPr>
              <p:nvPr/>
            </p:nvSpPr>
            <p:spPr bwMode="auto">
              <a:xfrm>
                <a:off x="4849" y="3023"/>
                <a:ext cx="20" cy="1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0" y="21"/>
                  </a:cxn>
                  <a:cxn ang="0">
                    <a:pos x="0" y="21"/>
                  </a:cxn>
                  <a:cxn ang="0">
                    <a:pos x="38" y="0"/>
                  </a:cxn>
                </a:cxnLst>
                <a:rect l="0" t="0" r="r" b="b"/>
                <a:pathLst>
                  <a:path w="40" h="21">
                    <a:moveTo>
                      <a:pt x="38" y="0"/>
                    </a:moveTo>
                    <a:lnTo>
                      <a:pt x="40" y="21"/>
                    </a:lnTo>
                    <a:lnTo>
                      <a:pt x="0" y="2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9" name="Freeform 1917"/>
              <p:cNvSpPr>
                <a:spLocks noChangeAspect="1"/>
              </p:cNvSpPr>
              <p:nvPr/>
            </p:nvSpPr>
            <p:spPr bwMode="auto">
              <a:xfrm>
                <a:off x="4869" y="2987"/>
                <a:ext cx="12" cy="46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0" y="73"/>
                  </a:cxn>
                  <a:cxn ang="0">
                    <a:pos x="23" y="0"/>
                  </a:cxn>
                  <a:cxn ang="0">
                    <a:pos x="0" y="92"/>
                  </a:cxn>
                </a:cxnLst>
                <a:rect l="0" t="0" r="r" b="b"/>
                <a:pathLst>
                  <a:path w="23" h="92">
                    <a:moveTo>
                      <a:pt x="0" y="92"/>
                    </a:moveTo>
                    <a:lnTo>
                      <a:pt x="0" y="73"/>
                    </a:lnTo>
                    <a:lnTo>
                      <a:pt x="23" y="0"/>
                    </a:lnTo>
                    <a:lnTo>
                      <a:pt x="0" y="9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0" name="Freeform 1918"/>
              <p:cNvSpPr>
                <a:spLocks noChangeAspect="1"/>
              </p:cNvSpPr>
              <p:nvPr/>
            </p:nvSpPr>
            <p:spPr bwMode="auto">
              <a:xfrm>
                <a:off x="4825" y="3032"/>
                <a:ext cx="24" cy="1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0" y="0"/>
                  </a:cxn>
                  <a:cxn ang="0">
                    <a:pos x="48" y="2"/>
                  </a:cxn>
                  <a:cxn ang="0">
                    <a:pos x="38" y="2"/>
                  </a:cxn>
                </a:cxnLst>
                <a:rect l="0" t="0" r="r" b="b"/>
                <a:pathLst>
                  <a:path w="48" h="2">
                    <a:moveTo>
                      <a:pt x="38" y="2"/>
                    </a:moveTo>
                    <a:lnTo>
                      <a:pt x="0" y="0"/>
                    </a:lnTo>
                    <a:lnTo>
                      <a:pt x="4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1" name="Freeform 1919"/>
              <p:cNvSpPr>
                <a:spLocks noChangeAspect="1"/>
              </p:cNvSpPr>
              <p:nvPr/>
            </p:nvSpPr>
            <p:spPr bwMode="auto">
              <a:xfrm>
                <a:off x="4825" y="3032"/>
                <a:ext cx="19" cy="2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0" y="0"/>
                  </a:cxn>
                  <a:cxn ang="0">
                    <a:pos x="38" y="4"/>
                  </a:cxn>
                  <a:cxn ang="0">
                    <a:pos x="28" y="4"/>
                  </a:cxn>
                </a:cxnLst>
                <a:rect l="0" t="0" r="r" b="b"/>
                <a:pathLst>
                  <a:path w="38" h="4">
                    <a:moveTo>
                      <a:pt x="28" y="4"/>
                    </a:moveTo>
                    <a:lnTo>
                      <a:pt x="0" y="0"/>
                    </a:lnTo>
                    <a:lnTo>
                      <a:pt x="3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2" name="Freeform 1920"/>
              <p:cNvSpPr>
                <a:spLocks noChangeAspect="1"/>
              </p:cNvSpPr>
              <p:nvPr/>
            </p:nvSpPr>
            <p:spPr bwMode="auto">
              <a:xfrm>
                <a:off x="4825" y="3032"/>
                <a:ext cx="15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30" y="6"/>
                  </a:cxn>
                  <a:cxn ang="0">
                    <a:pos x="23" y="8"/>
                  </a:cxn>
                </a:cxnLst>
                <a:rect l="0" t="0" r="r" b="b"/>
                <a:pathLst>
                  <a:path w="30" h="8">
                    <a:moveTo>
                      <a:pt x="23" y="8"/>
                    </a:moveTo>
                    <a:lnTo>
                      <a:pt x="0" y="0"/>
                    </a:lnTo>
                    <a:lnTo>
                      <a:pt x="30" y="6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3" name="Freeform 1921"/>
              <p:cNvSpPr>
                <a:spLocks noChangeAspect="1"/>
              </p:cNvSpPr>
              <p:nvPr/>
            </p:nvSpPr>
            <p:spPr bwMode="auto">
              <a:xfrm>
                <a:off x="4821" y="3032"/>
                <a:ext cx="15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" y="0"/>
                  </a:cxn>
                  <a:cxn ang="0">
                    <a:pos x="31" y="6"/>
                  </a:cxn>
                  <a:cxn ang="0">
                    <a:pos x="0" y="10"/>
                  </a:cxn>
                </a:cxnLst>
                <a:rect l="0" t="0" r="r" b="b"/>
                <a:pathLst>
                  <a:path w="31" h="10">
                    <a:moveTo>
                      <a:pt x="0" y="10"/>
                    </a:moveTo>
                    <a:lnTo>
                      <a:pt x="8" y="0"/>
                    </a:lnTo>
                    <a:lnTo>
                      <a:pt x="31" y="6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4" name="Freeform 1922"/>
              <p:cNvSpPr>
                <a:spLocks noChangeAspect="1"/>
              </p:cNvSpPr>
              <p:nvPr/>
            </p:nvSpPr>
            <p:spPr bwMode="auto">
              <a:xfrm>
                <a:off x="4821" y="3036"/>
                <a:ext cx="15" cy="1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27" y="2"/>
                  </a:cxn>
                </a:cxnLst>
                <a:rect l="0" t="0" r="r" b="b"/>
                <a:pathLst>
                  <a:path w="31" h="2">
                    <a:moveTo>
                      <a:pt x="27" y="2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2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5" name="Freeform 1923"/>
              <p:cNvSpPr>
                <a:spLocks noChangeAspect="1"/>
              </p:cNvSpPr>
              <p:nvPr/>
            </p:nvSpPr>
            <p:spPr bwMode="auto">
              <a:xfrm>
                <a:off x="4821" y="3037"/>
                <a:ext cx="13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3" y="4"/>
                  </a:cxn>
                </a:cxnLst>
                <a:rect l="0" t="0" r="r" b="b"/>
                <a:pathLst>
                  <a:path w="27" h="4">
                    <a:moveTo>
                      <a:pt x="23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6" name="Freeform 1924"/>
              <p:cNvSpPr>
                <a:spLocks noChangeAspect="1"/>
              </p:cNvSpPr>
              <p:nvPr/>
            </p:nvSpPr>
            <p:spPr bwMode="auto">
              <a:xfrm>
                <a:off x="4821" y="3037"/>
                <a:ext cx="11" cy="5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19" y="9"/>
                  </a:cxn>
                </a:cxnLst>
                <a:rect l="0" t="0" r="r" b="b"/>
                <a:pathLst>
                  <a:path w="21" h="9">
                    <a:moveTo>
                      <a:pt x="19" y="9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19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7" name="Freeform 1925"/>
              <p:cNvSpPr>
                <a:spLocks noChangeAspect="1"/>
              </p:cNvSpPr>
              <p:nvPr/>
            </p:nvSpPr>
            <p:spPr bwMode="auto">
              <a:xfrm>
                <a:off x="4818" y="3037"/>
                <a:ext cx="13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0"/>
                  </a:cxn>
                  <a:cxn ang="0">
                    <a:pos x="25" y="8"/>
                  </a:cxn>
                  <a:cxn ang="0">
                    <a:pos x="0" y="9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6" y="0"/>
                    </a:lnTo>
                    <a:lnTo>
                      <a:pt x="25" y="8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8" name="Freeform 1926"/>
              <p:cNvSpPr>
                <a:spLocks noChangeAspect="1"/>
              </p:cNvSpPr>
              <p:nvPr/>
            </p:nvSpPr>
            <p:spPr bwMode="auto">
              <a:xfrm>
                <a:off x="4818" y="3042"/>
                <a:ext cx="13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9" name="Freeform 1927"/>
              <p:cNvSpPr>
                <a:spLocks noChangeAspect="1"/>
              </p:cNvSpPr>
              <p:nvPr/>
            </p:nvSpPr>
            <p:spPr bwMode="auto">
              <a:xfrm>
                <a:off x="4818" y="3042"/>
                <a:ext cx="13" cy="6"/>
              </a:xfrm>
              <a:custGeom>
                <a:avLst/>
                <a:gdLst/>
                <a:ahLst/>
                <a:cxnLst>
                  <a:cxn ang="0">
                    <a:pos x="23" y="14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23" y="14"/>
                  </a:cxn>
                </a:cxnLst>
                <a:rect l="0" t="0" r="r" b="b"/>
                <a:pathLst>
                  <a:path w="25" h="14">
                    <a:moveTo>
                      <a:pt x="23" y="14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23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0" name="Freeform 1928"/>
              <p:cNvSpPr>
                <a:spLocks noChangeAspect="1"/>
              </p:cNvSpPr>
              <p:nvPr/>
            </p:nvSpPr>
            <p:spPr bwMode="auto">
              <a:xfrm>
                <a:off x="4817" y="3042"/>
                <a:ext cx="13" cy="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0"/>
                  </a:cxn>
                  <a:cxn ang="0">
                    <a:pos x="25" y="14"/>
                  </a:cxn>
                  <a:cxn ang="0">
                    <a:pos x="0" y="14"/>
                  </a:cxn>
                </a:cxnLst>
                <a:rect l="0" t="0" r="r" b="b"/>
                <a:pathLst>
                  <a:path w="25" h="14">
                    <a:moveTo>
                      <a:pt x="0" y="14"/>
                    </a:moveTo>
                    <a:lnTo>
                      <a:pt x="2" y="0"/>
                    </a:lnTo>
                    <a:lnTo>
                      <a:pt x="25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1" name="Freeform 1929"/>
              <p:cNvSpPr>
                <a:spLocks noChangeAspect="1"/>
              </p:cNvSpPr>
              <p:nvPr/>
            </p:nvSpPr>
            <p:spPr bwMode="auto">
              <a:xfrm>
                <a:off x="4817" y="3048"/>
                <a:ext cx="14" cy="3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2" name="Freeform 1930"/>
              <p:cNvSpPr>
                <a:spLocks noChangeAspect="1"/>
              </p:cNvSpPr>
              <p:nvPr/>
            </p:nvSpPr>
            <p:spPr bwMode="auto">
              <a:xfrm>
                <a:off x="4817" y="3048"/>
                <a:ext cx="14" cy="7"/>
              </a:xfrm>
              <a:custGeom>
                <a:avLst/>
                <a:gdLst/>
                <a:ahLst/>
                <a:cxnLst>
                  <a:cxn ang="0">
                    <a:pos x="27" y="13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27" y="13"/>
                  </a:cxn>
                </a:cxnLst>
                <a:rect l="0" t="0" r="r" b="b"/>
                <a:pathLst>
                  <a:path w="27" h="13">
                    <a:moveTo>
                      <a:pt x="27" y="13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27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3" name="Freeform 1931"/>
              <p:cNvSpPr>
                <a:spLocks noChangeAspect="1"/>
              </p:cNvSpPr>
              <p:nvPr/>
            </p:nvSpPr>
            <p:spPr bwMode="auto">
              <a:xfrm>
                <a:off x="4817" y="3048"/>
                <a:ext cx="14" cy="7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0" y="0"/>
                  </a:cxn>
                  <a:cxn ang="0">
                    <a:pos x="27" y="11"/>
                  </a:cxn>
                  <a:cxn ang="0">
                    <a:pos x="2" y="13"/>
                  </a:cxn>
                </a:cxnLst>
                <a:rect l="0" t="0" r="r" b="b"/>
                <a:pathLst>
                  <a:path w="27" h="13">
                    <a:moveTo>
                      <a:pt x="2" y="13"/>
                    </a:moveTo>
                    <a:lnTo>
                      <a:pt x="0" y="0"/>
                    </a:lnTo>
                    <a:lnTo>
                      <a:pt x="27" y="11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4" name="Freeform 1932"/>
              <p:cNvSpPr>
                <a:spLocks noChangeAspect="1"/>
              </p:cNvSpPr>
              <p:nvPr/>
            </p:nvSpPr>
            <p:spPr bwMode="auto">
              <a:xfrm>
                <a:off x="4818" y="3055"/>
                <a:ext cx="14" cy="2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7" y="4"/>
                  </a:cxn>
                </a:cxnLst>
                <a:rect l="0" t="0" r="r" b="b"/>
                <a:pathLst>
                  <a:path w="27" h="4">
                    <a:moveTo>
                      <a:pt x="27" y="4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5" name="Freeform 1933"/>
              <p:cNvSpPr>
                <a:spLocks noChangeAspect="1"/>
              </p:cNvSpPr>
              <p:nvPr/>
            </p:nvSpPr>
            <p:spPr bwMode="auto">
              <a:xfrm>
                <a:off x="4818" y="3055"/>
                <a:ext cx="15" cy="4"/>
              </a:xfrm>
              <a:custGeom>
                <a:avLst/>
                <a:gdLst/>
                <a:ahLst/>
                <a:cxnLst>
                  <a:cxn ang="0">
                    <a:pos x="31" y="8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31" y="8"/>
                  </a:cxn>
                </a:cxnLst>
                <a:rect l="0" t="0" r="r" b="b"/>
                <a:pathLst>
                  <a:path w="31" h="8">
                    <a:moveTo>
                      <a:pt x="31" y="8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3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6" name="Freeform 1934"/>
              <p:cNvSpPr>
                <a:spLocks noChangeAspect="1"/>
              </p:cNvSpPr>
              <p:nvPr/>
            </p:nvSpPr>
            <p:spPr bwMode="auto">
              <a:xfrm>
                <a:off x="4818" y="3055"/>
                <a:ext cx="18" cy="6"/>
              </a:xfrm>
              <a:custGeom>
                <a:avLst/>
                <a:gdLst/>
                <a:ahLst/>
                <a:cxnLst>
                  <a:cxn ang="0">
                    <a:pos x="37" y="12"/>
                  </a:cxn>
                  <a:cxn ang="0">
                    <a:pos x="0" y="0"/>
                  </a:cxn>
                  <a:cxn ang="0">
                    <a:pos x="33" y="8"/>
                  </a:cxn>
                  <a:cxn ang="0">
                    <a:pos x="37" y="12"/>
                  </a:cxn>
                </a:cxnLst>
                <a:rect l="0" t="0" r="r" b="b"/>
                <a:pathLst>
                  <a:path w="37" h="12">
                    <a:moveTo>
                      <a:pt x="37" y="12"/>
                    </a:moveTo>
                    <a:lnTo>
                      <a:pt x="0" y="0"/>
                    </a:lnTo>
                    <a:lnTo>
                      <a:pt x="33" y="8"/>
                    </a:lnTo>
                    <a:lnTo>
                      <a:pt x="37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7" name="Freeform 1935"/>
              <p:cNvSpPr>
                <a:spLocks noChangeAspect="1"/>
              </p:cNvSpPr>
              <p:nvPr/>
            </p:nvSpPr>
            <p:spPr bwMode="auto">
              <a:xfrm>
                <a:off x="4818" y="3055"/>
                <a:ext cx="18" cy="6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0"/>
                  </a:cxn>
                  <a:cxn ang="0">
                    <a:pos x="37" y="12"/>
                  </a:cxn>
                  <a:cxn ang="0">
                    <a:pos x="4" y="12"/>
                  </a:cxn>
                </a:cxnLst>
                <a:rect l="0" t="0" r="r" b="b"/>
                <a:pathLst>
                  <a:path w="37" h="12">
                    <a:moveTo>
                      <a:pt x="4" y="12"/>
                    </a:moveTo>
                    <a:lnTo>
                      <a:pt x="0" y="0"/>
                    </a:lnTo>
                    <a:lnTo>
                      <a:pt x="37" y="1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8" name="Freeform 1936"/>
              <p:cNvSpPr>
                <a:spLocks noChangeAspect="1"/>
              </p:cNvSpPr>
              <p:nvPr/>
            </p:nvSpPr>
            <p:spPr bwMode="auto">
              <a:xfrm>
                <a:off x="4821" y="3061"/>
                <a:ext cx="19" cy="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8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9" name="Freeform 1937"/>
              <p:cNvSpPr>
                <a:spLocks noChangeAspect="1"/>
              </p:cNvSpPr>
              <p:nvPr/>
            </p:nvSpPr>
            <p:spPr bwMode="auto">
              <a:xfrm>
                <a:off x="4821" y="3061"/>
                <a:ext cx="23" cy="1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46" y="2"/>
                  </a:cxn>
                </a:cxnLst>
                <a:rect l="0" t="0" r="r" b="b"/>
                <a:pathLst>
                  <a:path w="46" h="2">
                    <a:moveTo>
                      <a:pt x="46" y="2"/>
                    </a:moveTo>
                    <a:lnTo>
                      <a:pt x="0" y="0"/>
                    </a:lnTo>
                    <a:lnTo>
                      <a:pt x="36" y="2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0" name="Freeform 1938"/>
              <p:cNvSpPr>
                <a:spLocks noChangeAspect="1"/>
              </p:cNvSpPr>
              <p:nvPr/>
            </p:nvSpPr>
            <p:spPr bwMode="auto">
              <a:xfrm>
                <a:off x="4869" y="2987"/>
                <a:ext cx="12" cy="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94"/>
                  </a:cxn>
                  <a:cxn ang="0">
                    <a:pos x="23" y="0"/>
                  </a:cxn>
                  <a:cxn ang="0">
                    <a:pos x="0" y="150"/>
                  </a:cxn>
                </a:cxnLst>
                <a:rect l="0" t="0" r="r" b="b"/>
                <a:pathLst>
                  <a:path w="23" h="150">
                    <a:moveTo>
                      <a:pt x="0" y="150"/>
                    </a:moveTo>
                    <a:lnTo>
                      <a:pt x="0" y="94"/>
                    </a:lnTo>
                    <a:lnTo>
                      <a:pt x="23" y="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1" name="Freeform 1939"/>
              <p:cNvSpPr>
                <a:spLocks noChangeAspect="1"/>
              </p:cNvSpPr>
              <p:nvPr/>
            </p:nvSpPr>
            <p:spPr bwMode="auto">
              <a:xfrm>
                <a:off x="4821" y="3061"/>
                <a:ext cx="28" cy="1"/>
              </a:xfrm>
              <a:custGeom>
                <a:avLst/>
                <a:gdLst/>
                <a:ahLst/>
                <a:cxnLst>
                  <a:cxn ang="0">
                    <a:pos x="56" y="2"/>
                  </a:cxn>
                  <a:cxn ang="0">
                    <a:pos x="0" y="0"/>
                  </a:cxn>
                  <a:cxn ang="0">
                    <a:pos x="46" y="2"/>
                  </a:cxn>
                  <a:cxn ang="0">
                    <a:pos x="56" y="2"/>
                  </a:cxn>
                </a:cxnLst>
                <a:rect l="0" t="0" r="r" b="b"/>
                <a:pathLst>
                  <a:path w="56" h="2">
                    <a:moveTo>
                      <a:pt x="56" y="2"/>
                    </a:moveTo>
                    <a:lnTo>
                      <a:pt x="0" y="0"/>
                    </a:lnTo>
                    <a:lnTo>
                      <a:pt x="46" y="2"/>
                    </a:lnTo>
                    <a:lnTo>
                      <a:pt x="5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2" name="Freeform 1940"/>
              <p:cNvSpPr>
                <a:spLocks noChangeAspect="1"/>
              </p:cNvSpPr>
              <p:nvPr/>
            </p:nvSpPr>
            <p:spPr bwMode="auto">
              <a:xfrm>
                <a:off x="4824" y="3062"/>
                <a:ext cx="45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0" y="0"/>
                  </a:cxn>
                  <a:cxn ang="0">
                    <a:pos x="90" y="0"/>
                  </a:cxn>
                  <a:cxn ang="0">
                    <a:pos x="0" y="8"/>
                  </a:cxn>
                </a:cxnLst>
                <a:rect l="0" t="0" r="r" b="b"/>
                <a:pathLst>
                  <a:path w="90" h="8">
                    <a:moveTo>
                      <a:pt x="0" y="8"/>
                    </a:moveTo>
                    <a:lnTo>
                      <a:pt x="50" y="0"/>
                    </a:lnTo>
                    <a:lnTo>
                      <a:pt x="9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3" name="Freeform 1941"/>
              <p:cNvSpPr>
                <a:spLocks noChangeAspect="1"/>
              </p:cNvSpPr>
              <p:nvPr/>
            </p:nvSpPr>
            <p:spPr bwMode="auto">
              <a:xfrm>
                <a:off x="4821" y="3061"/>
                <a:ext cx="28" cy="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0" y="0"/>
                  </a:cxn>
                  <a:cxn ang="0">
                    <a:pos x="56" y="2"/>
                  </a:cxn>
                  <a:cxn ang="0">
                    <a:pos x="6" y="10"/>
                  </a:cxn>
                </a:cxnLst>
                <a:rect l="0" t="0" r="r" b="b"/>
                <a:pathLst>
                  <a:path w="56" h="10">
                    <a:moveTo>
                      <a:pt x="6" y="10"/>
                    </a:moveTo>
                    <a:lnTo>
                      <a:pt x="0" y="0"/>
                    </a:lnTo>
                    <a:lnTo>
                      <a:pt x="56" y="2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4" name="Freeform 1942"/>
              <p:cNvSpPr>
                <a:spLocks noChangeAspect="1"/>
              </p:cNvSpPr>
              <p:nvPr/>
            </p:nvSpPr>
            <p:spPr bwMode="auto">
              <a:xfrm>
                <a:off x="4824" y="3062"/>
                <a:ext cx="45" cy="8"/>
              </a:xfrm>
              <a:custGeom>
                <a:avLst/>
                <a:gdLst/>
                <a:ahLst/>
                <a:cxnLst>
                  <a:cxn ang="0">
                    <a:pos x="9" y="15"/>
                  </a:cxn>
                  <a:cxn ang="0">
                    <a:pos x="0" y="8"/>
                  </a:cxn>
                  <a:cxn ang="0">
                    <a:pos x="90" y="0"/>
                  </a:cxn>
                  <a:cxn ang="0">
                    <a:pos x="9" y="15"/>
                  </a:cxn>
                </a:cxnLst>
                <a:rect l="0" t="0" r="r" b="b"/>
                <a:pathLst>
                  <a:path w="90" h="15">
                    <a:moveTo>
                      <a:pt x="9" y="15"/>
                    </a:moveTo>
                    <a:lnTo>
                      <a:pt x="0" y="8"/>
                    </a:lnTo>
                    <a:lnTo>
                      <a:pt x="90" y="0"/>
                    </a:lnTo>
                    <a:lnTo>
                      <a:pt x="9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5" name="Freeform 1943"/>
              <p:cNvSpPr>
                <a:spLocks noChangeAspect="1"/>
              </p:cNvSpPr>
              <p:nvPr/>
            </p:nvSpPr>
            <p:spPr bwMode="auto">
              <a:xfrm>
                <a:off x="4829" y="3062"/>
                <a:ext cx="40" cy="9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15"/>
                  </a:cxn>
                  <a:cxn ang="0">
                    <a:pos x="81" y="0"/>
                  </a:cxn>
                  <a:cxn ang="0">
                    <a:pos x="6" y="17"/>
                  </a:cxn>
                </a:cxnLst>
                <a:rect l="0" t="0" r="r" b="b"/>
                <a:pathLst>
                  <a:path w="81" h="17">
                    <a:moveTo>
                      <a:pt x="6" y="17"/>
                    </a:moveTo>
                    <a:lnTo>
                      <a:pt x="0" y="15"/>
                    </a:lnTo>
                    <a:lnTo>
                      <a:pt x="81" y="0"/>
                    </a:lnTo>
                    <a:lnTo>
                      <a:pt x="6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6" name="Freeform 1944"/>
              <p:cNvSpPr>
                <a:spLocks noChangeAspect="1"/>
              </p:cNvSpPr>
              <p:nvPr/>
            </p:nvSpPr>
            <p:spPr bwMode="auto">
              <a:xfrm>
                <a:off x="4832" y="3062"/>
                <a:ext cx="37" cy="10"/>
              </a:xfrm>
              <a:custGeom>
                <a:avLst/>
                <a:gdLst/>
                <a:ahLst/>
                <a:cxnLst>
                  <a:cxn ang="0">
                    <a:pos x="8" y="19"/>
                  </a:cxn>
                  <a:cxn ang="0">
                    <a:pos x="0" y="17"/>
                  </a:cxn>
                  <a:cxn ang="0">
                    <a:pos x="75" y="0"/>
                  </a:cxn>
                  <a:cxn ang="0">
                    <a:pos x="8" y="19"/>
                  </a:cxn>
                </a:cxnLst>
                <a:rect l="0" t="0" r="r" b="b"/>
                <a:pathLst>
                  <a:path w="75" h="19">
                    <a:moveTo>
                      <a:pt x="8" y="19"/>
                    </a:moveTo>
                    <a:lnTo>
                      <a:pt x="0" y="17"/>
                    </a:lnTo>
                    <a:lnTo>
                      <a:pt x="75" y="0"/>
                    </a:lnTo>
                    <a:lnTo>
                      <a:pt x="8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7" name="Freeform 1945"/>
              <p:cNvSpPr>
                <a:spLocks noChangeAspect="1"/>
              </p:cNvSpPr>
              <p:nvPr/>
            </p:nvSpPr>
            <p:spPr bwMode="auto">
              <a:xfrm>
                <a:off x="4835" y="3072"/>
                <a:ext cx="4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2"/>
                  </a:cxn>
                  <a:cxn ang="0">
                    <a:pos x="23" y="2"/>
                  </a:cxn>
                  <a:cxn ang="0">
                    <a:pos x="0" y="0"/>
                  </a:cxn>
                </a:cxnLst>
                <a:rect l="0" t="0" r="r" b="b"/>
                <a:pathLst>
                  <a:path w="90" h="2">
                    <a:moveTo>
                      <a:pt x="0" y="0"/>
                    </a:moveTo>
                    <a:lnTo>
                      <a:pt x="90" y="2"/>
                    </a:lnTo>
                    <a:lnTo>
                      <a:pt x="2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8" name="Freeform 1946"/>
              <p:cNvSpPr>
                <a:spLocks noChangeAspect="1"/>
              </p:cNvSpPr>
              <p:nvPr/>
            </p:nvSpPr>
            <p:spPr bwMode="auto">
              <a:xfrm>
                <a:off x="4835" y="3062"/>
                <a:ext cx="46" cy="10"/>
              </a:xfrm>
              <a:custGeom>
                <a:avLst/>
                <a:gdLst/>
                <a:ahLst/>
                <a:cxnLst>
                  <a:cxn ang="0">
                    <a:pos x="90" y="21"/>
                  </a:cxn>
                  <a:cxn ang="0">
                    <a:pos x="0" y="21"/>
                  </a:cxn>
                  <a:cxn ang="0">
                    <a:pos x="67" y="0"/>
                  </a:cxn>
                  <a:cxn ang="0">
                    <a:pos x="90" y="21"/>
                  </a:cxn>
                </a:cxnLst>
                <a:rect l="0" t="0" r="r" b="b"/>
                <a:pathLst>
                  <a:path w="90" h="21">
                    <a:moveTo>
                      <a:pt x="90" y="21"/>
                    </a:moveTo>
                    <a:lnTo>
                      <a:pt x="0" y="21"/>
                    </a:lnTo>
                    <a:lnTo>
                      <a:pt x="67" y="0"/>
                    </a:lnTo>
                    <a:lnTo>
                      <a:pt x="90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9" name="Freeform 1947"/>
              <p:cNvSpPr>
                <a:spLocks noChangeAspect="1"/>
              </p:cNvSpPr>
              <p:nvPr/>
            </p:nvSpPr>
            <p:spPr bwMode="auto">
              <a:xfrm>
                <a:off x="4869" y="2987"/>
                <a:ext cx="12" cy="85"/>
              </a:xfrm>
              <a:custGeom>
                <a:avLst/>
                <a:gdLst/>
                <a:ahLst/>
                <a:cxnLst>
                  <a:cxn ang="0">
                    <a:pos x="23" y="171"/>
                  </a:cxn>
                  <a:cxn ang="0">
                    <a:pos x="0" y="150"/>
                  </a:cxn>
                  <a:cxn ang="0">
                    <a:pos x="23" y="0"/>
                  </a:cxn>
                  <a:cxn ang="0">
                    <a:pos x="23" y="171"/>
                  </a:cxn>
                </a:cxnLst>
                <a:rect l="0" t="0" r="r" b="b"/>
                <a:pathLst>
                  <a:path w="23" h="171">
                    <a:moveTo>
                      <a:pt x="23" y="171"/>
                    </a:moveTo>
                    <a:lnTo>
                      <a:pt x="0" y="150"/>
                    </a:lnTo>
                    <a:lnTo>
                      <a:pt x="23" y="0"/>
                    </a:lnTo>
                    <a:lnTo>
                      <a:pt x="23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0" name="Freeform 1948"/>
              <p:cNvSpPr>
                <a:spLocks noChangeAspect="1"/>
              </p:cNvSpPr>
              <p:nvPr/>
            </p:nvSpPr>
            <p:spPr bwMode="auto">
              <a:xfrm>
                <a:off x="5321" y="2214"/>
                <a:ext cx="6" cy="88"/>
              </a:xfrm>
              <a:custGeom>
                <a:avLst/>
                <a:gdLst/>
                <a:ahLst/>
                <a:cxnLst>
                  <a:cxn ang="0">
                    <a:pos x="12" y="175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75"/>
                  </a:cxn>
                  <a:cxn ang="0">
                    <a:pos x="12" y="175"/>
                  </a:cxn>
                </a:cxnLst>
                <a:rect l="0" t="0" r="r" b="b"/>
                <a:pathLst>
                  <a:path w="12" h="175">
                    <a:moveTo>
                      <a:pt x="12" y="175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0" y="175"/>
                    </a:lnTo>
                    <a:lnTo>
                      <a:pt x="12" y="1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1" name="Freeform 1949"/>
              <p:cNvSpPr>
                <a:spLocks noChangeAspect="1"/>
              </p:cNvSpPr>
              <p:nvPr/>
            </p:nvSpPr>
            <p:spPr bwMode="auto">
              <a:xfrm>
                <a:off x="5238" y="2214"/>
                <a:ext cx="89" cy="6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65" y="12"/>
                  </a:cxn>
                  <a:cxn ang="0">
                    <a:pos x="177" y="0"/>
                  </a:cxn>
                </a:cxnLst>
                <a:rect l="0" t="0" r="r" b="b"/>
                <a:pathLst>
                  <a:path w="177" h="12">
                    <a:moveTo>
                      <a:pt x="177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65" y="12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2" name="Freeform 1950"/>
              <p:cNvSpPr>
                <a:spLocks noChangeAspect="1"/>
              </p:cNvSpPr>
              <p:nvPr/>
            </p:nvSpPr>
            <p:spPr bwMode="auto">
              <a:xfrm>
                <a:off x="5883" y="2179"/>
                <a:ext cx="11" cy="58"/>
              </a:xfrm>
              <a:custGeom>
                <a:avLst/>
                <a:gdLst/>
                <a:ahLst/>
                <a:cxnLst>
                  <a:cxn ang="0">
                    <a:pos x="21" y="117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117"/>
                  </a:cxn>
                </a:cxnLst>
                <a:rect l="0" t="0" r="r" b="b"/>
                <a:pathLst>
                  <a:path w="21" h="117">
                    <a:moveTo>
                      <a:pt x="21" y="117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3" name="Freeform 1951"/>
              <p:cNvSpPr>
                <a:spLocks noChangeAspect="1"/>
              </p:cNvSpPr>
              <p:nvPr/>
            </p:nvSpPr>
            <p:spPr bwMode="auto">
              <a:xfrm>
                <a:off x="5894" y="2237"/>
                <a:ext cx="19" cy="9"/>
              </a:xfrm>
              <a:custGeom>
                <a:avLst/>
                <a:gdLst/>
                <a:ahLst/>
                <a:cxnLst>
                  <a:cxn ang="0">
                    <a:pos x="39" y="18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18"/>
                  </a:cxn>
                </a:cxnLst>
                <a:rect l="0" t="0" r="r" b="b"/>
                <a:pathLst>
                  <a:path w="39" h="18">
                    <a:moveTo>
                      <a:pt x="39" y="18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39" y="1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4" name="Freeform 1952"/>
              <p:cNvSpPr>
                <a:spLocks noChangeAspect="1"/>
              </p:cNvSpPr>
              <p:nvPr/>
            </p:nvSpPr>
            <p:spPr bwMode="auto">
              <a:xfrm>
                <a:off x="5894" y="2237"/>
                <a:ext cx="19" cy="9"/>
              </a:xfrm>
              <a:custGeom>
                <a:avLst/>
                <a:gdLst/>
                <a:ahLst/>
                <a:cxnLst>
                  <a:cxn ang="0">
                    <a:pos x="29" y="18"/>
                  </a:cxn>
                  <a:cxn ang="0">
                    <a:pos x="0" y="0"/>
                  </a:cxn>
                  <a:cxn ang="0">
                    <a:pos x="39" y="18"/>
                  </a:cxn>
                  <a:cxn ang="0">
                    <a:pos x="29" y="18"/>
                  </a:cxn>
                </a:cxnLst>
                <a:rect l="0" t="0" r="r" b="b"/>
                <a:pathLst>
                  <a:path w="39" h="18">
                    <a:moveTo>
                      <a:pt x="29" y="18"/>
                    </a:moveTo>
                    <a:lnTo>
                      <a:pt x="0" y="0"/>
                    </a:lnTo>
                    <a:lnTo>
                      <a:pt x="39" y="18"/>
                    </a:lnTo>
                    <a:lnTo>
                      <a:pt x="29" y="1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5" name="Freeform 1953"/>
              <p:cNvSpPr>
                <a:spLocks noChangeAspect="1"/>
              </p:cNvSpPr>
              <p:nvPr/>
            </p:nvSpPr>
            <p:spPr bwMode="auto">
              <a:xfrm>
                <a:off x="5894" y="2237"/>
                <a:ext cx="14" cy="10"/>
              </a:xfrm>
              <a:custGeom>
                <a:avLst/>
                <a:gdLst/>
                <a:ahLst/>
                <a:cxnLst>
                  <a:cxn ang="0">
                    <a:pos x="21" y="20"/>
                  </a:cxn>
                  <a:cxn ang="0">
                    <a:pos x="0" y="0"/>
                  </a:cxn>
                  <a:cxn ang="0">
                    <a:pos x="29" y="18"/>
                  </a:cxn>
                  <a:cxn ang="0">
                    <a:pos x="21" y="20"/>
                  </a:cxn>
                </a:cxnLst>
                <a:rect l="0" t="0" r="r" b="b"/>
                <a:pathLst>
                  <a:path w="29" h="20">
                    <a:moveTo>
                      <a:pt x="21" y="20"/>
                    </a:moveTo>
                    <a:lnTo>
                      <a:pt x="0" y="0"/>
                    </a:lnTo>
                    <a:lnTo>
                      <a:pt x="29" y="18"/>
                    </a:lnTo>
                    <a:lnTo>
                      <a:pt x="21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6" name="Freeform 1954"/>
              <p:cNvSpPr>
                <a:spLocks noChangeAspect="1"/>
              </p:cNvSpPr>
              <p:nvPr/>
            </p:nvSpPr>
            <p:spPr bwMode="auto">
              <a:xfrm>
                <a:off x="5894" y="2237"/>
                <a:ext cx="10" cy="11"/>
              </a:xfrm>
              <a:custGeom>
                <a:avLst/>
                <a:gdLst/>
                <a:ahLst/>
                <a:cxnLst>
                  <a:cxn ang="0">
                    <a:pos x="14" y="22"/>
                  </a:cxn>
                  <a:cxn ang="0">
                    <a:pos x="0" y="0"/>
                  </a:cxn>
                  <a:cxn ang="0">
                    <a:pos x="21" y="18"/>
                  </a:cxn>
                  <a:cxn ang="0">
                    <a:pos x="14" y="22"/>
                  </a:cxn>
                </a:cxnLst>
                <a:rect l="0" t="0" r="r" b="b"/>
                <a:pathLst>
                  <a:path w="21" h="22">
                    <a:moveTo>
                      <a:pt x="14" y="22"/>
                    </a:moveTo>
                    <a:lnTo>
                      <a:pt x="0" y="0"/>
                    </a:lnTo>
                    <a:lnTo>
                      <a:pt x="21" y="18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7" name="Freeform 1955"/>
              <p:cNvSpPr>
                <a:spLocks noChangeAspect="1"/>
              </p:cNvSpPr>
              <p:nvPr/>
            </p:nvSpPr>
            <p:spPr bwMode="auto">
              <a:xfrm>
                <a:off x="5894" y="2237"/>
                <a:ext cx="6" cy="13"/>
              </a:xfrm>
              <a:custGeom>
                <a:avLst/>
                <a:gdLst/>
                <a:ahLst/>
                <a:cxnLst>
                  <a:cxn ang="0">
                    <a:pos x="8" y="25"/>
                  </a:cxn>
                  <a:cxn ang="0">
                    <a:pos x="0" y="0"/>
                  </a:cxn>
                  <a:cxn ang="0">
                    <a:pos x="14" y="23"/>
                  </a:cxn>
                  <a:cxn ang="0">
                    <a:pos x="8" y="25"/>
                  </a:cxn>
                </a:cxnLst>
                <a:rect l="0" t="0" r="r" b="b"/>
                <a:pathLst>
                  <a:path w="14" h="25">
                    <a:moveTo>
                      <a:pt x="8" y="25"/>
                    </a:moveTo>
                    <a:lnTo>
                      <a:pt x="0" y="0"/>
                    </a:lnTo>
                    <a:lnTo>
                      <a:pt x="14" y="23"/>
                    </a:lnTo>
                    <a:lnTo>
                      <a:pt x="8" y="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8" name="Freeform 1956"/>
              <p:cNvSpPr>
                <a:spLocks noChangeAspect="1"/>
              </p:cNvSpPr>
              <p:nvPr/>
            </p:nvSpPr>
            <p:spPr bwMode="auto">
              <a:xfrm>
                <a:off x="5894" y="2237"/>
                <a:ext cx="3" cy="15"/>
              </a:xfrm>
              <a:custGeom>
                <a:avLst/>
                <a:gdLst/>
                <a:ahLst/>
                <a:cxnLst>
                  <a:cxn ang="0">
                    <a:pos x="4" y="29"/>
                  </a:cxn>
                  <a:cxn ang="0">
                    <a:pos x="0" y="0"/>
                  </a:cxn>
                  <a:cxn ang="0">
                    <a:pos x="8" y="25"/>
                  </a:cxn>
                  <a:cxn ang="0">
                    <a:pos x="4" y="29"/>
                  </a:cxn>
                </a:cxnLst>
                <a:rect l="0" t="0" r="r" b="b"/>
                <a:pathLst>
                  <a:path w="8" h="29">
                    <a:moveTo>
                      <a:pt x="4" y="29"/>
                    </a:moveTo>
                    <a:lnTo>
                      <a:pt x="0" y="0"/>
                    </a:lnTo>
                    <a:lnTo>
                      <a:pt x="8" y="25"/>
                    </a:lnTo>
                    <a:lnTo>
                      <a:pt x="4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9" name="Freeform 1957"/>
              <p:cNvSpPr>
                <a:spLocks noChangeAspect="1"/>
              </p:cNvSpPr>
              <p:nvPr/>
            </p:nvSpPr>
            <p:spPr bwMode="auto">
              <a:xfrm>
                <a:off x="5883" y="2179"/>
                <a:ext cx="12" cy="73"/>
              </a:xfrm>
              <a:custGeom>
                <a:avLst/>
                <a:gdLst/>
                <a:ahLst/>
                <a:cxnLst>
                  <a:cxn ang="0">
                    <a:pos x="23" y="146"/>
                  </a:cxn>
                  <a:cxn ang="0">
                    <a:pos x="0" y="0"/>
                  </a:cxn>
                  <a:cxn ang="0">
                    <a:pos x="21" y="117"/>
                  </a:cxn>
                  <a:cxn ang="0">
                    <a:pos x="23" y="146"/>
                  </a:cxn>
                </a:cxnLst>
                <a:rect l="0" t="0" r="r" b="b"/>
                <a:pathLst>
                  <a:path w="23" h="146">
                    <a:moveTo>
                      <a:pt x="23" y="146"/>
                    </a:moveTo>
                    <a:lnTo>
                      <a:pt x="0" y="0"/>
                    </a:lnTo>
                    <a:lnTo>
                      <a:pt x="21" y="117"/>
                    </a:lnTo>
                    <a:lnTo>
                      <a:pt x="23" y="14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0" name="Freeform 1958"/>
              <p:cNvSpPr>
                <a:spLocks noChangeAspect="1"/>
              </p:cNvSpPr>
              <p:nvPr/>
            </p:nvSpPr>
            <p:spPr bwMode="auto">
              <a:xfrm>
                <a:off x="5883" y="2179"/>
                <a:ext cx="12" cy="75"/>
              </a:xfrm>
              <a:custGeom>
                <a:avLst/>
                <a:gdLst/>
                <a:ahLst/>
                <a:cxnLst>
                  <a:cxn ang="0">
                    <a:pos x="19" y="150"/>
                  </a:cxn>
                  <a:cxn ang="0">
                    <a:pos x="0" y="0"/>
                  </a:cxn>
                  <a:cxn ang="0">
                    <a:pos x="23" y="146"/>
                  </a:cxn>
                  <a:cxn ang="0">
                    <a:pos x="19" y="150"/>
                  </a:cxn>
                </a:cxnLst>
                <a:rect l="0" t="0" r="r" b="b"/>
                <a:pathLst>
                  <a:path w="23" h="150">
                    <a:moveTo>
                      <a:pt x="19" y="150"/>
                    </a:moveTo>
                    <a:lnTo>
                      <a:pt x="0" y="0"/>
                    </a:lnTo>
                    <a:lnTo>
                      <a:pt x="23" y="146"/>
                    </a:lnTo>
                    <a:lnTo>
                      <a:pt x="19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1" name="Freeform 1959"/>
              <p:cNvSpPr>
                <a:spLocks noChangeAspect="1"/>
              </p:cNvSpPr>
              <p:nvPr/>
            </p:nvSpPr>
            <p:spPr bwMode="auto">
              <a:xfrm>
                <a:off x="5883" y="2179"/>
                <a:ext cx="10" cy="78"/>
              </a:xfrm>
              <a:custGeom>
                <a:avLst/>
                <a:gdLst/>
                <a:ahLst/>
                <a:cxnLst>
                  <a:cxn ang="0">
                    <a:pos x="17" y="158"/>
                  </a:cxn>
                  <a:cxn ang="0">
                    <a:pos x="0" y="0"/>
                  </a:cxn>
                  <a:cxn ang="0">
                    <a:pos x="19" y="150"/>
                  </a:cxn>
                  <a:cxn ang="0">
                    <a:pos x="17" y="158"/>
                  </a:cxn>
                </a:cxnLst>
                <a:rect l="0" t="0" r="r" b="b"/>
                <a:pathLst>
                  <a:path w="19" h="158">
                    <a:moveTo>
                      <a:pt x="17" y="158"/>
                    </a:moveTo>
                    <a:lnTo>
                      <a:pt x="0" y="0"/>
                    </a:lnTo>
                    <a:lnTo>
                      <a:pt x="19" y="150"/>
                    </a:lnTo>
                    <a:lnTo>
                      <a:pt x="17" y="15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2" name="Freeform 1960"/>
              <p:cNvSpPr>
                <a:spLocks noChangeAspect="1"/>
              </p:cNvSpPr>
              <p:nvPr/>
            </p:nvSpPr>
            <p:spPr bwMode="auto">
              <a:xfrm>
                <a:off x="5883" y="2257"/>
                <a:ext cx="10" cy="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7"/>
                  </a:cxn>
                  <a:cxn ang="0">
                    <a:pos x="0" y="7"/>
                  </a:cxn>
                  <a:cxn ang="0">
                    <a:pos x="19" y="0"/>
                  </a:cxn>
                </a:cxnLst>
                <a:rect l="0" t="0" r="r" b="b"/>
                <a:pathLst>
                  <a:path w="19" h="7">
                    <a:moveTo>
                      <a:pt x="19" y="0"/>
                    </a:moveTo>
                    <a:lnTo>
                      <a:pt x="17" y="7"/>
                    </a:lnTo>
                    <a:lnTo>
                      <a:pt x="0" y="7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3" name="Freeform 1961"/>
              <p:cNvSpPr>
                <a:spLocks noChangeAspect="1"/>
              </p:cNvSpPr>
              <p:nvPr/>
            </p:nvSpPr>
            <p:spPr bwMode="auto">
              <a:xfrm>
                <a:off x="5883" y="2179"/>
                <a:ext cx="10" cy="82"/>
              </a:xfrm>
              <a:custGeom>
                <a:avLst/>
                <a:gdLst/>
                <a:ahLst/>
                <a:cxnLst>
                  <a:cxn ang="0">
                    <a:pos x="0" y="165"/>
                  </a:cxn>
                  <a:cxn ang="0">
                    <a:pos x="0" y="0"/>
                  </a:cxn>
                  <a:cxn ang="0">
                    <a:pos x="19" y="158"/>
                  </a:cxn>
                  <a:cxn ang="0">
                    <a:pos x="0" y="165"/>
                  </a:cxn>
                </a:cxnLst>
                <a:rect l="0" t="0" r="r" b="b"/>
                <a:pathLst>
                  <a:path w="19" h="165">
                    <a:moveTo>
                      <a:pt x="0" y="165"/>
                    </a:moveTo>
                    <a:lnTo>
                      <a:pt x="0" y="0"/>
                    </a:lnTo>
                    <a:lnTo>
                      <a:pt x="19" y="158"/>
                    </a:lnTo>
                    <a:lnTo>
                      <a:pt x="0" y="16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4" name="Freeform 1962"/>
              <p:cNvSpPr>
                <a:spLocks noChangeAspect="1"/>
              </p:cNvSpPr>
              <p:nvPr/>
            </p:nvSpPr>
            <p:spPr bwMode="auto">
              <a:xfrm>
                <a:off x="5806" y="2179"/>
                <a:ext cx="20" cy="2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17" y="0"/>
                  </a:cxn>
                  <a:cxn ang="0">
                    <a:pos x="41" y="0"/>
                  </a:cxn>
                  <a:cxn ang="0">
                    <a:pos x="0" y="52"/>
                  </a:cxn>
                </a:cxnLst>
                <a:rect l="0" t="0" r="r" b="b"/>
                <a:pathLst>
                  <a:path w="41" h="52">
                    <a:moveTo>
                      <a:pt x="0" y="52"/>
                    </a:moveTo>
                    <a:lnTo>
                      <a:pt x="17" y="0"/>
                    </a:lnTo>
                    <a:lnTo>
                      <a:pt x="41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5" name="Freeform 1963"/>
              <p:cNvSpPr>
                <a:spLocks noChangeAspect="1"/>
              </p:cNvSpPr>
              <p:nvPr/>
            </p:nvSpPr>
            <p:spPr bwMode="auto">
              <a:xfrm>
                <a:off x="5749" y="2179"/>
                <a:ext cx="22" cy="26"/>
              </a:xfrm>
              <a:custGeom>
                <a:avLst/>
                <a:gdLst/>
                <a:ahLst/>
                <a:cxnLst>
                  <a:cxn ang="0">
                    <a:pos x="44" y="5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44" y="52"/>
                  </a:cxn>
                </a:cxnLst>
                <a:rect l="0" t="0" r="r" b="b"/>
                <a:pathLst>
                  <a:path w="44" h="52">
                    <a:moveTo>
                      <a:pt x="44" y="5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44" y="5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6" name="Freeform 1964"/>
              <p:cNvSpPr>
                <a:spLocks noChangeAspect="1"/>
              </p:cNvSpPr>
              <p:nvPr/>
            </p:nvSpPr>
            <p:spPr bwMode="auto">
              <a:xfrm>
                <a:off x="5775" y="2205"/>
                <a:ext cx="31" cy="9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54" y="19"/>
                  </a:cxn>
                  <a:cxn ang="0">
                    <a:pos x="0" y="19"/>
                  </a:cxn>
                  <a:cxn ang="0">
                    <a:pos x="61" y="0"/>
                  </a:cxn>
                </a:cxnLst>
                <a:rect l="0" t="0" r="r" b="b"/>
                <a:pathLst>
                  <a:path w="61" h="19">
                    <a:moveTo>
                      <a:pt x="61" y="0"/>
                    </a:moveTo>
                    <a:lnTo>
                      <a:pt x="54" y="19"/>
                    </a:lnTo>
                    <a:lnTo>
                      <a:pt x="0" y="19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7" name="Freeform 1965"/>
              <p:cNvSpPr>
                <a:spLocks noChangeAspect="1"/>
              </p:cNvSpPr>
              <p:nvPr/>
            </p:nvSpPr>
            <p:spPr bwMode="auto">
              <a:xfrm>
                <a:off x="5771" y="2205"/>
                <a:ext cx="35" cy="9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" y="19"/>
                  </a:cxn>
                </a:cxnLst>
                <a:rect l="0" t="0" r="r" b="b"/>
                <a:pathLst>
                  <a:path w="69" h="19">
                    <a:moveTo>
                      <a:pt x="6" y="19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8" name="Freeform 1966"/>
              <p:cNvSpPr>
                <a:spLocks noChangeAspect="1"/>
              </p:cNvSpPr>
              <p:nvPr/>
            </p:nvSpPr>
            <p:spPr bwMode="auto">
              <a:xfrm>
                <a:off x="5749" y="2179"/>
                <a:ext cx="26" cy="35"/>
              </a:xfrm>
              <a:custGeom>
                <a:avLst/>
                <a:gdLst/>
                <a:ahLst/>
                <a:cxnLst>
                  <a:cxn ang="0">
                    <a:pos x="52" y="71"/>
                  </a:cxn>
                  <a:cxn ang="0">
                    <a:pos x="0" y="0"/>
                  </a:cxn>
                  <a:cxn ang="0">
                    <a:pos x="44" y="50"/>
                  </a:cxn>
                  <a:cxn ang="0">
                    <a:pos x="52" y="71"/>
                  </a:cxn>
                </a:cxnLst>
                <a:rect l="0" t="0" r="r" b="b"/>
                <a:pathLst>
                  <a:path w="52" h="71">
                    <a:moveTo>
                      <a:pt x="52" y="71"/>
                    </a:moveTo>
                    <a:lnTo>
                      <a:pt x="0" y="0"/>
                    </a:lnTo>
                    <a:lnTo>
                      <a:pt x="44" y="50"/>
                    </a:lnTo>
                    <a:lnTo>
                      <a:pt x="52" y="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9" name="Freeform 1967"/>
              <p:cNvSpPr>
                <a:spLocks noChangeAspect="1"/>
              </p:cNvSpPr>
              <p:nvPr/>
            </p:nvSpPr>
            <p:spPr bwMode="auto">
              <a:xfrm>
                <a:off x="5801" y="2179"/>
                <a:ext cx="25" cy="3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7" y="50"/>
                  </a:cxn>
                  <a:cxn ang="0">
                    <a:pos x="50" y="0"/>
                  </a:cxn>
                  <a:cxn ang="0">
                    <a:pos x="0" y="71"/>
                  </a:cxn>
                </a:cxnLst>
                <a:rect l="0" t="0" r="r" b="b"/>
                <a:pathLst>
                  <a:path w="50" h="71">
                    <a:moveTo>
                      <a:pt x="0" y="71"/>
                    </a:moveTo>
                    <a:lnTo>
                      <a:pt x="7" y="50"/>
                    </a:lnTo>
                    <a:lnTo>
                      <a:pt x="50" y="0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0" name="Freeform 1968"/>
              <p:cNvSpPr>
                <a:spLocks noChangeAspect="1"/>
              </p:cNvSpPr>
              <p:nvPr/>
            </p:nvSpPr>
            <p:spPr bwMode="auto">
              <a:xfrm>
                <a:off x="5788" y="2179"/>
                <a:ext cx="38" cy="73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27" y="71"/>
                  </a:cxn>
                  <a:cxn ang="0">
                    <a:pos x="77" y="0"/>
                  </a:cxn>
                  <a:cxn ang="0">
                    <a:pos x="0" y="146"/>
                  </a:cxn>
                </a:cxnLst>
                <a:rect l="0" t="0" r="r" b="b"/>
                <a:pathLst>
                  <a:path w="77" h="146">
                    <a:moveTo>
                      <a:pt x="0" y="146"/>
                    </a:moveTo>
                    <a:lnTo>
                      <a:pt x="27" y="71"/>
                    </a:lnTo>
                    <a:lnTo>
                      <a:pt x="77" y="0"/>
                    </a:lnTo>
                    <a:lnTo>
                      <a:pt x="0" y="14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1" name="Freeform 1969"/>
              <p:cNvSpPr>
                <a:spLocks noChangeAspect="1"/>
              </p:cNvSpPr>
              <p:nvPr/>
            </p:nvSpPr>
            <p:spPr bwMode="auto">
              <a:xfrm>
                <a:off x="5749" y="2179"/>
                <a:ext cx="39" cy="73"/>
              </a:xfrm>
              <a:custGeom>
                <a:avLst/>
                <a:gdLst/>
                <a:ahLst/>
                <a:cxnLst>
                  <a:cxn ang="0">
                    <a:pos x="77" y="146"/>
                  </a:cxn>
                  <a:cxn ang="0">
                    <a:pos x="0" y="0"/>
                  </a:cxn>
                  <a:cxn ang="0">
                    <a:pos x="50" y="71"/>
                  </a:cxn>
                  <a:cxn ang="0">
                    <a:pos x="77" y="146"/>
                  </a:cxn>
                </a:cxnLst>
                <a:rect l="0" t="0" r="r" b="b"/>
                <a:pathLst>
                  <a:path w="77" h="146">
                    <a:moveTo>
                      <a:pt x="77" y="146"/>
                    </a:moveTo>
                    <a:lnTo>
                      <a:pt x="0" y="0"/>
                    </a:lnTo>
                    <a:lnTo>
                      <a:pt x="50" y="71"/>
                    </a:lnTo>
                    <a:lnTo>
                      <a:pt x="77" y="14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2" name="Freeform 1970"/>
              <p:cNvSpPr>
                <a:spLocks noChangeAspect="1"/>
              </p:cNvSpPr>
              <p:nvPr/>
            </p:nvSpPr>
            <p:spPr bwMode="auto">
              <a:xfrm>
                <a:off x="5788" y="2179"/>
                <a:ext cx="38" cy="85"/>
              </a:xfrm>
              <a:custGeom>
                <a:avLst/>
                <a:gdLst/>
                <a:ahLst/>
                <a:cxnLst>
                  <a:cxn ang="0">
                    <a:pos x="13" y="171"/>
                  </a:cxn>
                  <a:cxn ang="0">
                    <a:pos x="0" y="146"/>
                  </a:cxn>
                  <a:cxn ang="0">
                    <a:pos x="77" y="0"/>
                  </a:cxn>
                  <a:cxn ang="0">
                    <a:pos x="13" y="171"/>
                  </a:cxn>
                </a:cxnLst>
                <a:rect l="0" t="0" r="r" b="b"/>
                <a:pathLst>
                  <a:path w="77" h="171">
                    <a:moveTo>
                      <a:pt x="13" y="171"/>
                    </a:moveTo>
                    <a:lnTo>
                      <a:pt x="0" y="146"/>
                    </a:lnTo>
                    <a:lnTo>
                      <a:pt x="77" y="0"/>
                    </a:lnTo>
                    <a:lnTo>
                      <a:pt x="13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3" name="Freeform 1971"/>
              <p:cNvSpPr>
                <a:spLocks noChangeAspect="1"/>
              </p:cNvSpPr>
              <p:nvPr/>
            </p:nvSpPr>
            <p:spPr bwMode="auto">
              <a:xfrm>
                <a:off x="5782" y="2252"/>
                <a:ext cx="13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5" y="25"/>
                  </a:cxn>
                  <a:cxn ang="0">
                    <a:pos x="0" y="25"/>
                  </a:cxn>
                  <a:cxn ang="0">
                    <a:pos x="12" y="0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lnTo>
                      <a:pt x="25" y="25"/>
                    </a:lnTo>
                    <a:lnTo>
                      <a:pt x="0" y="2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4" name="Freeform 1972"/>
              <p:cNvSpPr>
                <a:spLocks noChangeAspect="1"/>
              </p:cNvSpPr>
              <p:nvPr/>
            </p:nvSpPr>
            <p:spPr bwMode="auto">
              <a:xfrm>
                <a:off x="5749" y="2179"/>
                <a:ext cx="39" cy="85"/>
              </a:xfrm>
              <a:custGeom>
                <a:avLst/>
                <a:gdLst/>
                <a:ahLst/>
                <a:cxnLst>
                  <a:cxn ang="0">
                    <a:pos x="63" y="171"/>
                  </a:cxn>
                  <a:cxn ang="0">
                    <a:pos x="0" y="0"/>
                  </a:cxn>
                  <a:cxn ang="0">
                    <a:pos x="77" y="146"/>
                  </a:cxn>
                  <a:cxn ang="0">
                    <a:pos x="63" y="171"/>
                  </a:cxn>
                </a:cxnLst>
                <a:rect l="0" t="0" r="r" b="b"/>
                <a:pathLst>
                  <a:path w="77" h="171">
                    <a:moveTo>
                      <a:pt x="63" y="171"/>
                    </a:moveTo>
                    <a:lnTo>
                      <a:pt x="0" y="0"/>
                    </a:lnTo>
                    <a:lnTo>
                      <a:pt x="77" y="146"/>
                    </a:lnTo>
                    <a:lnTo>
                      <a:pt x="63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5" name="Freeform 1973"/>
              <p:cNvSpPr>
                <a:spLocks noChangeAspect="1"/>
              </p:cNvSpPr>
              <p:nvPr/>
            </p:nvSpPr>
            <p:spPr bwMode="auto">
              <a:xfrm>
                <a:off x="6267" y="2177"/>
                <a:ext cx="13" cy="1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6" name="Freeform 1974"/>
              <p:cNvSpPr>
                <a:spLocks noChangeAspect="1"/>
              </p:cNvSpPr>
              <p:nvPr/>
            </p:nvSpPr>
            <p:spPr bwMode="auto">
              <a:xfrm>
                <a:off x="6262" y="2178"/>
                <a:ext cx="18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0"/>
                  </a:cxn>
                  <a:cxn ang="0">
                    <a:pos x="37" y="0"/>
                  </a:cxn>
                  <a:cxn ang="0">
                    <a:pos x="0" y="2"/>
                  </a:cxn>
                </a:cxnLst>
                <a:rect l="0" t="0" r="r" b="b"/>
                <a:pathLst>
                  <a:path w="37" h="2">
                    <a:moveTo>
                      <a:pt x="0" y="2"/>
                    </a:moveTo>
                    <a:lnTo>
                      <a:pt x="12" y="0"/>
                    </a:lnTo>
                    <a:lnTo>
                      <a:pt x="3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7" name="Freeform 1975"/>
              <p:cNvSpPr>
                <a:spLocks noChangeAspect="1"/>
              </p:cNvSpPr>
              <p:nvPr/>
            </p:nvSpPr>
            <p:spPr bwMode="auto">
              <a:xfrm>
                <a:off x="6262" y="2178"/>
                <a:ext cx="25" cy="2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0" y="2"/>
                  </a:cxn>
                  <a:cxn ang="0">
                    <a:pos x="37" y="0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0" y="2"/>
                    </a:lnTo>
                    <a:lnTo>
                      <a:pt x="37" y="0"/>
                    </a:lnTo>
                    <a:lnTo>
                      <a:pt x="5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8" name="Freeform 1976"/>
              <p:cNvSpPr>
                <a:spLocks noChangeAspect="1"/>
              </p:cNvSpPr>
              <p:nvPr/>
            </p:nvSpPr>
            <p:spPr bwMode="auto">
              <a:xfrm>
                <a:off x="6257" y="2179"/>
                <a:ext cx="30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9" y="0"/>
                  </a:cxn>
                  <a:cxn ang="0">
                    <a:pos x="59" y="2"/>
                  </a:cxn>
                  <a:cxn ang="0">
                    <a:pos x="0" y="6"/>
                  </a:cxn>
                </a:cxnLst>
                <a:rect l="0" t="0" r="r" b="b"/>
                <a:pathLst>
                  <a:path w="59" h="6">
                    <a:moveTo>
                      <a:pt x="0" y="6"/>
                    </a:moveTo>
                    <a:lnTo>
                      <a:pt x="9" y="0"/>
                    </a:lnTo>
                    <a:lnTo>
                      <a:pt x="59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9" name="Freeform 1977"/>
              <p:cNvSpPr>
                <a:spLocks noChangeAspect="1"/>
              </p:cNvSpPr>
              <p:nvPr/>
            </p:nvSpPr>
            <p:spPr bwMode="auto">
              <a:xfrm>
                <a:off x="6257" y="2180"/>
                <a:ext cx="34" cy="2"/>
              </a:xfrm>
              <a:custGeom>
                <a:avLst/>
                <a:gdLst/>
                <a:ahLst/>
                <a:cxnLst>
                  <a:cxn ang="0">
                    <a:pos x="69" y="6"/>
                  </a:cxn>
                  <a:cxn ang="0">
                    <a:pos x="0" y="4"/>
                  </a:cxn>
                  <a:cxn ang="0">
                    <a:pos x="57" y="0"/>
                  </a:cxn>
                  <a:cxn ang="0">
                    <a:pos x="69" y="6"/>
                  </a:cxn>
                </a:cxnLst>
                <a:rect l="0" t="0" r="r" b="b"/>
                <a:pathLst>
                  <a:path w="69" h="6">
                    <a:moveTo>
                      <a:pt x="69" y="6"/>
                    </a:moveTo>
                    <a:lnTo>
                      <a:pt x="0" y="4"/>
                    </a:lnTo>
                    <a:lnTo>
                      <a:pt x="57" y="0"/>
                    </a:lnTo>
                    <a:lnTo>
                      <a:pt x="6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0" name="Freeform 1978"/>
              <p:cNvSpPr>
                <a:spLocks noChangeAspect="1"/>
              </p:cNvSpPr>
              <p:nvPr/>
            </p:nvSpPr>
            <p:spPr bwMode="auto">
              <a:xfrm>
                <a:off x="6253" y="2181"/>
                <a:ext cx="38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77" y="4"/>
                  </a:cxn>
                  <a:cxn ang="0">
                    <a:pos x="0" y="8"/>
                  </a:cxn>
                </a:cxnLst>
                <a:rect l="0" t="0" r="r" b="b"/>
                <a:pathLst>
                  <a:path w="77" h="8">
                    <a:moveTo>
                      <a:pt x="0" y="8"/>
                    </a:moveTo>
                    <a:lnTo>
                      <a:pt x="8" y="0"/>
                    </a:lnTo>
                    <a:lnTo>
                      <a:pt x="77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1" name="Freeform 1979"/>
              <p:cNvSpPr>
                <a:spLocks noChangeAspect="1"/>
              </p:cNvSpPr>
              <p:nvPr/>
            </p:nvSpPr>
            <p:spPr bwMode="auto">
              <a:xfrm>
                <a:off x="6253" y="2182"/>
                <a:ext cx="38" cy="4"/>
              </a:xfrm>
              <a:custGeom>
                <a:avLst/>
                <a:gdLst/>
                <a:ahLst/>
                <a:cxnLst>
                  <a:cxn ang="0">
                    <a:pos x="40" y="8"/>
                  </a:cxn>
                  <a:cxn ang="0">
                    <a:pos x="0" y="6"/>
                  </a:cxn>
                  <a:cxn ang="0">
                    <a:pos x="77" y="0"/>
                  </a:cxn>
                  <a:cxn ang="0">
                    <a:pos x="40" y="8"/>
                  </a:cxn>
                </a:cxnLst>
                <a:rect l="0" t="0" r="r" b="b"/>
                <a:pathLst>
                  <a:path w="77" h="8">
                    <a:moveTo>
                      <a:pt x="40" y="8"/>
                    </a:moveTo>
                    <a:lnTo>
                      <a:pt x="0" y="6"/>
                    </a:lnTo>
                    <a:lnTo>
                      <a:pt x="77" y="0"/>
                    </a:lnTo>
                    <a:lnTo>
                      <a:pt x="4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2" name="Freeform 1980"/>
              <p:cNvSpPr>
                <a:spLocks noChangeAspect="1"/>
              </p:cNvSpPr>
              <p:nvPr/>
            </p:nvSpPr>
            <p:spPr bwMode="auto">
              <a:xfrm>
                <a:off x="6273" y="2182"/>
                <a:ext cx="18" cy="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8"/>
                  </a:cxn>
                  <a:cxn ang="0">
                    <a:pos x="37" y="0"/>
                  </a:cxn>
                  <a:cxn ang="0">
                    <a:pos x="8" y="8"/>
                  </a:cxn>
                </a:cxnLst>
                <a:rect l="0" t="0" r="r" b="b"/>
                <a:pathLst>
                  <a:path w="37" h="8">
                    <a:moveTo>
                      <a:pt x="8" y="8"/>
                    </a:moveTo>
                    <a:lnTo>
                      <a:pt x="0" y="8"/>
                    </a:lnTo>
                    <a:lnTo>
                      <a:pt x="37" y="0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3" name="Freeform 1981"/>
              <p:cNvSpPr>
                <a:spLocks noChangeAspect="1"/>
              </p:cNvSpPr>
              <p:nvPr/>
            </p:nvSpPr>
            <p:spPr bwMode="auto">
              <a:xfrm>
                <a:off x="6253" y="2185"/>
                <a:ext cx="20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35" y="2"/>
                  </a:cxn>
                </a:cxnLst>
                <a:rect l="0" t="0" r="r" b="b"/>
                <a:pathLst>
                  <a:path w="40" h="2">
                    <a:moveTo>
                      <a:pt x="35" y="2"/>
                    </a:moveTo>
                    <a:lnTo>
                      <a:pt x="0" y="0"/>
                    </a:lnTo>
                    <a:lnTo>
                      <a:pt x="40" y="2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4" name="Freeform 1982"/>
              <p:cNvSpPr>
                <a:spLocks noChangeAspect="1"/>
              </p:cNvSpPr>
              <p:nvPr/>
            </p:nvSpPr>
            <p:spPr bwMode="auto">
              <a:xfrm>
                <a:off x="6277" y="2182"/>
                <a:ext cx="18" cy="5"/>
              </a:xfrm>
              <a:custGeom>
                <a:avLst/>
                <a:gdLst/>
                <a:ahLst/>
                <a:cxnLst>
                  <a:cxn ang="0">
                    <a:pos x="37" y="9"/>
                  </a:cxn>
                  <a:cxn ang="0">
                    <a:pos x="0" y="9"/>
                  </a:cxn>
                  <a:cxn ang="0">
                    <a:pos x="29" y="0"/>
                  </a:cxn>
                  <a:cxn ang="0">
                    <a:pos x="37" y="9"/>
                  </a:cxn>
                </a:cxnLst>
                <a:rect l="0" t="0" r="r" b="b"/>
                <a:pathLst>
                  <a:path w="37" h="9">
                    <a:moveTo>
                      <a:pt x="37" y="9"/>
                    </a:moveTo>
                    <a:lnTo>
                      <a:pt x="0" y="9"/>
                    </a:lnTo>
                    <a:lnTo>
                      <a:pt x="29" y="0"/>
                    </a:lnTo>
                    <a:lnTo>
                      <a:pt x="37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5" name="Freeform 1983"/>
              <p:cNvSpPr>
                <a:spLocks noChangeAspect="1"/>
              </p:cNvSpPr>
              <p:nvPr/>
            </p:nvSpPr>
            <p:spPr bwMode="auto">
              <a:xfrm>
                <a:off x="6277" y="2186"/>
                <a:ext cx="18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37" y="1"/>
                  </a:cxn>
                  <a:cxn ang="0">
                    <a:pos x="6" y="1"/>
                  </a:cxn>
                </a:cxnLst>
                <a:rect l="0" t="0" r="r" b="b"/>
                <a:pathLst>
                  <a:path w="37" h="1">
                    <a:moveTo>
                      <a:pt x="6" y="1"/>
                    </a:moveTo>
                    <a:lnTo>
                      <a:pt x="0" y="0"/>
                    </a:lnTo>
                    <a:lnTo>
                      <a:pt x="37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6" name="Freeform 1984"/>
              <p:cNvSpPr>
                <a:spLocks noChangeAspect="1"/>
              </p:cNvSpPr>
              <p:nvPr/>
            </p:nvSpPr>
            <p:spPr bwMode="auto">
              <a:xfrm>
                <a:off x="6253" y="2185"/>
                <a:ext cx="17" cy="2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0" y="0"/>
                  </a:cxn>
                  <a:cxn ang="0">
                    <a:pos x="35" y="2"/>
                  </a:cxn>
                  <a:cxn ang="0">
                    <a:pos x="29" y="3"/>
                  </a:cxn>
                </a:cxnLst>
                <a:rect l="0" t="0" r="r" b="b"/>
                <a:pathLst>
                  <a:path w="35" h="3">
                    <a:moveTo>
                      <a:pt x="29" y="3"/>
                    </a:moveTo>
                    <a:lnTo>
                      <a:pt x="0" y="0"/>
                    </a:lnTo>
                    <a:lnTo>
                      <a:pt x="35" y="2"/>
                    </a:lnTo>
                    <a:lnTo>
                      <a:pt x="29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7" name="Freeform 1985"/>
              <p:cNvSpPr>
                <a:spLocks noChangeAspect="1"/>
              </p:cNvSpPr>
              <p:nvPr/>
            </p:nvSpPr>
            <p:spPr bwMode="auto">
              <a:xfrm>
                <a:off x="6249" y="2185"/>
                <a:ext cx="18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0"/>
                  </a:cxn>
                  <a:cxn ang="0">
                    <a:pos x="37" y="5"/>
                  </a:cxn>
                  <a:cxn ang="0">
                    <a:pos x="0" y="7"/>
                  </a:cxn>
                </a:cxnLst>
                <a:rect l="0" t="0" r="r" b="b"/>
                <a:pathLst>
                  <a:path w="37" h="7">
                    <a:moveTo>
                      <a:pt x="0" y="7"/>
                    </a:moveTo>
                    <a:lnTo>
                      <a:pt x="8" y="0"/>
                    </a:lnTo>
                    <a:lnTo>
                      <a:pt x="37" y="5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8" name="Freeform 1986"/>
              <p:cNvSpPr>
                <a:spLocks noChangeAspect="1"/>
              </p:cNvSpPr>
              <p:nvPr/>
            </p:nvSpPr>
            <p:spPr bwMode="auto">
              <a:xfrm>
                <a:off x="6281" y="2187"/>
                <a:ext cx="14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6" y="4"/>
                  </a:cxn>
                </a:cxnLst>
                <a:rect l="0" t="0" r="r" b="b"/>
                <a:pathLst>
                  <a:path w="29" h="4">
                    <a:moveTo>
                      <a:pt x="6" y="4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9" name="Freeform 1987"/>
              <p:cNvSpPr>
                <a:spLocks noChangeAspect="1"/>
              </p:cNvSpPr>
              <p:nvPr/>
            </p:nvSpPr>
            <p:spPr bwMode="auto">
              <a:xfrm>
                <a:off x="6249" y="2187"/>
                <a:ext cx="18" cy="2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0" y="4"/>
                  </a:cxn>
                  <a:cxn ang="0">
                    <a:pos x="37" y="0"/>
                  </a:cxn>
                  <a:cxn ang="0">
                    <a:pos x="31" y="4"/>
                  </a:cxn>
                </a:cxnLst>
                <a:rect l="0" t="0" r="r" b="b"/>
                <a:pathLst>
                  <a:path w="37" h="4">
                    <a:moveTo>
                      <a:pt x="31" y="4"/>
                    </a:moveTo>
                    <a:lnTo>
                      <a:pt x="0" y="4"/>
                    </a:lnTo>
                    <a:lnTo>
                      <a:pt x="37" y="0"/>
                    </a:lnTo>
                    <a:lnTo>
                      <a:pt x="3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0" name="Freeform 1988"/>
              <p:cNvSpPr>
                <a:spLocks noChangeAspect="1"/>
              </p:cNvSpPr>
              <p:nvPr/>
            </p:nvSpPr>
            <p:spPr bwMode="auto">
              <a:xfrm>
                <a:off x="6283" y="2187"/>
                <a:ext cx="12" cy="4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5" y="8"/>
                  </a:cxn>
                </a:cxnLst>
                <a:rect l="0" t="0" r="r" b="b"/>
                <a:pathLst>
                  <a:path w="25" h="8">
                    <a:moveTo>
                      <a:pt x="5" y="8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1" name="Freeform 1989"/>
              <p:cNvSpPr>
                <a:spLocks noChangeAspect="1"/>
              </p:cNvSpPr>
              <p:nvPr/>
            </p:nvSpPr>
            <p:spPr bwMode="auto">
              <a:xfrm>
                <a:off x="6249" y="2189"/>
                <a:ext cx="15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5" y="4"/>
                  </a:cxn>
                </a:cxnLst>
                <a:rect l="0" t="0" r="r" b="b"/>
                <a:pathLst>
                  <a:path w="29" h="4">
                    <a:moveTo>
                      <a:pt x="25" y="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2" name="Freeform 1990"/>
              <p:cNvSpPr>
                <a:spLocks noChangeAspect="1"/>
              </p:cNvSpPr>
              <p:nvPr/>
            </p:nvSpPr>
            <p:spPr bwMode="auto">
              <a:xfrm>
                <a:off x="6286" y="2187"/>
                <a:ext cx="13" cy="5"/>
              </a:xfrm>
              <a:custGeom>
                <a:avLst/>
                <a:gdLst/>
                <a:ahLst/>
                <a:cxnLst>
                  <a:cxn ang="0">
                    <a:pos x="27" y="10"/>
                  </a:cxn>
                  <a:cxn ang="0">
                    <a:pos x="0" y="8"/>
                  </a:cxn>
                  <a:cxn ang="0">
                    <a:pos x="20" y="0"/>
                  </a:cxn>
                  <a:cxn ang="0">
                    <a:pos x="27" y="10"/>
                  </a:cxn>
                </a:cxnLst>
                <a:rect l="0" t="0" r="r" b="b"/>
                <a:pathLst>
                  <a:path w="27" h="10">
                    <a:moveTo>
                      <a:pt x="27" y="10"/>
                    </a:moveTo>
                    <a:lnTo>
                      <a:pt x="0" y="8"/>
                    </a:lnTo>
                    <a:lnTo>
                      <a:pt x="20" y="0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3" name="Freeform 1991"/>
              <p:cNvSpPr>
                <a:spLocks noChangeAspect="1"/>
              </p:cNvSpPr>
              <p:nvPr/>
            </p:nvSpPr>
            <p:spPr bwMode="auto">
              <a:xfrm>
                <a:off x="6247" y="2189"/>
                <a:ext cx="15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0"/>
                  </a:cxn>
                  <a:cxn ang="0">
                    <a:pos x="29" y="4"/>
                  </a:cxn>
                  <a:cxn ang="0">
                    <a:pos x="0" y="10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lnTo>
                      <a:pt x="4" y="0"/>
                    </a:lnTo>
                    <a:lnTo>
                      <a:pt x="29" y="4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4" name="Freeform 1992"/>
              <p:cNvSpPr>
                <a:spLocks noChangeAspect="1"/>
              </p:cNvSpPr>
              <p:nvPr/>
            </p:nvSpPr>
            <p:spPr bwMode="auto">
              <a:xfrm>
                <a:off x="6286" y="2191"/>
                <a:ext cx="13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4" y="6"/>
                  </a:cxn>
                </a:cxnLst>
                <a:rect l="0" t="0" r="r" b="b"/>
                <a:pathLst>
                  <a:path w="27" h="6">
                    <a:moveTo>
                      <a:pt x="4" y="6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5" name="Freeform 1993"/>
              <p:cNvSpPr>
                <a:spLocks noChangeAspect="1"/>
              </p:cNvSpPr>
              <p:nvPr/>
            </p:nvSpPr>
            <p:spPr bwMode="auto">
              <a:xfrm>
                <a:off x="6247" y="2191"/>
                <a:ext cx="15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6"/>
                  </a:cxn>
                  <a:cxn ang="0">
                    <a:pos x="29" y="0"/>
                  </a:cxn>
                  <a:cxn ang="0">
                    <a:pos x="25" y="6"/>
                  </a:cxn>
                </a:cxnLst>
                <a:rect l="0" t="0" r="r" b="b"/>
                <a:pathLst>
                  <a:path w="29" h="6">
                    <a:moveTo>
                      <a:pt x="25" y="6"/>
                    </a:moveTo>
                    <a:lnTo>
                      <a:pt x="0" y="6"/>
                    </a:lnTo>
                    <a:lnTo>
                      <a:pt x="29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6" name="Freeform 1994"/>
              <p:cNvSpPr>
                <a:spLocks noChangeAspect="1"/>
              </p:cNvSpPr>
              <p:nvPr/>
            </p:nvSpPr>
            <p:spPr bwMode="auto">
              <a:xfrm>
                <a:off x="6288" y="2192"/>
                <a:ext cx="11" cy="5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4" y="10"/>
                  </a:cxn>
                </a:cxnLst>
                <a:rect l="0" t="0" r="r" b="b"/>
                <a:pathLst>
                  <a:path w="23" h="10">
                    <a:moveTo>
                      <a:pt x="4" y="10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7" name="Freeform 1995"/>
              <p:cNvSpPr>
                <a:spLocks noChangeAspect="1"/>
              </p:cNvSpPr>
              <p:nvPr/>
            </p:nvSpPr>
            <p:spPr bwMode="auto">
              <a:xfrm>
                <a:off x="6247" y="2194"/>
                <a:ext cx="13" cy="3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4" y="6"/>
                  </a:cxn>
                </a:cxnLst>
                <a:rect l="0" t="0" r="r" b="b"/>
                <a:pathLst>
                  <a:path w="25" h="6">
                    <a:moveTo>
                      <a:pt x="24" y="6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8" name="Freeform 1996"/>
              <p:cNvSpPr>
                <a:spLocks noChangeAspect="1"/>
              </p:cNvSpPr>
              <p:nvPr/>
            </p:nvSpPr>
            <p:spPr bwMode="auto">
              <a:xfrm>
                <a:off x="6245" y="2194"/>
                <a:ext cx="13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0"/>
                  </a:cxn>
                  <a:cxn ang="0">
                    <a:pos x="25" y="8"/>
                  </a:cxn>
                  <a:cxn ang="0">
                    <a:pos x="0" y="11"/>
                  </a:cxn>
                </a:cxnLst>
                <a:rect l="0" t="0" r="r" b="b"/>
                <a:pathLst>
                  <a:path w="25" h="11">
                    <a:moveTo>
                      <a:pt x="0" y="11"/>
                    </a:moveTo>
                    <a:lnTo>
                      <a:pt x="3" y="0"/>
                    </a:lnTo>
                    <a:lnTo>
                      <a:pt x="25" y="8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9" name="Freeform 1997"/>
              <p:cNvSpPr>
                <a:spLocks noChangeAspect="1"/>
              </p:cNvSpPr>
              <p:nvPr/>
            </p:nvSpPr>
            <p:spPr bwMode="auto">
              <a:xfrm>
                <a:off x="6289" y="2192"/>
                <a:ext cx="12" cy="8"/>
              </a:xfrm>
              <a:custGeom>
                <a:avLst/>
                <a:gdLst/>
                <a:ahLst/>
                <a:cxnLst>
                  <a:cxn ang="0">
                    <a:pos x="25" y="15"/>
                  </a:cxn>
                  <a:cxn ang="0">
                    <a:pos x="0" y="10"/>
                  </a:cxn>
                  <a:cxn ang="0">
                    <a:pos x="21" y="0"/>
                  </a:cxn>
                  <a:cxn ang="0">
                    <a:pos x="25" y="15"/>
                  </a:cxn>
                </a:cxnLst>
                <a:rect l="0" t="0" r="r" b="b"/>
                <a:pathLst>
                  <a:path w="25" h="15">
                    <a:moveTo>
                      <a:pt x="25" y="15"/>
                    </a:moveTo>
                    <a:lnTo>
                      <a:pt x="0" y="10"/>
                    </a:lnTo>
                    <a:lnTo>
                      <a:pt x="21" y="0"/>
                    </a:lnTo>
                    <a:lnTo>
                      <a:pt x="25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0" name="Freeform 1998"/>
              <p:cNvSpPr>
                <a:spLocks noChangeAspect="1"/>
              </p:cNvSpPr>
              <p:nvPr/>
            </p:nvSpPr>
            <p:spPr bwMode="auto">
              <a:xfrm>
                <a:off x="6289" y="2197"/>
                <a:ext cx="12" cy="4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0" y="0"/>
                  </a:cxn>
                  <a:cxn ang="0">
                    <a:pos x="25" y="4"/>
                  </a:cxn>
                  <a:cxn ang="0">
                    <a:pos x="2" y="7"/>
                  </a:cxn>
                </a:cxnLst>
                <a:rect l="0" t="0" r="r" b="b"/>
                <a:pathLst>
                  <a:path w="25" h="7">
                    <a:moveTo>
                      <a:pt x="2" y="7"/>
                    </a:moveTo>
                    <a:lnTo>
                      <a:pt x="0" y="0"/>
                    </a:lnTo>
                    <a:lnTo>
                      <a:pt x="25" y="4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1" name="Freeform 1999"/>
              <p:cNvSpPr>
                <a:spLocks noChangeAspect="1"/>
              </p:cNvSpPr>
              <p:nvPr/>
            </p:nvSpPr>
            <p:spPr bwMode="auto">
              <a:xfrm>
                <a:off x="6245" y="2197"/>
                <a:ext cx="13" cy="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7">
                    <a:moveTo>
                      <a:pt x="25" y="7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2" name="Freeform 2000"/>
              <p:cNvSpPr>
                <a:spLocks noChangeAspect="1"/>
              </p:cNvSpPr>
              <p:nvPr/>
            </p:nvSpPr>
            <p:spPr bwMode="auto">
              <a:xfrm>
                <a:off x="6290" y="2200"/>
                <a:ext cx="11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0" y="10"/>
                  </a:cxn>
                </a:cxnLst>
                <a:rect l="0" t="0" r="r" b="b"/>
                <a:pathLst>
                  <a:path w="21" h="10">
                    <a:moveTo>
                      <a:pt x="0" y="10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3" name="Freeform 2001"/>
              <p:cNvSpPr>
                <a:spLocks noChangeAspect="1"/>
              </p:cNvSpPr>
              <p:nvPr/>
            </p:nvSpPr>
            <p:spPr bwMode="auto">
              <a:xfrm>
                <a:off x="6245" y="2200"/>
                <a:ext cx="13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3" y="10"/>
                  </a:cxn>
                </a:cxnLst>
                <a:rect l="0" t="0" r="r" b="b"/>
                <a:pathLst>
                  <a:path w="25" h="10">
                    <a:moveTo>
                      <a:pt x="23" y="10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4" name="Freeform 2002"/>
              <p:cNvSpPr>
                <a:spLocks noChangeAspect="1"/>
              </p:cNvSpPr>
              <p:nvPr/>
            </p:nvSpPr>
            <p:spPr bwMode="auto">
              <a:xfrm>
                <a:off x="6244" y="2200"/>
                <a:ext cx="13" cy="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0"/>
                  </a:cxn>
                  <a:cxn ang="0">
                    <a:pos x="25" y="10"/>
                  </a:cxn>
                  <a:cxn ang="0">
                    <a:pos x="0" y="12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lnTo>
                      <a:pt x="2" y="0"/>
                    </a:lnTo>
                    <a:lnTo>
                      <a:pt x="25" y="1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5" name="Freeform 2003"/>
              <p:cNvSpPr>
                <a:spLocks noChangeAspect="1"/>
              </p:cNvSpPr>
              <p:nvPr/>
            </p:nvSpPr>
            <p:spPr bwMode="auto">
              <a:xfrm>
                <a:off x="6290" y="2200"/>
                <a:ext cx="13" cy="6"/>
              </a:xfrm>
              <a:custGeom>
                <a:avLst/>
                <a:gdLst/>
                <a:ahLst/>
                <a:cxnLst>
                  <a:cxn ang="0">
                    <a:pos x="25" y="14"/>
                  </a:cxn>
                  <a:cxn ang="0">
                    <a:pos x="0" y="10"/>
                  </a:cxn>
                  <a:cxn ang="0">
                    <a:pos x="23" y="0"/>
                  </a:cxn>
                  <a:cxn ang="0">
                    <a:pos x="25" y="14"/>
                  </a:cxn>
                </a:cxnLst>
                <a:rect l="0" t="0" r="r" b="b"/>
                <a:pathLst>
                  <a:path w="25" h="14">
                    <a:moveTo>
                      <a:pt x="25" y="14"/>
                    </a:moveTo>
                    <a:lnTo>
                      <a:pt x="0" y="10"/>
                    </a:lnTo>
                    <a:lnTo>
                      <a:pt x="23" y="0"/>
                    </a:lnTo>
                    <a:lnTo>
                      <a:pt x="25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6" name="Freeform 2004"/>
              <p:cNvSpPr>
                <a:spLocks noChangeAspect="1"/>
              </p:cNvSpPr>
              <p:nvPr/>
            </p:nvSpPr>
            <p:spPr bwMode="auto">
              <a:xfrm>
                <a:off x="6290" y="2205"/>
                <a:ext cx="13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25" y="4"/>
                  </a:cxn>
                  <a:cxn ang="0">
                    <a:pos x="0" y="8"/>
                  </a:cxn>
                </a:cxnLst>
                <a:rect l="0" t="0" r="r" b="b"/>
                <a:pathLst>
                  <a:path w="25" h="8">
                    <a:moveTo>
                      <a:pt x="0" y="8"/>
                    </a:moveTo>
                    <a:lnTo>
                      <a:pt x="0" y="0"/>
                    </a:lnTo>
                    <a:lnTo>
                      <a:pt x="25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7" name="Freeform 2005"/>
              <p:cNvSpPr>
                <a:spLocks noChangeAspect="1"/>
              </p:cNvSpPr>
              <p:nvPr/>
            </p:nvSpPr>
            <p:spPr bwMode="auto">
              <a:xfrm>
                <a:off x="6244" y="2205"/>
                <a:ext cx="14" cy="3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7" y="8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8" name="Freeform 2006"/>
              <p:cNvSpPr>
                <a:spLocks noChangeAspect="1"/>
              </p:cNvSpPr>
              <p:nvPr/>
            </p:nvSpPr>
            <p:spPr bwMode="auto">
              <a:xfrm>
                <a:off x="6244" y="2205"/>
                <a:ext cx="14" cy="5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7" y="6"/>
                  </a:cxn>
                  <a:cxn ang="0">
                    <a:pos x="2" y="10"/>
                  </a:cxn>
                </a:cxnLst>
                <a:rect l="0" t="0" r="r" b="b"/>
                <a:pathLst>
                  <a:path w="27" h="10">
                    <a:moveTo>
                      <a:pt x="2" y="10"/>
                    </a:moveTo>
                    <a:lnTo>
                      <a:pt x="0" y="0"/>
                    </a:lnTo>
                    <a:lnTo>
                      <a:pt x="27" y="6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9" name="Freeform 2007"/>
              <p:cNvSpPr>
                <a:spLocks noChangeAspect="1"/>
              </p:cNvSpPr>
              <p:nvPr/>
            </p:nvSpPr>
            <p:spPr bwMode="auto">
              <a:xfrm>
                <a:off x="6245" y="2208"/>
                <a:ext cx="13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0" name="Freeform 2008"/>
              <p:cNvSpPr>
                <a:spLocks noChangeAspect="1"/>
              </p:cNvSpPr>
              <p:nvPr/>
            </p:nvSpPr>
            <p:spPr bwMode="auto">
              <a:xfrm>
                <a:off x="6289" y="2206"/>
                <a:ext cx="14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4"/>
                  </a:cxn>
                  <a:cxn ang="0">
                    <a:pos x="29" y="0"/>
                  </a:cxn>
                  <a:cxn ang="0">
                    <a:pos x="0" y="11"/>
                  </a:cxn>
                </a:cxnLst>
                <a:rect l="0" t="0" r="r" b="b"/>
                <a:pathLst>
                  <a:path w="29" h="11">
                    <a:moveTo>
                      <a:pt x="0" y="11"/>
                    </a:moveTo>
                    <a:lnTo>
                      <a:pt x="2" y="4"/>
                    </a:lnTo>
                    <a:lnTo>
                      <a:pt x="29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1" name="Freeform 2009"/>
              <p:cNvSpPr>
                <a:spLocks noChangeAspect="1"/>
              </p:cNvSpPr>
              <p:nvPr/>
            </p:nvSpPr>
            <p:spPr bwMode="auto">
              <a:xfrm>
                <a:off x="6245" y="2210"/>
                <a:ext cx="15" cy="5"/>
              </a:xfrm>
              <a:custGeom>
                <a:avLst/>
                <a:gdLst/>
                <a:ahLst/>
                <a:cxnLst>
                  <a:cxn ang="0">
                    <a:pos x="28" y="9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8" y="9"/>
                  </a:cxn>
                </a:cxnLst>
                <a:rect l="0" t="0" r="r" b="b"/>
                <a:pathLst>
                  <a:path w="28" h="9">
                    <a:moveTo>
                      <a:pt x="28" y="9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8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2" name="Freeform 2010"/>
              <p:cNvSpPr>
                <a:spLocks noChangeAspect="1"/>
              </p:cNvSpPr>
              <p:nvPr/>
            </p:nvSpPr>
            <p:spPr bwMode="auto">
              <a:xfrm>
                <a:off x="6288" y="2206"/>
                <a:ext cx="15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" y="11"/>
                  </a:cxn>
                  <a:cxn ang="0">
                    <a:pos x="31" y="0"/>
                  </a:cxn>
                  <a:cxn ang="0">
                    <a:pos x="0" y="17"/>
                  </a:cxn>
                </a:cxnLst>
                <a:rect l="0" t="0" r="r" b="b"/>
                <a:pathLst>
                  <a:path w="31" h="17">
                    <a:moveTo>
                      <a:pt x="0" y="17"/>
                    </a:moveTo>
                    <a:lnTo>
                      <a:pt x="4" y="11"/>
                    </a:lnTo>
                    <a:lnTo>
                      <a:pt x="31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3" name="Freeform 2011"/>
              <p:cNvSpPr>
                <a:spLocks noChangeAspect="1"/>
              </p:cNvSpPr>
              <p:nvPr/>
            </p:nvSpPr>
            <p:spPr bwMode="auto">
              <a:xfrm>
                <a:off x="6288" y="2206"/>
                <a:ext cx="15" cy="9"/>
              </a:xfrm>
              <a:custGeom>
                <a:avLst/>
                <a:gdLst/>
                <a:ahLst/>
                <a:cxnLst>
                  <a:cxn ang="0">
                    <a:pos x="31" y="17"/>
                  </a:cxn>
                  <a:cxn ang="0">
                    <a:pos x="0" y="17"/>
                  </a:cxn>
                  <a:cxn ang="0">
                    <a:pos x="31" y="0"/>
                  </a:cxn>
                  <a:cxn ang="0">
                    <a:pos x="31" y="17"/>
                  </a:cxn>
                </a:cxnLst>
                <a:rect l="0" t="0" r="r" b="b"/>
                <a:pathLst>
                  <a:path w="31" h="17">
                    <a:moveTo>
                      <a:pt x="31" y="17"/>
                    </a:moveTo>
                    <a:lnTo>
                      <a:pt x="0" y="17"/>
                    </a:lnTo>
                    <a:lnTo>
                      <a:pt x="31" y="0"/>
                    </a:lnTo>
                    <a:lnTo>
                      <a:pt x="31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4" name="Freeform 2012"/>
              <p:cNvSpPr>
                <a:spLocks noChangeAspect="1"/>
              </p:cNvSpPr>
              <p:nvPr/>
            </p:nvSpPr>
            <p:spPr bwMode="auto">
              <a:xfrm>
                <a:off x="6245" y="2210"/>
                <a:ext cx="15" cy="6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0" y="0"/>
                  </a:cxn>
                  <a:cxn ang="0">
                    <a:pos x="28" y="9"/>
                  </a:cxn>
                  <a:cxn ang="0">
                    <a:pos x="2" y="11"/>
                  </a:cxn>
                </a:cxnLst>
                <a:rect l="0" t="0" r="r" b="b"/>
                <a:pathLst>
                  <a:path w="28" h="11">
                    <a:moveTo>
                      <a:pt x="2" y="11"/>
                    </a:moveTo>
                    <a:lnTo>
                      <a:pt x="0" y="0"/>
                    </a:lnTo>
                    <a:lnTo>
                      <a:pt x="28" y="9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5" name="Freeform 2013"/>
              <p:cNvSpPr>
                <a:spLocks noChangeAspect="1"/>
              </p:cNvSpPr>
              <p:nvPr/>
            </p:nvSpPr>
            <p:spPr bwMode="auto">
              <a:xfrm>
                <a:off x="6247" y="2215"/>
                <a:ext cx="15" cy="3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6" name="Freeform 2014"/>
              <p:cNvSpPr>
                <a:spLocks noChangeAspect="1"/>
              </p:cNvSpPr>
              <p:nvPr/>
            </p:nvSpPr>
            <p:spPr bwMode="auto">
              <a:xfrm>
                <a:off x="6286" y="2215"/>
                <a:ext cx="17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35" y="0"/>
                  </a:cxn>
                  <a:cxn ang="0">
                    <a:pos x="0" y="6"/>
                  </a:cxn>
                </a:cxnLst>
                <a:rect l="0" t="0" r="r" b="b"/>
                <a:pathLst>
                  <a:path w="35" h="6">
                    <a:moveTo>
                      <a:pt x="0" y="6"/>
                    </a:moveTo>
                    <a:lnTo>
                      <a:pt x="4" y="0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7" name="Freeform 2015"/>
              <p:cNvSpPr>
                <a:spLocks noChangeAspect="1"/>
              </p:cNvSpPr>
              <p:nvPr/>
            </p:nvSpPr>
            <p:spPr bwMode="auto">
              <a:xfrm>
                <a:off x="6247" y="2216"/>
                <a:ext cx="17" cy="4"/>
              </a:xfrm>
              <a:custGeom>
                <a:avLst/>
                <a:gdLst/>
                <a:ahLst/>
                <a:cxnLst>
                  <a:cxn ang="0">
                    <a:pos x="33" y="8"/>
                  </a:cxn>
                  <a:cxn ang="0">
                    <a:pos x="0" y="0"/>
                  </a:cxn>
                  <a:cxn ang="0">
                    <a:pos x="29" y="4"/>
                  </a:cxn>
                  <a:cxn ang="0">
                    <a:pos x="33" y="8"/>
                  </a:cxn>
                </a:cxnLst>
                <a:rect l="0" t="0" r="r" b="b"/>
                <a:pathLst>
                  <a:path w="33" h="8">
                    <a:moveTo>
                      <a:pt x="33" y="8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3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8" name="Freeform 2016"/>
              <p:cNvSpPr>
                <a:spLocks noChangeAspect="1"/>
              </p:cNvSpPr>
              <p:nvPr/>
            </p:nvSpPr>
            <p:spPr bwMode="auto">
              <a:xfrm>
                <a:off x="6283" y="2215"/>
                <a:ext cx="20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" y="6"/>
                  </a:cxn>
                  <a:cxn ang="0">
                    <a:pos x="40" y="0"/>
                  </a:cxn>
                  <a:cxn ang="0">
                    <a:pos x="0" y="10"/>
                  </a:cxn>
                </a:cxnLst>
                <a:rect l="0" t="0" r="r" b="b"/>
                <a:pathLst>
                  <a:path w="40" h="10">
                    <a:moveTo>
                      <a:pt x="0" y="10"/>
                    </a:moveTo>
                    <a:lnTo>
                      <a:pt x="5" y="6"/>
                    </a:lnTo>
                    <a:lnTo>
                      <a:pt x="4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9" name="Freeform 2017"/>
              <p:cNvSpPr>
                <a:spLocks noChangeAspect="1"/>
              </p:cNvSpPr>
              <p:nvPr/>
            </p:nvSpPr>
            <p:spPr bwMode="auto">
              <a:xfrm>
                <a:off x="6247" y="2216"/>
                <a:ext cx="17" cy="5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0"/>
                  </a:cxn>
                  <a:cxn ang="0">
                    <a:pos x="33" y="8"/>
                  </a:cxn>
                  <a:cxn ang="0">
                    <a:pos x="4" y="10"/>
                  </a:cxn>
                </a:cxnLst>
                <a:rect l="0" t="0" r="r" b="b"/>
                <a:pathLst>
                  <a:path w="33" h="10">
                    <a:moveTo>
                      <a:pt x="4" y="10"/>
                    </a:moveTo>
                    <a:lnTo>
                      <a:pt x="0" y="0"/>
                    </a:lnTo>
                    <a:lnTo>
                      <a:pt x="33" y="8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0" name="Freeform 2018"/>
              <p:cNvSpPr>
                <a:spLocks noChangeAspect="1"/>
              </p:cNvSpPr>
              <p:nvPr/>
            </p:nvSpPr>
            <p:spPr bwMode="auto">
              <a:xfrm>
                <a:off x="6249" y="2220"/>
                <a:ext cx="17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35" y="2"/>
                  </a:cxn>
                </a:cxnLst>
                <a:rect l="0" t="0" r="r" b="b"/>
                <a:pathLst>
                  <a:path w="35" h="2">
                    <a:moveTo>
                      <a:pt x="35" y="2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1" name="Freeform 2019"/>
              <p:cNvSpPr>
                <a:spLocks noChangeAspect="1"/>
              </p:cNvSpPr>
              <p:nvPr/>
            </p:nvSpPr>
            <p:spPr bwMode="auto">
              <a:xfrm>
                <a:off x="6281" y="2215"/>
                <a:ext cx="22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0"/>
                  </a:cxn>
                  <a:cxn ang="0">
                    <a:pos x="44" y="0"/>
                  </a:cxn>
                  <a:cxn ang="0">
                    <a:pos x="0" y="12"/>
                  </a:cxn>
                </a:cxnLst>
                <a:rect l="0" t="0" r="r" b="b"/>
                <a:pathLst>
                  <a:path w="44" h="12">
                    <a:moveTo>
                      <a:pt x="0" y="12"/>
                    </a:moveTo>
                    <a:lnTo>
                      <a:pt x="6" y="10"/>
                    </a:lnTo>
                    <a:lnTo>
                      <a:pt x="4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2" name="Freeform 2020"/>
              <p:cNvSpPr>
                <a:spLocks noChangeAspect="1"/>
              </p:cNvSpPr>
              <p:nvPr/>
            </p:nvSpPr>
            <p:spPr bwMode="auto">
              <a:xfrm>
                <a:off x="6249" y="2221"/>
                <a:ext cx="20" cy="1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41" y="2"/>
                  </a:cxn>
                </a:cxnLst>
                <a:rect l="0" t="0" r="r" b="b"/>
                <a:pathLst>
                  <a:path w="41" h="2">
                    <a:moveTo>
                      <a:pt x="41" y="2"/>
                    </a:moveTo>
                    <a:lnTo>
                      <a:pt x="0" y="0"/>
                    </a:lnTo>
                    <a:lnTo>
                      <a:pt x="35" y="0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3" name="Freeform 2021"/>
              <p:cNvSpPr>
                <a:spLocks noChangeAspect="1"/>
              </p:cNvSpPr>
              <p:nvPr/>
            </p:nvSpPr>
            <p:spPr bwMode="auto">
              <a:xfrm>
                <a:off x="6277" y="2215"/>
                <a:ext cx="26" cy="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12"/>
                  </a:cxn>
                  <a:cxn ang="0">
                    <a:pos x="52" y="0"/>
                  </a:cxn>
                  <a:cxn ang="0">
                    <a:pos x="0" y="14"/>
                  </a:cxn>
                </a:cxnLst>
                <a:rect l="0" t="0" r="r" b="b"/>
                <a:pathLst>
                  <a:path w="52" h="14">
                    <a:moveTo>
                      <a:pt x="0" y="14"/>
                    </a:moveTo>
                    <a:lnTo>
                      <a:pt x="6" y="12"/>
                    </a:lnTo>
                    <a:lnTo>
                      <a:pt x="52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4" name="Freeform 2022"/>
              <p:cNvSpPr>
                <a:spLocks noChangeAspect="1"/>
              </p:cNvSpPr>
              <p:nvPr/>
            </p:nvSpPr>
            <p:spPr bwMode="auto">
              <a:xfrm>
                <a:off x="6249" y="2221"/>
                <a:ext cx="23" cy="2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0" y="0"/>
                  </a:cxn>
                  <a:cxn ang="0">
                    <a:pos x="41" y="4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0" y="0"/>
                    </a:lnTo>
                    <a:lnTo>
                      <a:pt x="41" y="4"/>
                    </a:lnTo>
                    <a:lnTo>
                      <a:pt x="4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5" name="Freeform 2023"/>
              <p:cNvSpPr>
                <a:spLocks noChangeAspect="1"/>
              </p:cNvSpPr>
              <p:nvPr/>
            </p:nvSpPr>
            <p:spPr bwMode="auto">
              <a:xfrm>
                <a:off x="6272" y="2222"/>
                <a:ext cx="19" cy="2"/>
              </a:xfrm>
              <a:custGeom>
                <a:avLst/>
                <a:gdLst/>
                <a:ahLst/>
                <a:cxnLst>
                  <a:cxn ang="0">
                    <a:pos x="39" y="3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39" y="3"/>
                  </a:cxn>
                </a:cxnLst>
                <a:rect l="0" t="0" r="r" b="b"/>
                <a:pathLst>
                  <a:path w="39" h="3">
                    <a:moveTo>
                      <a:pt x="39" y="3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39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6" name="Freeform 2024"/>
              <p:cNvSpPr>
                <a:spLocks noChangeAspect="1"/>
              </p:cNvSpPr>
              <p:nvPr/>
            </p:nvSpPr>
            <p:spPr bwMode="auto">
              <a:xfrm>
                <a:off x="6277" y="2215"/>
                <a:ext cx="26" cy="9"/>
              </a:xfrm>
              <a:custGeom>
                <a:avLst/>
                <a:gdLst/>
                <a:ahLst/>
                <a:cxnLst>
                  <a:cxn ang="0">
                    <a:pos x="29" y="17"/>
                  </a:cxn>
                  <a:cxn ang="0">
                    <a:pos x="0" y="16"/>
                  </a:cxn>
                  <a:cxn ang="0">
                    <a:pos x="52" y="0"/>
                  </a:cxn>
                  <a:cxn ang="0">
                    <a:pos x="29" y="17"/>
                  </a:cxn>
                </a:cxnLst>
                <a:rect l="0" t="0" r="r" b="b"/>
                <a:pathLst>
                  <a:path w="52" h="17">
                    <a:moveTo>
                      <a:pt x="29" y="17"/>
                    </a:moveTo>
                    <a:lnTo>
                      <a:pt x="0" y="16"/>
                    </a:lnTo>
                    <a:lnTo>
                      <a:pt x="52" y="0"/>
                    </a:lnTo>
                    <a:lnTo>
                      <a:pt x="29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7" name="Freeform 2025"/>
              <p:cNvSpPr>
                <a:spLocks noChangeAspect="1"/>
              </p:cNvSpPr>
              <p:nvPr/>
            </p:nvSpPr>
            <p:spPr bwMode="auto">
              <a:xfrm>
                <a:off x="6253" y="2223"/>
                <a:ext cx="38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0" y="0"/>
                  </a:cxn>
                  <a:cxn ang="0">
                    <a:pos x="77" y="1"/>
                  </a:cxn>
                  <a:cxn ang="0">
                    <a:pos x="0" y="3"/>
                  </a:cxn>
                </a:cxnLst>
                <a:rect l="0" t="0" r="r" b="b"/>
                <a:pathLst>
                  <a:path w="77" h="3">
                    <a:moveTo>
                      <a:pt x="0" y="3"/>
                    </a:moveTo>
                    <a:lnTo>
                      <a:pt x="40" y="0"/>
                    </a:lnTo>
                    <a:lnTo>
                      <a:pt x="77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8" name="Freeform 2026"/>
              <p:cNvSpPr>
                <a:spLocks noChangeAspect="1"/>
              </p:cNvSpPr>
              <p:nvPr/>
            </p:nvSpPr>
            <p:spPr bwMode="auto">
              <a:xfrm>
                <a:off x="6249" y="2221"/>
                <a:ext cx="23" cy="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0" y="0"/>
                  </a:cxn>
                  <a:cxn ang="0">
                    <a:pos x="46" y="4"/>
                  </a:cxn>
                  <a:cxn ang="0">
                    <a:pos x="8" y="7"/>
                  </a:cxn>
                </a:cxnLst>
                <a:rect l="0" t="0" r="r" b="b"/>
                <a:pathLst>
                  <a:path w="46" h="7">
                    <a:moveTo>
                      <a:pt x="8" y="7"/>
                    </a:moveTo>
                    <a:lnTo>
                      <a:pt x="0" y="0"/>
                    </a:lnTo>
                    <a:lnTo>
                      <a:pt x="46" y="4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9" name="Freeform 2027"/>
              <p:cNvSpPr>
                <a:spLocks noChangeAspect="1"/>
              </p:cNvSpPr>
              <p:nvPr/>
            </p:nvSpPr>
            <p:spPr bwMode="auto">
              <a:xfrm>
                <a:off x="6291" y="2215"/>
                <a:ext cx="12" cy="11"/>
              </a:xfrm>
              <a:custGeom>
                <a:avLst/>
                <a:gdLst/>
                <a:ahLst/>
                <a:cxnLst>
                  <a:cxn ang="0">
                    <a:pos x="23" y="21"/>
                  </a:cxn>
                  <a:cxn ang="0">
                    <a:pos x="0" y="16"/>
                  </a:cxn>
                  <a:cxn ang="0">
                    <a:pos x="23" y="0"/>
                  </a:cxn>
                  <a:cxn ang="0">
                    <a:pos x="23" y="21"/>
                  </a:cxn>
                </a:cxnLst>
                <a:rect l="0" t="0" r="r" b="b"/>
                <a:pathLst>
                  <a:path w="23" h="21">
                    <a:moveTo>
                      <a:pt x="23" y="21"/>
                    </a:moveTo>
                    <a:lnTo>
                      <a:pt x="0" y="16"/>
                    </a:lnTo>
                    <a:lnTo>
                      <a:pt x="23" y="0"/>
                    </a:lnTo>
                    <a:lnTo>
                      <a:pt x="23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0" name="Freeform 2028"/>
              <p:cNvSpPr>
                <a:spLocks noChangeAspect="1"/>
              </p:cNvSpPr>
              <p:nvPr/>
            </p:nvSpPr>
            <p:spPr bwMode="auto">
              <a:xfrm>
                <a:off x="6253" y="2224"/>
                <a:ext cx="38" cy="4"/>
              </a:xfrm>
              <a:custGeom>
                <a:avLst/>
                <a:gdLst/>
                <a:ahLst/>
                <a:cxnLst>
                  <a:cxn ang="0">
                    <a:pos x="69" y="8"/>
                  </a:cxn>
                  <a:cxn ang="0">
                    <a:pos x="0" y="4"/>
                  </a:cxn>
                  <a:cxn ang="0">
                    <a:pos x="77" y="0"/>
                  </a:cxn>
                  <a:cxn ang="0">
                    <a:pos x="69" y="8"/>
                  </a:cxn>
                </a:cxnLst>
                <a:rect l="0" t="0" r="r" b="b"/>
                <a:pathLst>
                  <a:path w="77" h="8">
                    <a:moveTo>
                      <a:pt x="69" y="8"/>
                    </a:moveTo>
                    <a:lnTo>
                      <a:pt x="0" y="4"/>
                    </a:lnTo>
                    <a:lnTo>
                      <a:pt x="77" y="0"/>
                    </a:lnTo>
                    <a:lnTo>
                      <a:pt x="6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1" name="Freeform 2029"/>
              <p:cNvSpPr>
                <a:spLocks noChangeAspect="1"/>
              </p:cNvSpPr>
              <p:nvPr/>
            </p:nvSpPr>
            <p:spPr bwMode="auto">
              <a:xfrm>
                <a:off x="6253" y="2225"/>
                <a:ext cx="34" cy="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0"/>
                  </a:cxn>
                  <a:cxn ang="0">
                    <a:pos x="67" y="6"/>
                  </a:cxn>
                  <a:cxn ang="0">
                    <a:pos x="8" y="8"/>
                  </a:cxn>
                </a:cxnLst>
                <a:rect l="0" t="0" r="r" b="b"/>
                <a:pathLst>
                  <a:path w="67" h="8">
                    <a:moveTo>
                      <a:pt x="8" y="8"/>
                    </a:moveTo>
                    <a:lnTo>
                      <a:pt x="0" y="0"/>
                    </a:lnTo>
                    <a:lnTo>
                      <a:pt x="67" y="6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2" name="Freeform 2030"/>
              <p:cNvSpPr>
                <a:spLocks noChangeAspect="1"/>
              </p:cNvSpPr>
              <p:nvPr/>
            </p:nvSpPr>
            <p:spPr bwMode="auto">
              <a:xfrm>
                <a:off x="6290" y="2224"/>
                <a:ext cx="13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0" y="12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lnTo>
                      <a:pt x="2" y="0"/>
                    </a:lnTo>
                    <a:lnTo>
                      <a:pt x="25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3" name="Freeform 2031"/>
              <p:cNvSpPr>
                <a:spLocks noChangeAspect="1"/>
              </p:cNvSpPr>
              <p:nvPr/>
            </p:nvSpPr>
            <p:spPr bwMode="auto">
              <a:xfrm>
                <a:off x="6257" y="2228"/>
                <a:ext cx="30" cy="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0" y="2"/>
                  </a:cxn>
                  <a:cxn ang="0">
                    <a:pos x="59" y="0"/>
                  </a:cxn>
                  <a:cxn ang="0">
                    <a:pos x="52" y="4"/>
                  </a:cxn>
                </a:cxnLst>
                <a:rect l="0" t="0" r="r" b="b"/>
                <a:pathLst>
                  <a:path w="59" h="4">
                    <a:moveTo>
                      <a:pt x="52" y="4"/>
                    </a:moveTo>
                    <a:lnTo>
                      <a:pt x="0" y="2"/>
                    </a:lnTo>
                    <a:lnTo>
                      <a:pt x="59" y="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4" name="Freeform 2032"/>
              <p:cNvSpPr>
                <a:spLocks noChangeAspect="1"/>
              </p:cNvSpPr>
              <p:nvPr/>
            </p:nvSpPr>
            <p:spPr bwMode="auto">
              <a:xfrm>
                <a:off x="6257" y="2229"/>
                <a:ext cx="26" cy="1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0" y="0"/>
                  </a:cxn>
                  <a:cxn ang="0">
                    <a:pos x="52" y="4"/>
                  </a:cxn>
                  <a:cxn ang="0">
                    <a:pos x="7" y="4"/>
                  </a:cxn>
                </a:cxnLst>
                <a:rect l="0" t="0" r="r" b="b"/>
                <a:pathLst>
                  <a:path w="52" h="4">
                    <a:moveTo>
                      <a:pt x="7" y="4"/>
                    </a:moveTo>
                    <a:lnTo>
                      <a:pt x="0" y="0"/>
                    </a:lnTo>
                    <a:lnTo>
                      <a:pt x="52" y="4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5" name="Freeform 2033"/>
              <p:cNvSpPr>
                <a:spLocks noChangeAspect="1"/>
              </p:cNvSpPr>
              <p:nvPr/>
            </p:nvSpPr>
            <p:spPr bwMode="auto">
              <a:xfrm>
                <a:off x="6261" y="2230"/>
                <a:ext cx="22" cy="2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0" y="2"/>
                  </a:cxn>
                  <a:cxn ang="0">
                    <a:pos x="45" y="0"/>
                  </a:cxn>
                  <a:cxn ang="0">
                    <a:pos x="35" y="6"/>
                  </a:cxn>
                </a:cxnLst>
                <a:rect l="0" t="0" r="r" b="b"/>
                <a:pathLst>
                  <a:path w="45" h="6">
                    <a:moveTo>
                      <a:pt x="35" y="6"/>
                    </a:moveTo>
                    <a:lnTo>
                      <a:pt x="0" y="2"/>
                    </a:lnTo>
                    <a:lnTo>
                      <a:pt x="45" y="0"/>
                    </a:lnTo>
                    <a:lnTo>
                      <a:pt x="3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6" name="Freeform 2034"/>
              <p:cNvSpPr>
                <a:spLocks noChangeAspect="1"/>
              </p:cNvSpPr>
              <p:nvPr/>
            </p:nvSpPr>
            <p:spPr bwMode="auto">
              <a:xfrm>
                <a:off x="6261" y="2230"/>
                <a:ext cx="16" cy="2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0"/>
                  </a:cxn>
                  <a:cxn ang="0">
                    <a:pos x="33" y="4"/>
                  </a:cxn>
                  <a:cxn ang="0">
                    <a:pos x="10" y="4"/>
                  </a:cxn>
                </a:cxnLst>
                <a:rect l="0" t="0" r="r" b="b"/>
                <a:pathLst>
                  <a:path w="33" h="4">
                    <a:moveTo>
                      <a:pt x="10" y="4"/>
                    </a:moveTo>
                    <a:lnTo>
                      <a:pt x="0" y="0"/>
                    </a:lnTo>
                    <a:lnTo>
                      <a:pt x="33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7" name="Freeform 2035"/>
              <p:cNvSpPr>
                <a:spLocks noChangeAspect="1"/>
              </p:cNvSpPr>
              <p:nvPr/>
            </p:nvSpPr>
            <p:spPr bwMode="auto">
              <a:xfrm>
                <a:off x="6266" y="2232"/>
                <a:ext cx="11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10" y="2"/>
                  </a:cxn>
                </a:cxnLst>
                <a:rect l="0" t="0" r="r" b="b"/>
                <a:pathLst>
                  <a:path w="21" h="2">
                    <a:moveTo>
                      <a:pt x="10" y="2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8" name="Freeform 2036"/>
              <p:cNvSpPr>
                <a:spLocks noChangeAspect="1"/>
              </p:cNvSpPr>
              <p:nvPr/>
            </p:nvSpPr>
            <p:spPr bwMode="auto">
              <a:xfrm>
                <a:off x="6290" y="2226"/>
                <a:ext cx="13" cy="8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0" y="8"/>
                  </a:cxn>
                  <a:cxn ang="0">
                    <a:pos x="25" y="0"/>
                  </a:cxn>
                  <a:cxn ang="0">
                    <a:pos x="23" y="18"/>
                  </a:cxn>
                </a:cxnLst>
                <a:rect l="0" t="0" r="r" b="b"/>
                <a:pathLst>
                  <a:path w="25" h="18">
                    <a:moveTo>
                      <a:pt x="23" y="18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23" y="1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9" name="Freeform 2037"/>
              <p:cNvSpPr>
                <a:spLocks noChangeAspect="1"/>
              </p:cNvSpPr>
              <p:nvPr/>
            </p:nvSpPr>
            <p:spPr bwMode="auto">
              <a:xfrm>
                <a:off x="6290" y="2230"/>
                <a:ext cx="11" cy="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0"/>
                  </a:cxn>
                  <a:cxn ang="0">
                    <a:pos x="23" y="12"/>
                  </a:cxn>
                  <a:cxn ang="0">
                    <a:pos x="0" y="12"/>
                  </a:cxn>
                </a:cxnLst>
                <a:rect l="0" t="0" r="r" b="b"/>
                <a:pathLst>
                  <a:path w="23" h="12">
                    <a:moveTo>
                      <a:pt x="0" y="12"/>
                    </a:moveTo>
                    <a:lnTo>
                      <a:pt x="2" y="0"/>
                    </a:lnTo>
                    <a:lnTo>
                      <a:pt x="23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0" name="Freeform 2038"/>
              <p:cNvSpPr>
                <a:spLocks noChangeAspect="1"/>
              </p:cNvSpPr>
              <p:nvPr/>
            </p:nvSpPr>
            <p:spPr bwMode="auto">
              <a:xfrm>
                <a:off x="6288" y="2234"/>
                <a:ext cx="13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4" y="2"/>
                  </a:cxn>
                  <a:cxn ang="0">
                    <a:pos x="27" y="0"/>
                  </a:cxn>
                  <a:cxn ang="0">
                    <a:pos x="0" y="13"/>
                  </a:cxn>
                </a:cxnLst>
                <a:rect l="0" t="0" r="r" b="b"/>
                <a:pathLst>
                  <a:path w="27" h="13">
                    <a:moveTo>
                      <a:pt x="0" y="13"/>
                    </a:moveTo>
                    <a:lnTo>
                      <a:pt x="4" y="2"/>
                    </a:lnTo>
                    <a:lnTo>
                      <a:pt x="27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1" name="Freeform 2039"/>
              <p:cNvSpPr>
                <a:spLocks noChangeAspect="1"/>
              </p:cNvSpPr>
              <p:nvPr/>
            </p:nvSpPr>
            <p:spPr bwMode="auto">
              <a:xfrm>
                <a:off x="6246" y="2238"/>
                <a:ext cx="12" cy="3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3" y="6"/>
                  </a:cxn>
                </a:cxnLst>
                <a:rect l="0" t="0" r="r" b="b"/>
                <a:pathLst>
                  <a:path w="23" h="6">
                    <a:moveTo>
                      <a:pt x="23" y="6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2" name="Freeform 2040"/>
              <p:cNvSpPr>
                <a:spLocks noChangeAspect="1"/>
              </p:cNvSpPr>
              <p:nvPr/>
            </p:nvSpPr>
            <p:spPr bwMode="auto">
              <a:xfrm>
                <a:off x="6288" y="2234"/>
                <a:ext cx="13" cy="9"/>
              </a:xfrm>
              <a:custGeom>
                <a:avLst/>
                <a:gdLst/>
                <a:ahLst/>
                <a:cxnLst>
                  <a:cxn ang="0">
                    <a:pos x="23" y="17"/>
                  </a:cxn>
                  <a:cxn ang="0">
                    <a:pos x="0" y="13"/>
                  </a:cxn>
                  <a:cxn ang="0">
                    <a:pos x="27" y="0"/>
                  </a:cxn>
                  <a:cxn ang="0">
                    <a:pos x="23" y="17"/>
                  </a:cxn>
                </a:cxnLst>
                <a:rect l="0" t="0" r="r" b="b"/>
                <a:pathLst>
                  <a:path w="27" h="17">
                    <a:moveTo>
                      <a:pt x="23" y="17"/>
                    </a:moveTo>
                    <a:lnTo>
                      <a:pt x="0" y="13"/>
                    </a:lnTo>
                    <a:lnTo>
                      <a:pt x="27" y="0"/>
                    </a:lnTo>
                    <a:lnTo>
                      <a:pt x="23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3" name="Freeform 2041"/>
              <p:cNvSpPr>
                <a:spLocks noChangeAspect="1"/>
              </p:cNvSpPr>
              <p:nvPr/>
            </p:nvSpPr>
            <p:spPr bwMode="auto">
              <a:xfrm>
                <a:off x="6246" y="2238"/>
                <a:ext cx="12" cy="6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0"/>
                  </a:cxn>
                  <a:cxn ang="0">
                    <a:pos x="23" y="8"/>
                  </a:cxn>
                  <a:cxn ang="0">
                    <a:pos x="1" y="12"/>
                  </a:cxn>
                </a:cxnLst>
                <a:rect l="0" t="0" r="r" b="b"/>
                <a:pathLst>
                  <a:path w="23" h="12">
                    <a:moveTo>
                      <a:pt x="1" y="12"/>
                    </a:moveTo>
                    <a:lnTo>
                      <a:pt x="0" y="0"/>
                    </a:lnTo>
                    <a:lnTo>
                      <a:pt x="23" y="8"/>
                    </a:lnTo>
                    <a:lnTo>
                      <a:pt x="1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4" name="Freeform 2042"/>
              <p:cNvSpPr>
                <a:spLocks noChangeAspect="1"/>
              </p:cNvSpPr>
              <p:nvPr/>
            </p:nvSpPr>
            <p:spPr bwMode="auto">
              <a:xfrm>
                <a:off x="6246" y="2241"/>
                <a:ext cx="12" cy="3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0" y="6"/>
                  </a:cxn>
                  <a:cxn ang="0">
                    <a:pos x="23" y="0"/>
                  </a:cxn>
                  <a:cxn ang="0">
                    <a:pos x="23" y="6"/>
                  </a:cxn>
                </a:cxnLst>
                <a:rect l="0" t="0" r="r" b="b"/>
                <a:pathLst>
                  <a:path w="23" h="6">
                    <a:moveTo>
                      <a:pt x="23" y="6"/>
                    </a:moveTo>
                    <a:lnTo>
                      <a:pt x="0" y="6"/>
                    </a:lnTo>
                    <a:lnTo>
                      <a:pt x="23" y="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5" name="Freeform 2043"/>
              <p:cNvSpPr>
                <a:spLocks noChangeAspect="1"/>
              </p:cNvSpPr>
              <p:nvPr/>
            </p:nvSpPr>
            <p:spPr bwMode="auto">
              <a:xfrm>
                <a:off x="6286" y="2241"/>
                <a:ext cx="12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0"/>
                  </a:cxn>
                  <a:cxn ang="0">
                    <a:pos x="25" y="4"/>
                  </a:cxn>
                  <a:cxn ang="0">
                    <a:pos x="0" y="8"/>
                  </a:cxn>
                </a:cxnLst>
                <a:rect l="0" t="0" r="r" b="b"/>
                <a:pathLst>
                  <a:path w="25" h="8">
                    <a:moveTo>
                      <a:pt x="0" y="8"/>
                    </a:moveTo>
                    <a:lnTo>
                      <a:pt x="4" y="0"/>
                    </a:lnTo>
                    <a:lnTo>
                      <a:pt x="25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6" name="Freeform 2044"/>
              <p:cNvSpPr>
                <a:spLocks noChangeAspect="1"/>
              </p:cNvSpPr>
              <p:nvPr/>
            </p:nvSpPr>
            <p:spPr bwMode="auto">
              <a:xfrm>
                <a:off x="6246" y="2244"/>
                <a:ext cx="14" cy="3"/>
              </a:xfrm>
              <a:custGeom>
                <a:avLst/>
                <a:gdLst/>
                <a:ahLst/>
                <a:cxnLst>
                  <a:cxn ang="0">
                    <a:pos x="26" y="6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6" y="6"/>
                  </a:cxn>
                </a:cxnLst>
                <a:rect l="0" t="0" r="r" b="b"/>
                <a:pathLst>
                  <a:path w="26" h="6">
                    <a:moveTo>
                      <a:pt x="26" y="6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7" name="Freeform 2045"/>
              <p:cNvSpPr>
                <a:spLocks noChangeAspect="1"/>
              </p:cNvSpPr>
              <p:nvPr/>
            </p:nvSpPr>
            <p:spPr bwMode="auto">
              <a:xfrm>
                <a:off x="6246" y="2244"/>
                <a:ext cx="14" cy="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0" y="0"/>
                  </a:cxn>
                  <a:cxn ang="0">
                    <a:pos x="26" y="6"/>
                  </a:cxn>
                  <a:cxn ang="0">
                    <a:pos x="3" y="9"/>
                  </a:cxn>
                </a:cxnLst>
                <a:rect l="0" t="0" r="r" b="b"/>
                <a:pathLst>
                  <a:path w="26" h="9">
                    <a:moveTo>
                      <a:pt x="3" y="9"/>
                    </a:moveTo>
                    <a:lnTo>
                      <a:pt x="0" y="0"/>
                    </a:lnTo>
                    <a:lnTo>
                      <a:pt x="26" y="6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8" name="Freeform 2046"/>
              <p:cNvSpPr>
                <a:spLocks noChangeAspect="1"/>
              </p:cNvSpPr>
              <p:nvPr/>
            </p:nvSpPr>
            <p:spPr bwMode="auto">
              <a:xfrm>
                <a:off x="6283" y="2243"/>
                <a:ext cx="15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" y="4"/>
                  </a:cxn>
                  <a:cxn ang="0">
                    <a:pos x="30" y="0"/>
                  </a:cxn>
                  <a:cxn ang="0">
                    <a:pos x="0" y="11"/>
                  </a:cxn>
                </a:cxnLst>
                <a:rect l="0" t="0" r="r" b="b"/>
                <a:pathLst>
                  <a:path w="30" h="11">
                    <a:moveTo>
                      <a:pt x="0" y="11"/>
                    </a:moveTo>
                    <a:lnTo>
                      <a:pt x="5" y="4"/>
                    </a:lnTo>
                    <a:lnTo>
                      <a:pt x="30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9" name="Freeform 2047"/>
              <p:cNvSpPr>
                <a:spLocks noChangeAspect="1"/>
              </p:cNvSpPr>
              <p:nvPr/>
            </p:nvSpPr>
            <p:spPr bwMode="auto">
              <a:xfrm>
                <a:off x="6248" y="2247"/>
                <a:ext cx="14" cy="2"/>
              </a:xfrm>
              <a:custGeom>
                <a:avLst/>
                <a:gdLst/>
                <a:ahLst/>
                <a:cxnLst>
                  <a:cxn ang="0">
                    <a:pos x="27" y="3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27" y="3"/>
                  </a:cxn>
                </a:cxnLst>
                <a:rect l="0" t="0" r="r" b="b"/>
                <a:pathLst>
                  <a:path w="27" h="3">
                    <a:moveTo>
                      <a:pt x="27" y="3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0" name="Freeform 2048"/>
              <p:cNvSpPr>
                <a:spLocks noChangeAspect="1"/>
              </p:cNvSpPr>
              <p:nvPr/>
            </p:nvSpPr>
            <p:spPr bwMode="auto">
              <a:xfrm>
                <a:off x="6283" y="2243"/>
                <a:ext cx="15" cy="6"/>
              </a:xfrm>
              <a:custGeom>
                <a:avLst/>
                <a:gdLst/>
                <a:ahLst/>
                <a:cxnLst>
                  <a:cxn ang="0">
                    <a:pos x="25" y="11"/>
                  </a:cxn>
                  <a:cxn ang="0">
                    <a:pos x="0" y="10"/>
                  </a:cxn>
                  <a:cxn ang="0">
                    <a:pos x="30" y="0"/>
                  </a:cxn>
                  <a:cxn ang="0">
                    <a:pos x="25" y="11"/>
                  </a:cxn>
                </a:cxnLst>
                <a:rect l="0" t="0" r="r" b="b"/>
                <a:pathLst>
                  <a:path w="30" h="11">
                    <a:moveTo>
                      <a:pt x="25" y="11"/>
                    </a:moveTo>
                    <a:lnTo>
                      <a:pt x="0" y="10"/>
                    </a:lnTo>
                    <a:lnTo>
                      <a:pt x="30" y="0"/>
                    </a:lnTo>
                    <a:lnTo>
                      <a:pt x="25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1" name="Freeform 2049"/>
              <p:cNvSpPr>
                <a:spLocks noChangeAspect="1"/>
              </p:cNvSpPr>
              <p:nvPr/>
            </p:nvSpPr>
            <p:spPr bwMode="auto">
              <a:xfrm>
                <a:off x="6248" y="2249"/>
                <a:ext cx="15" cy="1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9" y="2"/>
                  </a:cxn>
                </a:cxnLst>
                <a:rect l="0" t="0" r="r" b="b"/>
                <a:pathLst>
                  <a:path w="29" h="2">
                    <a:moveTo>
                      <a:pt x="29" y="2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2" name="Freeform 2050"/>
              <p:cNvSpPr>
                <a:spLocks noChangeAspect="1"/>
              </p:cNvSpPr>
              <p:nvPr/>
            </p:nvSpPr>
            <p:spPr bwMode="auto">
              <a:xfrm>
                <a:off x="6280" y="2249"/>
                <a:ext cx="15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31" y="2"/>
                  </a:cxn>
                  <a:cxn ang="0">
                    <a:pos x="0" y="2"/>
                  </a:cxn>
                </a:cxnLst>
                <a:rect l="0" t="0" r="r" b="b"/>
                <a:pathLst>
                  <a:path w="31" h="2">
                    <a:moveTo>
                      <a:pt x="0" y="2"/>
                    </a:moveTo>
                    <a:lnTo>
                      <a:pt x="6" y="0"/>
                    </a:lnTo>
                    <a:lnTo>
                      <a:pt x="3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3" name="Freeform 2051"/>
              <p:cNvSpPr>
                <a:spLocks noChangeAspect="1"/>
              </p:cNvSpPr>
              <p:nvPr/>
            </p:nvSpPr>
            <p:spPr bwMode="auto">
              <a:xfrm>
                <a:off x="6248" y="2249"/>
                <a:ext cx="18" cy="3"/>
              </a:xfrm>
              <a:custGeom>
                <a:avLst/>
                <a:gdLst/>
                <a:ahLst/>
                <a:cxnLst>
                  <a:cxn ang="0">
                    <a:pos x="37" y="6"/>
                  </a:cxn>
                  <a:cxn ang="0">
                    <a:pos x="0" y="0"/>
                  </a:cxn>
                  <a:cxn ang="0">
                    <a:pos x="31" y="4"/>
                  </a:cxn>
                  <a:cxn ang="0">
                    <a:pos x="37" y="6"/>
                  </a:cxn>
                </a:cxnLst>
                <a:rect l="0" t="0" r="r" b="b"/>
                <a:pathLst>
                  <a:path w="37" h="6">
                    <a:moveTo>
                      <a:pt x="37" y="6"/>
                    </a:moveTo>
                    <a:lnTo>
                      <a:pt x="0" y="0"/>
                    </a:lnTo>
                    <a:lnTo>
                      <a:pt x="31" y="4"/>
                    </a:lnTo>
                    <a:lnTo>
                      <a:pt x="3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4" name="Freeform 2052"/>
              <p:cNvSpPr>
                <a:spLocks noChangeAspect="1"/>
              </p:cNvSpPr>
              <p:nvPr/>
            </p:nvSpPr>
            <p:spPr bwMode="auto">
              <a:xfrm>
                <a:off x="6276" y="2249"/>
                <a:ext cx="19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2"/>
                  </a:cxn>
                  <a:cxn ang="0">
                    <a:pos x="39" y="0"/>
                  </a:cxn>
                  <a:cxn ang="0">
                    <a:pos x="0" y="6"/>
                  </a:cxn>
                </a:cxnLst>
                <a:rect l="0" t="0" r="r" b="b"/>
                <a:pathLst>
                  <a:path w="39" h="6">
                    <a:moveTo>
                      <a:pt x="0" y="6"/>
                    </a:moveTo>
                    <a:lnTo>
                      <a:pt x="8" y="2"/>
                    </a:lnTo>
                    <a:lnTo>
                      <a:pt x="39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5" name="Freeform 2053"/>
              <p:cNvSpPr>
                <a:spLocks noChangeAspect="1"/>
              </p:cNvSpPr>
              <p:nvPr/>
            </p:nvSpPr>
            <p:spPr bwMode="auto">
              <a:xfrm>
                <a:off x="6248" y="2249"/>
                <a:ext cx="20" cy="3"/>
              </a:xfrm>
              <a:custGeom>
                <a:avLst/>
                <a:gdLst/>
                <a:ahLst/>
                <a:cxnLst>
                  <a:cxn ang="0">
                    <a:pos x="41" y="6"/>
                  </a:cxn>
                  <a:cxn ang="0">
                    <a:pos x="0" y="0"/>
                  </a:cxn>
                  <a:cxn ang="0">
                    <a:pos x="35" y="4"/>
                  </a:cxn>
                  <a:cxn ang="0">
                    <a:pos x="41" y="6"/>
                  </a:cxn>
                </a:cxnLst>
                <a:rect l="0" t="0" r="r" b="b"/>
                <a:pathLst>
                  <a:path w="41" h="6">
                    <a:moveTo>
                      <a:pt x="41" y="6"/>
                    </a:moveTo>
                    <a:lnTo>
                      <a:pt x="0" y="0"/>
                    </a:lnTo>
                    <a:lnTo>
                      <a:pt x="35" y="4"/>
                    </a:lnTo>
                    <a:lnTo>
                      <a:pt x="4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6" name="Freeform 2054"/>
              <p:cNvSpPr>
                <a:spLocks noChangeAspect="1"/>
              </p:cNvSpPr>
              <p:nvPr/>
            </p:nvSpPr>
            <p:spPr bwMode="auto">
              <a:xfrm>
                <a:off x="6248" y="2249"/>
                <a:ext cx="20" cy="4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41" y="6"/>
                  </a:cxn>
                  <a:cxn ang="0">
                    <a:pos x="6" y="8"/>
                  </a:cxn>
                </a:cxnLst>
                <a:rect l="0" t="0" r="r" b="b"/>
                <a:pathLst>
                  <a:path w="41" h="8">
                    <a:moveTo>
                      <a:pt x="6" y="8"/>
                    </a:moveTo>
                    <a:lnTo>
                      <a:pt x="0" y="0"/>
                    </a:lnTo>
                    <a:lnTo>
                      <a:pt x="41" y="6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7" name="Freeform 2055"/>
              <p:cNvSpPr>
                <a:spLocks noChangeAspect="1"/>
              </p:cNvSpPr>
              <p:nvPr/>
            </p:nvSpPr>
            <p:spPr bwMode="auto">
              <a:xfrm>
                <a:off x="6250" y="2252"/>
                <a:ext cx="22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2"/>
                  </a:cxn>
                  <a:cxn ang="0">
                    <a:pos x="37" y="0"/>
                  </a:cxn>
                  <a:cxn ang="0">
                    <a:pos x="44" y="2"/>
                  </a:cxn>
                </a:cxnLst>
                <a:rect l="0" t="0" r="r" b="b"/>
                <a:pathLst>
                  <a:path w="44" h="2">
                    <a:moveTo>
                      <a:pt x="44" y="2"/>
                    </a:moveTo>
                    <a:lnTo>
                      <a:pt x="0" y="2"/>
                    </a:lnTo>
                    <a:lnTo>
                      <a:pt x="37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8" name="Freeform 2056"/>
              <p:cNvSpPr>
                <a:spLocks noChangeAspect="1"/>
              </p:cNvSpPr>
              <p:nvPr/>
            </p:nvSpPr>
            <p:spPr bwMode="auto">
              <a:xfrm>
                <a:off x="6272" y="2252"/>
                <a:ext cx="18" cy="3"/>
              </a:xfrm>
              <a:custGeom>
                <a:avLst/>
                <a:gdLst/>
                <a:ahLst/>
                <a:cxnLst>
                  <a:cxn ang="0">
                    <a:pos x="37" y="6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37" y="6"/>
                  </a:cxn>
                </a:cxnLst>
                <a:rect l="0" t="0" r="r" b="b"/>
                <a:pathLst>
                  <a:path w="37" h="6">
                    <a:moveTo>
                      <a:pt x="37" y="6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3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9" name="Freeform 2057"/>
              <p:cNvSpPr>
                <a:spLocks noChangeAspect="1"/>
              </p:cNvSpPr>
              <p:nvPr/>
            </p:nvSpPr>
            <p:spPr bwMode="auto">
              <a:xfrm>
                <a:off x="6276" y="2249"/>
                <a:ext cx="19" cy="6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0" y="6"/>
                  </a:cxn>
                  <a:cxn ang="0">
                    <a:pos x="39" y="0"/>
                  </a:cxn>
                  <a:cxn ang="0">
                    <a:pos x="29" y="12"/>
                  </a:cxn>
                </a:cxnLst>
                <a:rect l="0" t="0" r="r" b="b"/>
                <a:pathLst>
                  <a:path w="39" h="12">
                    <a:moveTo>
                      <a:pt x="29" y="12"/>
                    </a:moveTo>
                    <a:lnTo>
                      <a:pt x="0" y="6"/>
                    </a:lnTo>
                    <a:lnTo>
                      <a:pt x="39" y="0"/>
                    </a:lnTo>
                    <a:lnTo>
                      <a:pt x="29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0" name="Freeform 2058"/>
              <p:cNvSpPr>
                <a:spLocks noChangeAspect="1"/>
              </p:cNvSpPr>
              <p:nvPr/>
            </p:nvSpPr>
            <p:spPr bwMode="auto">
              <a:xfrm>
                <a:off x="6253" y="2253"/>
                <a:ext cx="37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8" y="0"/>
                  </a:cxn>
                  <a:cxn ang="0">
                    <a:pos x="75" y="4"/>
                  </a:cxn>
                  <a:cxn ang="0">
                    <a:pos x="0" y="6"/>
                  </a:cxn>
                </a:cxnLst>
                <a:rect l="0" t="0" r="r" b="b"/>
                <a:pathLst>
                  <a:path w="75" h="6">
                    <a:moveTo>
                      <a:pt x="0" y="6"/>
                    </a:moveTo>
                    <a:lnTo>
                      <a:pt x="38" y="0"/>
                    </a:lnTo>
                    <a:lnTo>
                      <a:pt x="75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1" name="Freeform 2059"/>
              <p:cNvSpPr>
                <a:spLocks noChangeAspect="1"/>
              </p:cNvSpPr>
              <p:nvPr/>
            </p:nvSpPr>
            <p:spPr bwMode="auto">
              <a:xfrm>
                <a:off x="6250" y="2253"/>
                <a:ext cx="22" cy="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6" y="6"/>
                  </a:cxn>
                </a:cxnLst>
                <a:rect l="0" t="0" r="r" b="b"/>
                <a:pathLst>
                  <a:path w="44" h="6">
                    <a:moveTo>
                      <a:pt x="6" y="6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2" name="Freeform 2060"/>
              <p:cNvSpPr>
                <a:spLocks noChangeAspect="1"/>
              </p:cNvSpPr>
              <p:nvPr/>
            </p:nvSpPr>
            <p:spPr bwMode="auto">
              <a:xfrm>
                <a:off x="6253" y="2255"/>
                <a:ext cx="37" cy="3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2"/>
                  </a:cxn>
                  <a:cxn ang="0">
                    <a:pos x="75" y="0"/>
                  </a:cxn>
                  <a:cxn ang="0">
                    <a:pos x="8" y="8"/>
                  </a:cxn>
                </a:cxnLst>
                <a:rect l="0" t="0" r="r" b="b"/>
                <a:pathLst>
                  <a:path w="75" h="8">
                    <a:moveTo>
                      <a:pt x="8" y="8"/>
                    </a:moveTo>
                    <a:lnTo>
                      <a:pt x="0" y="2"/>
                    </a:lnTo>
                    <a:lnTo>
                      <a:pt x="75" y="0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3" name="Freeform 2061"/>
              <p:cNvSpPr>
                <a:spLocks noChangeAspect="1"/>
              </p:cNvSpPr>
              <p:nvPr/>
            </p:nvSpPr>
            <p:spPr bwMode="auto">
              <a:xfrm>
                <a:off x="6258" y="2255"/>
                <a:ext cx="32" cy="3"/>
              </a:xfrm>
              <a:custGeom>
                <a:avLst/>
                <a:gdLst/>
                <a:ahLst/>
                <a:cxnLst>
                  <a:cxn ang="0">
                    <a:pos x="53" y="8"/>
                  </a:cxn>
                  <a:cxn ang="0">
                    <a:pos x="0" y="6"/>
                  </a:cxn>
                  <a:cxn ang="0">
                    <a:pos x="65" y="0"/>
                  </a:cxn>
                  <a:cxn ang="0">
                    <a:pos x="53" y="8"/>
                  </a:cxn>
                </a:cxnLst>
                <a:rect l="0" t="0" r="r" b="b"/>
                <a:pathLst>
                  <a:path w="65" h="8">
                    <a:moveTo>
                      <a:pt x="53" y="8"/>
                    </a:moveTo>
                    <a:lnTo>
                      <a:pt x="0" y="6"/>
                    </a:lnTo>
                    <a:lnTo>
                      <a:pt x="65" y="0"/>
                    </a:lnTo>
                    <a:lnTo>
                      <a:pt x="5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4" name="Freeform 2062"/>
              <p:cNvSpPr>
                <a:spLocks noChangeAspect="1"/>
              </p:cNvSpPr>
              <p:nvPr/>
            </p:nvSpPr>
            <p:spPr bwMode="auto">
              <a:xfrm>
                <a:off x="6258" y="2258"/>
                <a:ext cx="28" cy="1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7" y="2"/>
                  </a:cxn>
                </a:cxnLst>
                <a:rect l="0" t="0" r="r" b="b"/>
                <a:pathLst>
                  <a:path w="55" h="2">
                    <a:moveTo>
                      <a:pt x="7" y="2"/>
                    </a:moveTo>
                    <a:lnTo>
                      <a:pt x="0" y="0"/>
                    </a:lnTo>
                    <a:lnTo>
                      <a:pt x="55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5" name="Freeform 2063"/>
              <p:cNvSpPr>
                <a:spLocks noChangeAspect="1"/>
              </p:cNvSpPr>
              <p:nvPr/>
            </p:nvSpPr>
            <p:spPr bwMode="auto">
              <a:xfrm>
                <a:off x="6262" y="2258"/>
                <a:ext cx="24" cy="2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0" y="2"/>
                  </a:cxn>
                  <a:cxn ang="0">
                    <a:pos x="48" y="0"/>
                  </a:cxn>
                  <a:cxn ang="0">
                    <a:pos x="35" y="4"/>
                  </a:cxn>
                </a:cxnLst>
                <a:rect l="0" t="0" r="r" b="b"/>
                <a:pathLst>
                  <a:path w="48" h="4">
                    <a:moveTo>
                      <a:pt x="35" y="4"/>
                    </a:moveTo>
                    <a:lnTo>
                      <a:pt x="0" y="2"/>
                    </a:lnTo>
                    <a:lnTo>
                      <a:pt x="48" y="0"/>
                    </a:lnTo>
                    <a:lnTo>
                      <a:pt x="3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6" name="Freeform 2064"/>
              <p:cNvSpPr>
                <a:spLocks noChangeAspect="1"/>
              </p:cNvSpPr>
              <p:nvPr/>
            </p:nvSpPr>
            <p:spPr bwMode="auto">
              <a:xfrm>
                <a:off x="6262" y="2259"/>
                <a:ext cx="17" cy="2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0" y="0"/>
                  </a:cxn>
                  <a:cxn ang="0">
                    <a:pos x="35" y="2"/>
                  </a:cxn>
                  <a:cxn ang="0">
                    <a:pos x="10" y="3"/>
                  </a:cxn>
                </a:cxnLst>
                <a:rect l="0" t="0" r="r" b="b"/>
                <a:pathLst>
                  <a:path w="35" h="3">
                    <a:moveTo>
                      <a:pt x="10" y="3"/>
                    </a:moveTo>
                    <a:lnTo>
                      <a:pt x="0" y="0"/>
                    </a:lnTo>
                    <a:lnTo>
                      <a:pt x="35" y="2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7" name="Freeform 2065"/>
              <p:cNvSpPr>
                <a:spLocks noChangeAspect="1"/>
              </p:cNvSpPr>
              <p:nvPr/>
            </p:nvSpPr>
            <p:spPr bwMode="auto">
              <a:xfrm>
                <a:off x="6266" y="2260"/>
                <a:ext cx="13" cy="1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0" y="1"/>
                  </a:cxn>
                  <a:cxn ang="0">
                    <a:pos x="25" y="0"/>
                  </a:cxn>
                  <a:cxn ang="0">
                    <a:pos x="11" y="1"/>
                  </a:cxn>
                </a:cxnLst>
                <a:rect l="0" t="0" r="r" b="b"/>
                <a:pathLst>
                  <a:path w="25" h="1">
                    <a:moveTo>
                      <a:pt x="11" y="1"/>
                    </a:moveTo>
                    <a:lnTo>
                      <a:pt x="0" y="1"/>
                    </a:lnTo>
                    <a:lnTo>
                      <a:pt x="25" y="0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8" name="Freeform 2066"/>
              <p:cNvSpPr>
                <a:spLocks noChangeAspect="1"/>
              </p:cNvSpPr>
              <p:nvPr/>
            </p:nvSpPr>
            <p:spPr bwMode="auto">
              <a:xfrm>
                <a:off x="6166" y="2179"/>
                <a:ext cx="13" cy="14"/>
              </a:xfrm>
              <a:custGeom>
                <a:avLst/>
                <a:gdLst/>
                <a:ahLst/>
                <a:cxnLst>
                  <a:cxn ang="0">
                    <a:pos x="13" y="29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3" y="29"/>
                  </a:cxn>
                </a:cxnLst>
                <a:rect l="0" t="0" r="r" b="b"/>
                <a:pathLst>
                  <a:path w="25" h="29">
                    <a:moveTo>
                      <a:pt x="13" y="29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3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9" name="Freeform 2067"/>
              <p:cNvSpPr>
                <a:spLocks noChangeAspect="1"/>
              </p:cNvSpPr>
              <p:nvPr/>
            </p:nvSpPr>
            <p:spPr bwMode="auto">
              <a:xfrm>
                <a:off x="6137" y="2193"/>
                <a:ext cx="35" cy="71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3" y="142"/>
                  </a:cxn>
                  <a:cxn ang="0">
                    <a:pos x="0" y="142"/>
                  </a:cxn>
                  <a:cxn ang="0">
                    <a:pos x="72" y="0"/>
                  </a:cxn>
                </a:cxnLst>
                <a:rect l="0" t="0" r="r" b="b"/>
                <a:pathLst>
                  <a:path w="72" h="142">
                    <a:moveTo>
                      <a:pt x="72" y="0"/>
                    </a:moveTo>
                    <a:lnTo>
                      <a:pt x="23" y="142"/>
                    </a:lnTo>
                    <a:lnTo>
                      <a:pt x="0" y="142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0" name="Freeform 2068"/>
              <p:cNvSpPr>
                <a:spLocks noChangeAspect="1"/>
              </p:cNvSpPr>
              <p:nvPr/>
            </p:nvSpPr>
            <p:spPr bwMode="auto">
              <a:xfrm>
                <a:off x="6137" y="2179"/>
                <a:ext cx="35" cy="85"/>
              </a:xfrm>
              <a:custGeom>
                <a:avLst/>
                <a:gdLst/>
                <a:ahLst/>
                <a:cxnLst>
                  <a:cxn ang="0">
                    <a:pos x="0" y="171"/>
                  </a:cxn>
                  <a:cxn ang="0">
                    <a:pos x="60" y="0"/>
                  </a:cxn>
                  <a:cxn ang="0">
                    <a:pos x="72" y="29"/>
                  </a:cxn>
                  <a:cxn ang="0">
                    <a:pos x="0" y="171"/>
                  </a:cxn>
                </a:cxnLst>
                <a:rect l="0" t="0" r="r" b="b"/>
                <a:pathLst>
                  <a:path w="72" h="171">
                    <a:moveTo>
                      <a:pt x="0" y="171"/>
                    </a:moveTo>
                    <a:lnTo>
                      <a:pt x="60" y="0"/>
                    </a:lnTo>
                    <a:lnTo>
                      <a:pt x="72" y="29"/>
                    </a:lnTo>
                    <a:lnTo>
                      <a:pt x="0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1" name="Freeform 2069"/>
              <p:cNvSpPr>
                <a:spLocks noChangeAspect="1"/>
              </p:cNvSpPr>
              <p:nvPr/>
            </p:nvSpPr>
            <p:spPr bwMode="auto">
              <a:xfrm>
                <a:off x="6172" y="2193"/>
                <a:ext cx="38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142"/>
                  </a:cxn>
                  <a:cxn ang="0">
                    <a:pos x="50" y="142"/>
                  </a:cxn>
                  <a:cxn ang="0">
                    <a:pos x="0" y="0"/>
                  </a:cxn>
                </a:cxnLst>
                <a:rect l="0" t="0" r="r" b="b"/>
                <a:pathLst>
                  <a:path w="74" h="142">
                    <a:moveTo>
                      <a:pt x="0" y="0"/>
                    </a:moveTo>
                    <a:lnTo>
                      <a:pt x="74" y="142"/>
                    </a:lnTo>
                    <a:lnTo>
                      <a:pt x="50" y="1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2" name="Freeform 2070"/>
              <p:cNvSpPr>
                <a:spLocks noChangeAspect="1"/>
              </p:cNvSpPr>
              <p:nvPr/>
            </p:nvSpPr>
            <p:spPr bwMode="auto">
              <a:xfrm>
                <a:off x="6172" y="2179"/>
                <a:ext cx="38" cy="85"/>
              </a:xfrm>
              <a:custGeom>
                <a:avLst/>
                <a:gdLst/>
                <a:ahLst/>
                <a:cxnLst>
                  <a:cxn ang="0">
                    <a:pos x="74" y="171"/>
                  </a:cxn>
                  <a:cxn ang="0">
                    <a:pos x="0" y="29"/>
                  </a:cxn>
                  <a:cxn ang="0">
                    <a:pos x="13" y="0"/>
                  </a:cxn>
                  <a:cxn ang="0">
                    <a:pos x="74" y="171"/>
                  </a:cxn>
                </a:cxnLst>
                <a:rect l="0" t="0" r="r" b="b"/>
                <a:pathLst>
                  <a:path w="74" h="171">
                    <a:moveTo>
                      <a:pt x="74" y="171"/>
                    </a:moveTo>
                    <a:lnTo>
                      <a:pt x="0" y="29"/>
                    </a:lnTo>
                    <a:lnTo>
                      <a:pt x="13" y="0"/>
                    </a:lnTo>
                    <a:lnTo>
                      <a:pt x="74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3" name="Rectangle 2071"/>
              <p:cNvSpPr>
                <a:spLocks noChangeAspect="1" noChangeArrowheads="1"/>
              </p:cNvSpPr>
              <p:nvPr/>
            </p:nvSpPr>
            <p:spPr bwMode="auto">
              <a:xfrm>
                <a:off x="5818" y="2070"/>
                <a:ext cx="43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4" name="Rectangle 2072"/>
              <p:cNvSpPr>
                <a:spLocks noChangeAspect="1" noChangeArrowheads="1"/>
              </p:cNvSpPr>
              <p:nvPr/>
            </p:nvSpPr>
            <p:spPr bwMode="auto">
              <a:xfrm>
                <a:off x="5775" y="2070"/>
                <a:ext cx="44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5" name="Freeform 2073"/>
              <p:cNvSpPr>
                <a:spLocks noChangeAspect="1"/>
              </p:cNvSpPr>
              <p:nvPr/>
            </p:nvSpPr>
            <p:spPr bwMode="auto">
              <a:xfrm>
                <a:off x="5998" y="2073"/>
                <a:ext cx="21" cy="8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0" y="15"/>
                  </a:cxn>
                  <a:cxn ang="0">
                    <a:pos x="0" y="0"/>
                  </a:cxn>
                  <a:cxn ang="0">
                    <a:pos x="42" y="0"/>
                  </a:cxn>
                </a:cxnLst>
                <a:rect l="0" t="0" r="r" b="b"/>
                <a:pathLst>
                  <a:path w="42" h="15">
                    <a:moveTo>
                      <a:pt x="42" y="0"/>
                    </a:moveTo>
                    <a:lnTo>
                      <a:pt x="40" y="15"/>
                    </a:lnTo>
                    <a:lnTo>
                      <a:pt x="0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6" name="Freeform 2074"/>
              <p:cNvSpPr>
                <a:spLocks noChangeAspect="1"/>
              </p:cNvSpPr>
              <p:nvPr/>
            </p:nvSpPr>
            <p:spPr bwMode="auto">
              <a:xfrm>
                <a:off x="5998" y="2073"/>
                <a:ext cx="20" cy="14"/>
              </a:xfrm>
              <a:custGeom>
                <a:avLst/>
                <a:gdLst/>
                <a:ahLst/>
                <a:cxnLst>
                  <a:cxn ang="0">
                    <a:pos x="38" y="15"/>
                  </a:cxn>
                  <a:cxn ang="0">
                    <a:pos x="30" y="29"/>
                  </a:cxn>
                  <a:cxn ang="0">
                    <a:pos x="0" y="0"/>
                  </a:cxn>
                  <a:cxn ang="0">
                    <a:pos x="38" y="15"/>
                  </a:cxn>
                </a:cxnLst>
                <a:rect l="0" t="0" r="r" b="b"/>
                <a:pathLst>
                  <a:path w="38" h="29">
                    <a:moveTo>
                      <a:pt x="38" y="15"/>
                    </a:moveTo>
                    <a:lnTo>
                      <a:pt x="30" y="29"/>
                    </a:lnTo>
                    <a:lnTo>
                      <a:pt x="0" y="0"/>
                    </a:lnTo>
                    <a:lnTo>
                      <a:pt x="38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7" name="Freeform 2075"/>
              <p:cNvSpPr>
                <a:spLocks noChangeAspect="1"/>
              </p:cNvSpPr>
              <p:nvPr/>
            </p:nvSpPr>
            <p:spPr bwMode="auto">
              <a:xfrm>
                <a:off x="5998" y="2073"/>
                <a:ext cx="16" cy="19"/>
              </a:xfrm>
              <a:custGeom>
                <a:avLst/>
                <a:gdLst/>
                <a:ahLst/>
                <a:cxnLst>
                  <a:cxn ang="0">
                    <a:pos x="30" y="29"/>
                  </a:cxn>
                  <a:cxn ang="0">
                    <a:pos x="17" y="38"/>
                  </a:cxn>
                  <a:cxn ang="0">
                    <a:pos x="0" y="0"/>
                  </a:cxn>
                  <a:cxn ang="0">
                    <a:pos x="30" y="29"/>
                  </a:cxn>
                </a:cxnLst>
                <a:rect l="0" t="0" r="r" b="b"/>
                <a:pathLst>
                  <a:path w="30" h="38">
                    <a:moveTo>
                      <a:pt x="30" y="29"/>
                    </a:moveTo>
                    <a:lnTo>
                      <a:pt x="17" y="38"/>
                    </a:lnTo>
                    <a:lnTo>
                      <a:pt x="0" y="0"/>
                    </a:lnTo>
                    <a:lnTo>
                      <a:pt x="30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8" name="Freeform 2076"/>
              <p:cNvSpPr>
                <a:spLocks noChangeAspect="1"/>
              </p:cNvSpPr>
              <p:nvPr/>
            </p:nvSpPr>
            <p:spPr bwMode="auto">
              <a:xfrm>
                <a:off x="5998" y="2073"/>
                <a:ext cx="9" cy="21"/>
              </a:xfrm>
              <a:custGeom>
                <a:avLst/>
                <a:gdLst/>
                <a:ahLst/>
                <a:cxnLst>
                  <a:cxn ang="0">
                    <a:pos x="17" y="38"/>
                  </a:cxn>
                  <a:cxn ang="0">
                    <a:pos x="0" y="42"/>
                  </a:cxn>
                  <a:cxn ang="0">
                    <a:pos x="0" y="0"/>
                  </a:cxn>
                  <a:cxn ang="0">
                    <a:pos x="17" y="38"/>
                  </a:cxn>
                </a:cxnLst>
                <a:rect l="0" t="0" r="r" b="b"/>
                <a:pathLst>
                  <a:path w="17" h="42">
                    <a:moveTo>
                      <a:pt x="17" y="38"/>
                    </a:moveTo>
                    <a:lnTo>
                      <a:pt x="0" y="42"/>
                    </a:lnTo>
                    <a:lnTo>
                      <a:pt x="0" y="0"/>
                    </a:lnTo>
                    <a:lnTo>
                      <a:pt x="17" y="3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9" name="Freeform 2077"/>
              <p:cNvSpPr>
                <a:spLocks noChangeAspect="1"/>
              </p:cNvSpPr>
              <p:nvPr/>
            </p:nvSpPr>
            <p:spPr bwMode="auto">
              <a:xfrm>
                <a:off x="5991" y="2073"/>
                <a:ext cx="7" cy="21"/>
              </a:xfrm>
              <a:custGeom>
                <a:avLst/>
                <a:gdLst/>
                <a:ahLst/>
                <a:cxnLst>
                  <a:cxn ang="0">
                    <a:pos x="16" y="42"/>
                  </a:cxn>
                  <a:cxn ang="0">
                    <a:pos x="0" y="38"/>
                  </a:cxn>
                  <a:cxn ang="0">
                    <a:pos x="16" y="0"/>
                  </a:cxn>
                  <a:cxn ang="0">
                    <a:pos x="16" y="42"/>
                  </a:cxn>
                </a:cxnLst>
                <a:rect l="0" t="0" r="r" b="b"/>
                <a:pathLst>
                  <a:path w="16" h="42">
                    <a:moveTo>
                      <a:pt x="16" y="42"/>
                    </a:moveTo>
                    <a:lnTo>
                      <a:pt x="0" y="38"/>
                    </a:lnTo>
                    <a:lnTo>
                      <a:pt x="16" y="0"/>
                    </a:lnTo>
                    <a:lnTo>
                      <a:pt x="16" y="4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0" name="Freeform 2078"/>
              <p:cNvSpPr>
                <a:spLocks noChangeAspect="1"/>
              </p:cNvSpPr>
              <p:nvPr/>
            </p:nvSpPr>
            <p:spPr bwMode="auto">
              <a:xfrm>
                <a:off x="5984" y="2073"/>
                <a:ext cx="14" cy="19"/>
              </a:xfrm>
              <a:custGeom>
                <a:avLst/>
                <a:gdLst/>
                <a:ahLst/>
                <a:cxnLst>
                  <a:cxn ang="0">
                    <a:pos x="13" y="38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13" y="38"/>
                  </a:cxn>
                </a:cxnLst>
                <a:rect l="0" t="0" r="r" b="b"/>
                <a:pathLst>
                  <a:path w="29" h="38">
                    <a:moveTo>
                      <a:pt x="13" y="38"/>
                    </a:moveTo>
                    <a:lnTo>
                      <a:pt x="0" y="29"/>
                    </a:lnTo>
                    <a:lnTo>
                      <a:pt x="29" y="0"/>
                    </a:lnTo>
                    <a:lnTo>
                      <a:pt x="13" y="3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1" name="Freeform 2079"/>
              <p:cNvSpPr>
                <a:spLocks noChangeAspect="1"/>
              </p:cNvSpPr>
              <p:nvPr/>
            </p:nvSpPr>
            <p:spPr bwMode="auto">
              <a:xfrm>
                <a:off x="5979" y="2073"/>
                <a:ext cx="19" cy="14"/>
              </a:xfrm>
              <a:custGeom>
                <a:avLst/>
                <a:gdLst/>
                <a:ahLst/>
                <a:cxnLst>
                  <a:cxn ang="0">
                    <a:pos x="10" y="29"/>
                  </a:cxn>
                  <a:cxn ang="0">
                    <a:pos x="0" y="15"/>
                  </a:cxn>
                  <a:cxn ang="0">
                    <a:pos x="39" y="0"/>
                  </a:cxn>
                  <a:cxn ang="0">
                    <a:pos x="10" y="29"/>
                  </a:cxn>
                </a:cxnLst>
                <a:rect l="0" t="0" r="r" b="b"/>
                <a:pathLst>
                  <a:path w="39" h="29">
                    <a:moveTo>
                      <a:pt x="10" y="29"/>
                    </a:moveTo>
                    <a:lnTo>
                      <a:pt x="0" y="15"/>
                    </a:lnTo>
                    <a:lnTo>
                      <a:pt x="39" y="0"/>
                    </a:lnTo>
                    <a:lnTo>
                      <a:pt x="10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2" name="Freeform 2080"/>
              <p:cNvSpPr>
                <a:spLocks noChangeAspect="1"/>
              </p:cNvSpPr>
              <p:nvPr/>
            </p:nvSpPr>
            <p:spPr bwMode="auto">
              <a:xfrm>
                <a:off x="5977" y="2073"/>
                <a:ext cx="21" cy="8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0" y="0"/>
                  </a:cxn>
                  <a:cxn ang="0">
                    <a:pos x="43" y="0"/>
                  </a:cxn>
                  <a:cxn ang="0">
                    <a:pos x="4" y="15"/>
                  </a:cxn>
                </a:cxnLst>
                <a:rect l="0" t="0" r="r" b="b"/>
                <a:pathLst>
                  <a:path w="43" h="15">
                    <a:moveTo>
                      <a:pt x="4" y="15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3" name="Freeform 2081"/>
              <p:cNvSpPr>
                <a:spLocks noChangeAspect="1"/>
              </p:cNvSpPr>
              <p:nvPr/>
            </p:nvSpPr>
            <p:spPr bwMode="auto">
              <a:xfrm>
                <a:off x="5977" y="2065"/>
                <a:ext cx="21" cy="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" y="0"/>
                  </a:cxn>
                  <a:cxn ang="0">
                    <a:pos x="43" y="16"/>
                  </a:cxn>
                  <a:cxn ang="0">
                    <a:pos x="0" y="16"/>
                  </a:cxn>
                </a:cxnLst>
                <a:rect l="0" t="0" r="r" b="b"/>
                <a:pathLst>
                  <a:path w="43" h="16">
                    <a:moveTo>
                      <a:pt x="0" y="16"/>
                    </a:moveTo>
                    <a:lnTo>
                      <a:pt x="4" y="0"/>
                    </a:lnTo>
                    <a:lnTo>
                      <a:pt x="43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4" name="Freeform 2082"/>
              <p:cNvSpPr>
                <a:spLocks noChangeAspect="1"/>
              </p:cNvSpPr>
              <p:nvPr/>
            </p:nvSpPr>
            <p:spPr bwMode="auto">
              <a:xfrm>
                <a:off x="5979" y="2057"/>
                <a:ext cx="19" cy="16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0" y="0"/>
                  </a:cxn>
                  <a:cxn ang="0">
                    <a:pos x="39" y="31"/>
                  </a:cxn>
                  <a:cxn ang="0">
                    <a:pos x="0" y="15"/>
                  </a:cxn>
                </a:cxnLst>
                <a:rect l="0" t="0" r="r" b="b"/>
                <a:pathLst>
                  <a:path w="39" h="31">
                    <a:moveTo>
                      <a:pt x="0" y="15"/>
                    </a:moveTo>
                    <a:lnTo>
                      <a:pt x="10" y="0"/>
                    </a:lnTo>
                    <a:lnTo>
                      <a:pt x="39" y="31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5" name="Freeform 2083"/>
              <p:cNvSpPr>
                <a:spLocks noChangeAspect="1"/>
              </p:cNvSpPr>
              <p:nvPr/>
            </p:nvSpPr>
            <p:spPr bwMode="auto">
              <a:xfrm>
                <a:off x="5984" y="2053"/>
                <a:ext cx="14" cy="2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3" y="0"/>
                  </a:cxn>
                  <a:cxn ang="0">
                    <a:pos x="29" y="41"/>
                  </a:cxn>
                  <a:cxn ang="0">
                    <a:pos x="0" y="10"/>
                  </a:cxn>
                </a:cxnLst>
                <a:rect l="0" t="0" r="r" b="b"/>
                <a:pathLst>
                  <a:path w="29" h="41">
                    <a:moveTo>
                      <a:pt x="0" y="10"/>
                    </a:moveTo>
                    <a:lnTo>
                      <a:pt x="13" y="0"/>
                    </a:lnTo>
                    <a:lnTo>
                      <a:pt x="29" y="41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6" name="Freeform 2084"/>
              <p:cNvSpPr>
                <a:spLocks noChangeAspect="1"/>
              </p:cNvSpPr>
              <p:nvPr/>
            </p:nvSpPr>
            <p:spPr bwMode="auto">
              <a:xfrm>
                <a:off x="5991" y="2052"/>
                <a:ext cx="7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6" y="0"/>
                  </a:cxn>
                  <a:cxn ang="0">
                    <a:pos x="16" y="43"/>
                  </a:cxn>
                  <a:cxn ang="0">
                    <a:pos x="0" y="2"/>
                  </a:cxn>
                </a:cxnLst>
                <a:rect l="0" t="0" r="r" b="b"/>
                <a:pathLst>
                  <a:path w="16" h="43">
                    <a:moveTo>
                      <a:pt x="0" y="2"/>
                    </a:moveTo>
                    <a:lnTo>
                      <a:pt x="16" y="0"/>
                    </a:lnTo>
                    <a:lnTo>
                      <a:pt x="16" y="4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7" name="Freeform 2085"/>
              <p:cNvSpPr>
                <a:spLocks noChangeAspect="1"/>
              </p:cNvSpPr>
              <p:nvPr/>
            </p:nvSpPr>
            <p:spPr bwMode="auto">
              <a:xfrm>
                <a:off x="5998" y="2052"/>
                <a:ext cx="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2"/>
                  </a:cxn>
                  <a:cxn ang="0">
                    <a:pos x="0" y="43"/>
                  </a:cxn>
                  <a:cxn ang="0">
                    <a:pos x="0" y="0"/>
                  </a:cxn>
                </a:cxnLst>
                <a:rect l="0" t="0" r="r" b="b"/>
                <a:pathLst>
                  <a:path w="17" h="43">
                    <a:moveTo>
                      <a:pt x="0" y="0"/>
                    </a:moveTo>
                    <a:lnTo>
                      <a:pt x="17" y="2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8" name="Freeform 2086"/>
              <p:cNvSpPr>
                <a:spLocks noChangeAspect="1"/>
              </p:cNvSpPr>
              <p:nvPr/>
            </p:nvSpPr>
            <p:spPr bwMode="auto">
              <a:xfrm>
                <a:off x="5998" y="2053"/>
                <a:ext cx="16" cy="2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0" y="10"/>
                  </a:cxn>
                  <a:cxn ang="0">
                    <a:pos x="0" y="41"/>
                  </a:cxn>
                  <a:cxn ang="0">
                    <a:pos x="17" y="0"/>
                  </a:cxn>
                </a:cxnLst>
                <a:rect l="0" t="0" r="r" b="b"/>
                <a:pathLst>
                  <a:path w="30" h="41">
                    <a:moveTo>
                      <a:pt x="17" y="0"/>
                    </a:moveTo>
                    <a:lnTo>
                      <a:pt x="30" y="10"/>
                    </a:lnTo>
                    <a:lnTo>
                      <a:pt x="0" y="41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9" name="Freeform 2087"/>
              <p:cNvSpPr>
                <a:spLocks noChangeAspect="1"/>
              </p:cNvSpPr>
              <p:nvPr/>
            </p:nvSpPr>
            <p:spPr bwMode="auto">
              <a:xfrm>
                <a:off x="5998" y="2057"/>
                <a:ext cx="20" cy="1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8" y="15"/>
                  </a:cxn>
                  <a:cxn ang="0">
                    <a:pos x="0" y="31"/>
                  </a:cxn>
                  <a:cxn ang="0">
                    <a:pos x="30" y="0"/>
                  </a:cxn>
                </a:cxnLst>
                <a:rect l="0" t="0" r="r" b="b"/>
                <a:pathLst>
                  <a:path w="38" h="31">
                    <a:moveTo>
                      <a:pt x="30" y="0"/>
                    </a:moveTo>
                    <a:lnTo>
                      <a:pt x="38" y="15"/>
                    </a:lnTo>
                    <a:lnTo>
                      <a:pt x="0" y="3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0" name="Freeform 2088"/>
              <p:cNvSpPr>
                <a:spLocks noChangeAspect="1"/>
              </p:cNvSpPr>
              <p:nvPr/>
            </p:nvSpPr>
            <p:spPr bwMode="auto">
              <a:xfrm>
                <a:off x="5998" y="2065"/>
                <a:ext cx="21" cy="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2" y="16"/>
                  </a:cxn>
                  <a:cxn ang="0">
                    <a:pos x="0" y="16"/>
                  </a:cxn>
                  <a:cxn ang="0">
                    <a:pos x="40" y="0"/>
                  </a:cxn>
                </a:cxnLst>
                <a:rect l="0" t="0" r="r" b="b"/>
                <a:pathLst>
                  <a:path w="42" h="16">
                    <a:moveTo>
                      <a:pt x="40" y="0"/>
                    </a:moveTo>
                    <a:lnTo>
                      <a:pt x="42" y="16"/>
                    </a:lnTo>
                    <a:lnTo>
                      <a:pt x="0" y="16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1" name="Freeform 2089"/>
              <p:cNvSpPr>
                <a:spLocks noChangeAspect="1"/>
              </p:cNvSpPr>
              <p:nvPr/>
            </p:nvSpPr>
            <p:spPr bwMode="auto">
              <a:xfrm>
                <a:off x="6009" y="2028"/>
                <a:ext cx="14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4"/>
                  </a:cxn>
                  <a:cxn ang="0">
                    <a:pos x="25" y="16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w="29" h="16">
                    <a:moveTo>
                      <a:pt x="0" y="0"/>
                    </a:moveTo>
                    <a:lnTo>
                      <a:pt x="29" y="4"/>
                    </a:lnTo>
                    <a:lnTo>
                      <a:pt x="25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2" name="Freeform 2090"/>
              <p:cNvSpPr>
                <a:spLocks noChangeAspect="1"/>
              </p:cNvSpPr>
              <p:nvPr/>
            </p:nvSpPr>
            <p:spPr bwMode="auto">
              <a:xfrm>
                <a:off x="6021" y="2029"/>
                <a:ext cx="16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1" y="14"/>
                  </a:cxn>
                  <a:cxn ang="0">
                    <a:pos x="23" y="25"/>
                  </a:cxn>
                  <a:cxn ang="0">
                    <a:pos x="0" y="14"/>
                  </a:cxn>
                  <a:cxn ang="0">
                    <a:pos x="4" y="0"/>
                  </a:cxn>
                </a:cxnLst>
                <a:rect l="0" t="0" r="r" b="b"/>
                <a:pathLst>
                  <a:path w="31" h="25">
                    <a:moveTo>
                      <a:pt x="4" y="0"/>
                    </a:moveTo>
                    <a:lnTo>
                      <a:pt x="31" y="14"/>
                    </a:lnTo>
                    <a:lnTo>
                      <a:pt x="23" y="25"/>
                    </a:lnTo>
                    <a:lnTo>
                      <a:pt x="0" y="1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3" name="Freeform 2091"/>
              <p:cNvSpPr>
                <a:spLocks noChangeAspect="1"/>
              </p:cNvSpPr>
              <p:nvPr/>
            </p:nvSpPr>
            <p:spPr bwMode="auto">
              <a:xfrm>
                <a:off x="6032" y="2035"/>
                <a:ext cx="14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9" y="21"/>
                  </a:cxn>
                  <a:cxn ang="0">
                    <a:pos x="17" y="29"/>
                  </a:cxn>
                  <a:cxn ang="0">
                    <a:pos x="0" y="11"/>
                  </a:cxn>
                  <a:cxn ang="0">
                    <a:pos x="8" y="0"/>
                  </a:cxn>
                </a:cxnLst>
                <a:rect l="0" t="0" r="r" b="b"/>
                <a:pathLst>
                  <a:path w="29" h="29">
                    <a:moveTo>
                      <a:pt x="8" y="0"/>
                    </a:moveTo>
                    <a:lnTo>
                      <a:pt x="29" y="21"/>
                    </a:lnTo>
                    <a:lnTo>
                      <a:pt x="17" y="29"/>
                    </a:lnTo>
                    <a:lnTo>
                      <a:pt x="0" y="1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4" name="Freeform 2092"/>
              <p:cNvSpPr>
                <a:spLocks noChangeAspect="1"/>
              </p:cNvSpPr>
              <p:nvPr/>
            </p:nvSpPr>
            <p:spPr bwMode="auto">
              <a:xfrm>
                <a:off x="6042" y="2046"/>
                <a:ext cx="10" cy="1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1" y="25"/>
                  </a:cxn>
                  <a:cxn ang="0">
                    <a:pos x="10" y="29"/>
                  </a:cxn>
                  <a:cxn ang="0">
                    <a:pos x="0" y="8"/>
                  </a:cxn>
                  <a:cxn ang="0">
                    <a:pos x="10" y="0"/>
                  </a:cxn>
                </a:cxnLst>
                <a:rect l="0" t="0" r="r" b="b"/>
                <a:pathLst>
                  <a:path w="21" h="29">
                    <a:moveTo>
                      <a:pt x="10" y="0"/>
                    </a:moveTo>
                    <a:lnTo>
                      <a:pt x="21" y="25"/>
                    </a:lnTo>
                    <a:lnTo>
                      <a:pt x="10" y="29"/>
                    </a:lnTo>
                    <a:lnTo>
                      <a:pt x="0" y="8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5" name="Freeform 2093"/>
              <p:cNvSpPr>
                <a:spLocks noChangeAspect="1"/>
              </p:cNvSpPr>
              <p:nvPr/>
            </p:nvSpPr>
            <p:spPr bwMode="auto">
              <a:xfrm>
                <a:off x="6046" y="2058"/>
                <a:ext cx="9" cy="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7" y="29"/>
                  </a:cxn>
                  <a:cxn ang="0">
                    <a:pos x="4" y="29"/>
                  </a:cxn>
                  <a:cxn ang="0">
                    <a:pos x="0" y="4"/>
                  </a:cxn>
                  <a:cxn ang="0">
                    <a:pos x="11" y="0"/>
                  </a:cxn>
                </a:cxnLst>
                <a:rect l="0" t="0" r="r" b="b"/>
                <a:pathLst>
                  <a:path w="17" h="29">
                    <a:moveTo>
                      <a:pt x="11" y="0"/>
                    </a:moveTo>
                    <a:lnTo>
                      <a:pt x="17" y="29"/>
                    </a:lnTo>
                    <a:lnTo>
                      <a:pt x="4" y="29"/>
                    </a:lnTo>
                    <a:lnTo>
                      <a:pt x="0" y="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6" name="Freeform 2094"/>
              <p:cNvSpPr>
                <a:spLocks noChangeAspect="1"/>
              </p:cNvSpPr>
              <p:nvPr/>
            </p:nvSpPr>
            <p:spPr bwMode="auto">
              <a:xfrm>
                <a:off x="6046" y="2073"/>
                <a:ext cx="9" cy="1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27"/>
                  </a:cxn>
                  <a:cxn ang="0">
                    <a:pos x="0" y="23"/>
                  </a:cxn>
                  <a:cxn ang="0">
                    <a:pos x="4" y="0"/>
                  </a:cxn>
                  <a:cxn ang="0">
                    <a:pos x="17" y="0"/>
                  </a:cxn>
                </a:cxnLst>
                <a:rect l="0" t="0" r="r" b="b"/>
                <a:pathLst>
                  <a:path w="17" h="27">
                    <a:moveTo>
                      <a:pt x="17" y="0"/>
                    </a:moveTo>
                    <a:lnTo>
                      <a:pt x="11" y="27"/>
                    </a:lnTo>
                    <a:lnTo>
                      <a:pt x="0" y="23"/>
                    </a:lnTo>
                    <a:lnTo>
                      <a:pt x="4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7" name="Freeform 2095"/>
              <p:cNvSpPr>
                <a:spLocks noChangeAspect="1"/>
              </p:cNvSpPr>
              <p:nvPr/>
            </p:nvSpPr>
            <p:spPr bwMode="auto">
              <a:xfrm>
                <a:off x="6042" y="2085"/>
                <a:ext cx="10" cy="15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10" y="29"/>
                  </a:cxn>
                  <a:cxn ang="0">
                    <a:pos x="0" y="21"/>
                  </a:cxn>
                  <a:cxn ang="0">
                    <a:pos x="10" y="0"/>
                  </a:cxn>
                  <a:cxn ang="0">
                    <a:pos x="21" y="4"/>
                  </a:cxn>
                </a:cxnLst>
                <a:rect l="0" t="0" r="r" b="b"/>
                <a:pathLst>
                  <a:path w="21" h="29">
                    <a:moveTo>
                      <a:pt x="21" y="4"/>
                    </a:moveTo>
                    <a:lnTo>
                      <a:pt x="10" y="29"/>
                    </a:lnTo>
                    <a:lnTo>
                      <a:pt x="0" y="21"/>
                    </a:lnTo>
                    <a:lnTo>
                      <a:pt x="10" y="0"/>
                    </a:lnTo>
                    <a:lnTo>
                      <a:pt x="2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8" name="Freeform 2096"/>
              <p:cNvSpPr>
                <a:spLocks noChangeAspect="1"/>
              </p:cNvSpPr>
              <p:nvPr/>
            </p:nvSpPr>
            <p:spPr bwMode="auto">
              <a:xfrm>
                <a:off x="6032" y="2096"/>
                <a:ext cx="14" cy="13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8" y="27"/>
                  </a:cxn>
                  <a:cxn ang="0">
                    <a:pos x="0" y="17"/>
                  </a:cxn>
                  <a:cxn ang="0">
                    <a:pos x="17" y="0"/>
                  </a:cxn>
                  <a:cxn ang="0">
                    <a:pos x="29" y="8"/>
                  </a:cxn>
                </a:cxnLst>
                <a:rect l="0" t="0" r="r" b="b"/>
                <a:pathLst>
                  <a:path w="29" h="27">
                    <a:moveTo>
                      <a:pt x="29" y="8"/>
                    </a:moveTo>
                    <a:lnTo>
                      <a:pt x="8" y="27"/>
                    </a:lnTo>
                    <a:lnTo>
                      <a:pt x="0" y="17"/>
                    </a:lnTo>
                    <a:lnTo>
                      <a:pt x="17" y="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9" name="Freeform 2097"/>
              <p:cNvSpPr>
                <a:spLocks noChangeAspect="1"/>
              </p:cNvSpPr>
              <p:nvPr/>
            </p:nvSpPr>
            <p:spPr bwMode="auto">
              <a:xfrm>
                <a:off x="6021" y="2105"/>
                <a:ext cx="16" cy="11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4" y="23"/>
                  </a:cxn>
                  <a:cxn ang="0">
                    <a:pos x="0" y="12"/>
                  </a:cxn>
                  <a:cxn ang="0">
                    <a:pos x="23" y="0"/>
                  </a:cxn>
                  <a:cxn ang="0">
                    <a:pos x="31" y="10"/>
                  </a:cxn>
                </a:cxnLst>
                <a:rect l="0" t="0" r="r" b="b"/>
                <a:pathLst>
                  <a:path w="31" h="23">
                    <a:moveTo>
                      <a:pt x="31" y="10"/>
                    </a:moveTo>
                    <a:lnTo>
                      <a:pt x="4" y="23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3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0" name="Freeform 2098"/>
              <p:cNvSpPr>
                <a:spLocks noChangeAspect="1"/>
              </p:cNvSpPr>
              <p:nvPr/>
            </p:nvSpPr>
            <p:spPr bwMode="auto">
              <a:xfrm>
                <a:off x="6009" y="2109"/>
                <a:ext cx="14" cy="10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0" y="19"/>
                  </a:cxn>
                  <a:cxn ang="0">
                    <a:pos x="0" y="5"/>
                  </a:cxn>
                  <a:cxn ang="0">
                    <a:pos x="25" y="0"/>
                  </a:cxn>
                  <a:cxn ang="0">
                    <a:pos x="29" y="13"/>
                  </a:cxn>
                </a:cxnLst>
                <a:rect l="0" t="0" r="r" b="b"/>
                <a:pathLst>
                  <a:path w="29" h="19">
                    <a:moveTo>
                      <a:pt x="29" y="13"/>
                    </a:moveTo>
                    <a:lnTo>
                      <a:pt x="0" y="19"/>
                    </a:lnTo>
                    <a:lnTo>
                      <a:pt x="0" y="5"/>
                    </a:lnTo>
                    <a:lnTo>
                      <a:pt x="25" y="0"/>
                    </a:lnTo>
                    <a:lnTo>
                      <a:pt x="29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1" name="Rectangle 2099"/>
              <p:cNvSpPr>
                <a:spLocks noChangeAspect="1" noChangeArrowheads="1"/>
              </p:cNvSpPr>
              <p:nvPr/>
            </p:nvSpPr>
            <p:spPr bwMode="auto">
              <a:xfrm>
                <a:off x="5815" y="2030"/>
                <a:ext cx="7" cy="86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2" name="Rectangle 2100"/>
              <p:cNvSpPr>
                <a:spLocks noChangeAspect="1" noChangeArrowheads="1"/>
              </p:cNvSpPr>
              <p:nvPr/>
            </p:nvSpPr>
            <p:spPr bwMode="auto">
              <a:xfrm>
                <a:off x="6052" y="2070"/>
                <a:ext cx="86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3" name="Rectangle 2101"/>
              <p:cNvSpPr>
                <a:spLocks noChangeAspect="1" noChangeArrowheads="1"/>
              </p:cNvSpPr>
              <p:nvPr/>
            </p:nvSpPr>
            <p:spPr bwMode="auto">
              <a:xfrm>
                <a:off x="6180" y="2070"/>
                <a:ext cx="85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4" name="Rectangle 2102"/>
              <p:cNvSpPr>
                <a:spLocks noChangeAspect="1" noChangeArrowheads="1"/>
              </p:cNvSpPr>
              <p:nvPr/>
            </p:nvSpPr>
            <p:spPr bwMode="auto">
              <a:xfrm>
                <a:off x="5967" y="2219"/>
                <a:ext cx="107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5" name="Rectangle 2103"/>
              <p:cNvSpPr>
                <a:spLocks noChangeAspect="1" noChangeArrowheads="1"/>
              </p:cNvSpPr>
              <p:nvPr/>
            </p:nvSpPr>
            <p:spPr bwMode="auto">
              <a:xfrm>
                <a:off x="6052" y="2177"/>
                <a:ext cx="22" cy="6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6" name="Rectangle 2104"/>
              <p:cNvSpPr>
                <a:spLocks noChangeAspect="1" noChangeArrowheads="1"/>
              </p:cNvSpPr>
              <p:nvPr/>
            </p:nvSpPr>
            <p:spPr bwMode="auto">
              <a:xfrm>
                <a:off x="6009" y="2177"/>
                <a:ext cx="23" cy="6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7" name="Rectangle 2105"/>
              <p:cNvSpPr>
                <a:spLocks noChangeAspect="1" noChangeArrowheads="1"/>
              </p:cNvSpPr>
              <p:nvPr/>
            </p:nvSpPr>
            <p:spPr bwMode="auto">
              <a:xfrm>
                <a:off x="5967" y="2177"/>
                <a:ext cx="23" cy="6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8" name="Rectangle 2106"/>
              <p:cNvSpPr>
                <a:spLocks noChangeAspect="1" noChangeArrowheads="1"/>
              </p:cNvSpPr>
              <p:nvPr/>
            </p:nvSpPr>
            <p:spPr bwMode="auto">
              <a:xfrm>
                <a:off x="5903" y="2070"/>
                <a:ext cx="87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9" name="Freeform 2107"/>
              <p:cNvSpPr>
                <a:spLocks noChangeAspect="1"/>
              </p:cNvSpPr>
              <p:nvPr/>
            </p:nvSpPr>
            <p:spPr bwMode="auto">
              <a:xfrm>
                <a:off x="4512" y="2214"/>
                <a:ext cx="6" cy="88"/>
              </a:xfrm>
              <a:custGeom>
                <a:avLst/>
                <a:gdLst/>
                <a:ahLst/>
                <a:cxnLst>
                  <a:cxn ang="0">
                    <a:pos x="11" y="175"/>
                  </a:cxn>
                  <a:cxn ang="0">
                    <a:pos x="11" y="12"/>
                  </a:cxn>
                  <a:cxn ang="0">
                    <a:pos x="0" y="0"/>
                  </a:cxn>
                  <a:cxn ang="0">
                    <a:pos x="0" y="175"/>
                  </a:cxn>
                  <a:cxn ang="0">
                    <a:pos x="11" y="175"/>
                  </a:cxn>
                </a:cxnLst>
                <a:rect l="0" t="0" r="r" b="b"/>
                <a:pathLst>
                  <a:path w="11" h="175">
                    <a:moveTo>
                      <a:pt x="11" y="175"/>
                    </a:moveTo>
                    <a:lnTo>
                      <a:pt x="11" y="12"/>
                    </a:lnTo>
                    <a:lnTo>
                      <a:pt x="0" y="0"/>
                    </a:lnTo>
                    <a:lnTo>
                      <a:pt x="0" y="175"/>
                    </a:lnTo>
                    <a:lnTo>
                      <a:pt x="11" y="1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0" name="Freeform 2108"/>
              <p:cNvSpPr>
                <a:spLocks noChangeAspect="1"/>
              </p:cNvSpPr>
              <p:nvPr/>
            </p:nvSpPr>
            <p:spPr bwMode="auto">
              <a:xfrm>
                <a:off x="4512" y="2214"/>
                <a:ext cx="88" cy="6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175" y="12"/>
                  </a:cxn>
                  <a:cxn ang="0">
                    <a:pos x="175" y="0"/>
                  </a:cxn>
                  <a:cxn ang="0">
                    <a:pos x="0" y="0"/>
                  </a:cxn>
                  <a:cxn ang="0">
                    <a:pos x="11" y="12"/>
                  </a:cxn>
                </a:cxnLst>
                <a:rect l="0" t="0" r="r" b="b"/>
                <a:pathLst>
                  <a:path w="175" h="12">
                    <a:moveTo>
                      <a:pt x="11" y="12"/>
                    </a:moveTo>
                    <a:lnTo>
                      <a:pt x="175" y="12"/>
                    </a:lnTo>
                    <a:lnTo>
                      <a:pt x="175" y="0"/>
                    </a:lnTo>
                    <a:lnTo>
                      <a:pt x="0" y="0"/>
                    </a:lnTo>
                    <a:lnTo>
                      <a:pt x="11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1" name="Freeform 2109"/>
              <p:cNvSpPr>
                <a:spLocks noChangeAspect="1"/>
              </p:cNvSpPr>
              <p:nvPr/>
            </p:nvSpPr>
            <p:spPr bwMode="auto">
              <a:xfrm>
                <a:off x="4762" y="2201"/>
                <a:ext cx="8" cy="16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" y="0"/>
                  </a:cxn>
                  <a:cxn ang="0">
                    <a:pos x="15" y="2"/>
                  </a:cxn>
                  <a:cxn ang="0">
                    <a:pos x="11" y="33"/>
                  </a:cxn>
                  <a:cxn ang="0">
                    <a:pos x="0" y="33"/>
                  </a:cxn>
                </a:cxnLst>
                <a:rect l="0" t="0" r="r" b="b"/>
                <a:pathLst>
                  <a:path w="15" h="33">
                    <a:moveTo>
                      <a:pt x="0" y="33"/>
                    </a:moveTo>
                    <a:lnTo>
                      <a:pt x="4" y="0"/>
                    </a:lnTo>
                    <a:lnTo>
                      <a:pt x="15" y="2"/>
                    </a:lnTo>
                    <a:lnTo>
                      <a:pt x="11" y="33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2" name="Freeform 2110"/>
              <p:cNvSpPr>
                <a:spLocks noChangeAspect="1"/>
              </p:cNvSpPr>
              <p:nvPr/>
            </p:nvSpPr>
            <p:spPr bwMode="auto">
              <a:xfrm>
                <a:off x="4763" y="2184"/>
                <a:ext cx="14" cy="1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5" y="0"/>
                  </a:cxn>
                  <a:cxn ang="0">
                    <a:pos x="27" y="5"/>
                  </a:cxn>
                  <a:cxn ang="0">
                    <a:pos x="13" y="34"/>
                  </a:cxn>
                  <a:cxn ang="0">
                    <a:pos x="0" y="32"/>
                  </a:cxn>
                </a:cxnLst>
                <a:rect l="0" t="0" r="r" b="b"/>
                <a:pathLst>
                  <a:path w="27" h="34">
                    <a:moveTo>
                      <a:pt x="0" y="32"/>
                    </a:moveTo>
                    <a:lnTo>
                      <a:pt x="15" y="0"/>
                    </a:lnTo>
                    <a:lnTo>
                      <a:pt x="27" y="5"/>
                    </a:lnTo>
                    <a:lnTo>
                      <a:pt x="13" y="3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3" name="Freeform 2111"/>
              <p:cNvSpPr>
                <a:spLocks noChangeAspect="1"/>
              </p:cNvSpPr>
              <p:nvPr/>
            </p:nvSpPr>
            <p:spPr bwMode="auto">
              <a:xfrm>
                <a:off x="4771" y="2171"/>
                <a:ext cx="14" cy="16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9" y="0"/>
                  </a:cxn>
                  <a:cxn ang="0">
                    <a:pos x="29" y="9"/>
                  </a:cxn>
                  <a:cxn ang="0">
                    <a:pos x="10" y="32"/>
                  </a:cxn>
                  <a:cxn ang="0">
                    <a:pos x="0" y="27"/>
                  </a:cxn>
                </a:cxnLst>
                <a:rect l="0" t="0" r="r" b="b"/>
                <a:pathLst>
                  <a:path w="29" h="32">
                    <a:moveTo>
                      <a:pt x="0" y="27"/>
                    </a:moveTo>
                    <a:lnTo>
                      <a:pt x="19" y="0"/>
                    </a:lnTo>
                    <a:lnTo>
                      <a:pt x="29" y="9"/>
                    </a:lnTo>
                    <a:lnTo>
                      <a:pt x="10" y="32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4" name="Freeform 2112"/>
              <p:cNvSpPr>
                <a:spLocks noChangeAspect="1"/>
              </p:cNvSpPr>
              <p:nvPr/>
            </p:nvSpPr>
            <p:spPr bwMode="auto">
              <a:xfrm>
                <a:off x="4782" y="2159"/>
                <a:ext cx="16" cy="16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7" y="0"/>
                  </a:cxn>
                  <a:cxn ang="0">
                    <a:pos x="33" y="11"/>
                  </a:cxn>
                  <a:cxn ang="0">
                    <a:pos x="10" y="30"/>
                  </a:cxn>
                  <a:cxn ang="0">
                    <a:pos x="0" y="21"/>
                  </a:cxn>
                </a:cxnLst>
                <a:rect l="0" t="0" r="r" b="b"/>
                <a:pathLst>
                  <a:path w="33" h="30">
                    <a:moveTo>
                      <a:pt x="0" y="21"/>
                    </a:moveTo>
                    <a:lnTo>
                      <a:pt x="27" y="0"/>
                    </a:lnTo>
                    <a:lnTo>
                      <a:pt x="33" y="11"/>
                    </a:lnTo>
                    <a:lnTo>
                      <a:pt x="10" y="30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5" name="Freeform 2113"/>
              <p:cNvSpPr>
                <a:spLocks noChangeAspect="1"/>
              </p:cNvSpPr>
              <p:nvPr/>
            </p:nvSpPr>
            <p:spPr bwMode="auto">
              <a:xfrm>
                <a:off x="4795" y="2153"/>
                <a:ext cx="17" cy="12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3" y="0"/>
                  </a:cxn>
                  <a:cxn ang="0">
                    <a:pos x="35" y="14"/>
                  </a:cxn>
                  <a:cxn ang="0">
                    <a:pos x="6" y="25"/>
                  </a:cxn>
                  <a:cxn ang="0">
                    <a:pos x="0" y="14"/>
                  </a:cxn>
                </a:cxnLst>
                <a:rect l="0" t="0" r="r" b="b"/>
                <a:pathLst>
                  <a:path w="35" h="25">
                    <a:moveTo>
                      <a:pt x="0" y="14"/>
                    </a:moveTo>
                    <a:lnTo>
                      <a:pt x="33" y="0"/>
                    </a:lnTo>
                    <a:lnTo>
                      <a:pt x="35" y="14"/>
                    </a:lnTo>
                    <a:lnTo>
                      <a:pt x="6" y="25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6" name="Freeform 2114"/>
              <p:cNvSpPr>
                <a:spLocks noChangeAspect="1"/>
              </p:cNvSpPr>
              <p:nvPr/>
            </p:nvSpPr>
            <p:spPr bwMode="auto">
              <a:xfrm>
                <a:off x="4811" y="2151"/>
                <a:ext cx="17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2" y="0"/>
                  </a:cxn>
                  <a:cxn ang="0">
                    <a:pos x="32" y="14"/>
                  </a:cxn>
                  <a:cxn ang="0">
                    <a:pos x="2" y="18"/>
                  </a:cxn>
                  <a:cxn ang="0">
                    <a:pos x="0" y="6"/>
                  </a:cxn>
                </a:cxnLst>
                <a:rect l="0" t="0" r="r" b="b"/>
                <a:pathLst>
                  <a:path w="32" h="18">
                    <a:moveTo>
                      <a:pt x="0" y="6"/>
                    </a:moveTo>
                    <a:lnTo>
                      <a:pt x="32" y="0"/>
                    </a:lnTo>
                    <a:lnTo>
                      <a:pt x="32" y="14"/>
                    </a:lnTo>
                    <a:lnTo>
                      <a:pt x="2" y="1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7" name="Freeform 2115"/>
              <p:cNvSpPr>
                <a:spLocks noChangeAspect="1"/>
              </p:cNvSpPr>
              <p:nvPr/>
            </p:nvSpPr>
            <p:spPr bwMode="auto">
              <a:xfrm>
                <a:off x="4828" y="2151"/>
                <a:ext cx="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4"/>
                  </a:cxn>
                  <a:cxn ang="0">
                    <a:pos x="33" y="16"/>
                  </a:cxn>
                  <a:cxn ang="0">
                    <a:pos x="0" y="14"/>
                  </a:cxn>
                  <a:cxn ang="0">
                    <a:pos x="0" y="0"/>
                  </a:cxn>
                </a:cxnLst>
                <a:rect l="0" t="0" r="r" b="b"/>
                <a:pathLst>
                  <a:path w="35" h="16">
                    <a:moveTo>
                      <a:pt x="0" y="0"/>
                    </a:moveTo>
                    <a:lnTo>
                      <a:pt x="35" y="4"/>
                    </a:lnTo>
                    <a:lnTo>
                      <a:pt x="33" y="1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8" name="Freeform 2116"/>
              <p:cNvSpPr>
                <a:spLocks noChangeAspect="1"/>
              </p:cNvSpPr>
              <p:nvPr/>
            </p:nvSpPr>
            <p:spPr bwMode="auto">
              <a:xfrm>
                <a:off x="4844" y="2153"/>
                <a:ext cx="17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5" y="12"/>
                  </a:cxn>
                  <a:cxn ang="0">
                    <a:pos x="29" y="23"/>
                  </a:cxn>
                  <a:cxn ang="0">
                    <a:pos x="0" y="12"/>
                  </a:cxn>
                  <a:cxn ang="0">
                    <a:pos x="2" y="0"/>
                  </a:cxn>
                </a:cxnLst>
                <a:rect l="0" t="0" r="r" b="b"/>
                <a:pathLst>
                  <a:path w="35" h="23">
                    <a:moveTo>
                      <a:pt x="2" y="0"/>
                    </a:moveTo>
                    <a:lnTo>
                      <a:pt x="35" y="12"/>
                    </a:lnTo>
                    <a:lnTo>
                      <a:pt x="29" y="23"/>
                    </a:lnTo>
                    <a:lnTo>
                      <a:pt x="0" y="1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9" name="Freeform 2117"/>
              <p:cNvSpPr>
                <a:spLocks noChangeAspect="1"/>
              </p:cNvSpPr>
              <p:nvPr/>
            </p:nvSpPr>
            <p:spPr bwMode="auto">
              <a:xfrm>
                <a:off x="4858" y="2158"/>
                <a:ext cx="17" cy="1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3" y="21"/>
                  </a:cxn>
                  <a:cxn ang="0">
                    <a:pos x="25" y="29"/>
                  </a:cxn>
                  <a:cxn ang="0">
                    <a:pos x="0" y="11"/>
                  </a:cxn>
                  <a:cxn ang="0">
                    <a:pos x="6" y="0"/>
                  </a:cxn>
                </a:cxnLst>
                <a:rect l="0" t="0" r="r" b="b"/>
                <a:pathLst>
                  <a:path w="33" h="29">
                    <a:moveTo>
                      <a:pt x="6" y="0"/>
                    </a:moveTo>
                    <a:lnTo>
                      <a:pt x="33" y="21"/>
                    </a:lnTo>
                    <a:lnTo>
                      <a:pt x="25" y="29"/>
                    </a:lnTo>
                    <a:lnTo>
                      <a:pt x="0" y="1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0" name="Freeform 2118"/>
              <p:cNvSpPr>
                <a:spLocks noChangeAspect="1"/>
              </p:cNvSpPr>
              <p:nvPr/>
            </p:nvSpPr>
            <p:spPr bwMode="auto">
              <a:xfrm>
                <a:off x="4870" y="2169"/>
                <a:ext cx="16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3" y="27"/>
                  </a:cxn>
                  <a:cxn ang="0">
                    <a:pos x="21" y="35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33" h="35">
                    <a:moveTo>
                      <a:pt x="10" y="0"/>
                    </a:moveTo>
                    <a:lnTo>
                      <a:pt x="33" y="27"/>
                    </a:lnTo>
                    <a:lnTo>
                      <a:pt x="21" y="35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1" name="Freeform 2119"/>
              <p:cNvSpPr>
                <a:spLocks noChangeAspect="1"/>
              </p:cNvSpPr>
              <p:nvPr/>
            </p:nvSpPr>
            <p:spPr bwMode="auto">
              <a:xfrm>
                <a:off x="4881" y="2182"/>
                <a:ext cx="12" cy="1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5" y="33"/>
                  </a:cxn>
                  <a:cxn ang="0">
                    <a:pos x="14" y="36"/>
                  </a:cxn>
                  <a:cxn ang="0">
                    <a:pos x="0" y="8"/>
                  </a:cxn>
                  <a:cxn ang="0">
                    <a:pos x="12" y="0"/>
                  </a:cxn>
                </a:cxnLst>
                <a:rect l="0" t="0" r="r" b="b"/>
                <a:pathLst>
                  <a:path w="25" h="36">
                    <a:moveTo>
                      <a:pt x="12" y="0"/>
                    </a:moveTo>
                    <a:lnTo>
                      <a:pt x="25" y="33"/>
                    </a:lnTo>
                    <a:lnTo>
                      <a:pt x="14" y="36"/>
                    </a:lnTo>
                    <a:lnTo>
                      <a:pt x="0" y="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2" name="Freeform 2120"/>
              <p:cNvSpPr>
                <a:spLocks noChangeAspect="1"/>
              </p:cNvSpPr>
              <p:nvPr/>
            </p:nvSpPr>
            <p:spPr bwMode="auto">
              <a:xfrm>
                <a:off x="4887" y="2198"/>
                <a:ext cx="9" cy="1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7" y="34"/>
                  </a:cxn>
                  <a:cxn ang="0">
                    <a:pos x="3" y="34"/>
                  </a:cxn>
                  <a:cxn ang="0">
                    <a:pos x="0" y="3"/>
                  </a:cxn>
                  <a:cxn ang="0">
                    <a:pos x="11" y="0"/>
                  </a:cxn>
                </a:cxnLst>
                <a:rect l="0" t="0" r="r" b="b"/>
                <a:pathLst>
                  <a:path w="17" h="34">
                    <a:moveTo>
                      <a:pt x="11" y="0"/>
                    </a:moveTo>
                    <a:lnTo>
                      <a:pt x="17" y="34"/>
                    </a:lnTo>
                    <a:lnTo>
                      <a:pt x="3" y="34"/>
                    </a:lnTo>
                    <a:lnTo>
                      <a:pt x="0" y="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3" name="Freeform 2121"/>
              <p:cNvSpPr>
                <a:spLocks noChangeAspect="1"/>
              </p:cNvSpPr>
              <p:nvPr/>
            </p:nvSpPr>
            <p:spPr bwMode="auto">
              <a:xfrm>
                <a:off x="4888" y="2215"/>
                <a:ext cx="8" cy="1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1" y="35"/>
                  </a:cxn>
                  <a:cxn ang="0">
                    <a:pos x="0" y="33"/>
                  </a:cxn>
                  <a:cxn ang="0">
                    <a:pos x="1" y="2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5" y="0"/>
                    </a:moveTo>
                    <a:lnTo>
                      <a:pt x="11" y="35"/>
                    </a:lnTo>
                    <a:lnTo>
                      <a:pt x="0" y="33"/>
                    </a:lnTo>
                    <a:lnTo>
                      <a:pt x="1" y="2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4" name="Freeform 2122"/>
              <p:cNvSpPr>
                <a:spLocks noChangeAspect="1"/>
              </p:cNvSpPr>
              <p:nvPr/>
            </p:nvSpPr>
            <p:spPr bwMode="auto">
              <a:xfrm>
                <a:off x="4882" y="2230"/>
                <a:ext cx="12" cy="19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12" y="36"/>
                  </a:cxn>
                  <a:cxn ang="0">
                    <a:pos x="0" y="29"/>
                  </a:cxn>
                  <a:cxn ang="0">
                    <a:pos x="12" y="0"/>
                  </a:cxn>
                  <a:cxn ang="0">
                    <a:pos x="23" y="4"/>
                  </a:cxn>
                </a:cxnLst>
                <a:rect l="0" t="0" r="r" b="b"/>
                <a:pathLst>
                  <a:path w="23" h="36">
                    <a:moveTo>
                      <a:pt x="23" y="4"/>
                    </a:moveTo>
                    <a:lnTo>
                      <a:pt x="12" y="36"/>
                    </a:lnTo>
                    <a:lnTo>
                      <a:pt x="0" y="29"/>
                    </a:lnTo>
                    <a:lnTo>
                      <a:pt x="12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5" name="Freeform 2123"/>
              <p:cNvSpPr>
                <a:spLocks noChangeAspect="1"/>
              </p:cNvSpPr>
              <p:nvPr/>
            </p:nvSpPr>
            <p:spPr bwMode="auto">
              <a:xfrm>
                <a:off x="4874" y="2246"/>
                <a:ext cx="14" cy="17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9" y="34"/>
                  </a:cxn>
                  <a:cxn ang="0">
                    <a:pos x="0" y="25"/>
                  </a:cxn>
                  <a:cxn ang="0">
                    <a:pos x="17" y="0"/>
                  </a:cxn>
                  <a:cxn ang="0">
                    <a:pos x="29" y="5"/>
                  </a:cxn>
                </a:cxnLst>
                <a:rect l="0" t="0" r="r" b="b"/>
                <a:pathLst>
                  <a:path w="29" h="34">
                    <a:moveTo>
                      <a:pt x="29" y="5"/>
                    </a:moveTo>
                    <a:lnTo>
                      <a:pt x="9" y="34"/>
                    </a:lnTo>
                    <a:lnTo>
                      <a:pt x="0" y="25"/>
                    </a:lnTo>
                    <a:lnTo>
                      <a:pt x="17" y="0"/>
                    </a:lnTo>
                    <a:lnTo>
                      <a:pt x="29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6" name="Freeform 2124"/>
              <p:cNvSpPr>
                <a:spLocks noChangeAspect="1"/>
              </p:cNvSpPr>
              <p:nvPr/>
            </p:nvSpPr>
            <p:spPr bwMode="auto">
              <a:xfrm>
                <a:off x="4861" y="2258"/>
                <a:ext cx="18" cy="16"/>
              </a:xfrm>
              <a:custGeom>
                <a:avLst/>
                <a:gdLst/>
                <a:ahLst/>
                <a:cxnLst>
                  <a:cxn ang="0">
                    <a:pos x="34" y="9"/>
                  </a:cxn>
                  <a:cxn ang="0">
                    <a:pos x="7" y="30"/>
                  </a:cxn>
                  <a:cxn ang="0">
                    <a:pos x="0" y="21"/>
                  </a:cxn>
                  <a:cxn ang="0">
                    <a:pos x="25" y="0"/>
                  </a:cxn>
                  <a:cxn ang="0">
                    <a:pos x="34" y="9"/>
                  </a:cxn>
                </a:cxnLst>
                <a:rect l="0" t="0" r="r" b="b"/>
                <a:pathLst>
                  <a:path w="34" h="30">
                    <a:moveTo>
                      <a:pt x="34" y="9"/>
                    </a:moveTo>
                    <a:lnTo>
                      <a:pt x="7" y="30"/>
                    </a:lnTo>
                    <a:lnTo>
                      <a:pt x="0" y="21"/>
                    </a:lnTo>
                    <a:lnTo>
                      <a:pt x="25" y="0"/>
                    </a:lnTo>
                    <a:lnTo>
                      <a:pt x="34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7" name="Freeform 2125"/>
              <p:cNvSpPr>
                <a:spLocks noChangeAspect="1"/>
              </p:cNvSpPr>
              <p:nvPr/>
            </p:nvSpPr>
            <p:spPr bwMode="auto">
              <a:xfrm>
                <a:off x="4847" y="2268"/>
                <a:ext cx="17" cy="13"/>
              </a:xfrm>
              <a:custGeom>
                <a:avLst/>
                <a:gdLst/>
                <a:ahLst/>
                <a:cxnLst>
                  <a:cxn ang="0">
                    <a:pos x="34" y="11"/>
                  </a:cxn>
                  <a:cxn ang="0">
                    <a:pos x="4" y="27"/>
                  </a:cxn>
                  <a:cxn ang="0">
                    <a:pos x="0" y="13"/>
                  </a:cxn>
                  <a:cxn ang="0">
                    <a:pos x="29" y="0"/>
                  </a:cxn>
                  <a:cxn ang="0">
                    <a:pos x="34" y="11"/>
                  </a:cxn>
                </a:cxnLst>
                <a:rect l="0" t="0" r="r" b="b"/>
                <a:pathLst>
                  <a:path w="34" h="27">
                    <a:moveTo>
                      <a:pt x="34" y="11"/>
                    </a:moveTo>
                    <a:lnTo>
                      <a:pt x="4" y="27"/>
                    </a:lnTo>
                    <a:lnTo>
                      <a:pt x="0" y="13"/>
                    </a:lnTo>
                    <a:lnTo>
                      <a:pt x="29" y="0"/>
                    </a:lnTo>
                    <a:lnTo>
                      <a:pt x="34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8" name="Freeform 2126"/>
              <p:cNvSpPr>
                <a:spLocks noChangeAspect="1"/>
              </p:cNvSpPr>
              <p:nvPr/>
            </p:nvSpPr>
            <p:spPr bwMode="auto">
              <a:xfrm>
                <a:off x="4832" y="2275"/>
                <a:ext cx="17" cy="9"/>
              </a:xfrm>
              <a:custGeom>
                <a:avLst/>
                <a:gdLst/>
                <a:ahLst/>
                <a:cxnLst>
                  <a:cxn ang="0">
                    <a:pos x="35" y="14"/>
                  </a:cxn>
                  <a:cxn ang="0">
                    <a:pos x="2" y="20"/>
                  </a:cxn>
                  <a:cxn ang="0">
                    <a:pos x="0" y="6"/>
                  </a:cxn>
                  <a:cxn ang="0">
                    <a:pos x="31" y="0"/>
                  </a:cxn>
                  <a:cxn ang="0">
                    <a:pos x="35" y="14"/>
                  </a:cxn>
                </a:cxnLst>
                <a:rect l="0" t="0" r="r" b="b"/>
                <a:pathLst>
                  <a:path w="35" h="20">
                    <a:moveTo>
                      <a:pt x="35" y="14"/>
                    </a:moveTo>
                    <a:lnTo>
                      <a:pt x="2" y="20"/>
                    </a:lnTo>
                    <a:lnTo>
                      <a:pt x="0" y="6"/>
                    </a:lnTo>
                    <a:lnTo>
                      <a:pt x="31" y="0"/>
                    </a:lnTo>
                    <a:lnTo>
                      <a:pt x="35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9" name="Freeform 2127"/>
              <p:cNvSpPr>
                <a:spLocks noChangeAspect="1"/>
              </p:cNvSpPr>
              <p:nvPr/>
            </p:nvSpPr>
            <p:spPr bwMode="auto">
              <a:xfrm>
                <a:off x="4815" y="2277"/>
                <a:ext cx="17" cy="7"/>
              </a:xfrm>
              <a:custGeom>
                <a:avLst/>
                <a:gdLst/>
                <a:ahLst/>
                <a:cxnLst>
                  <a:cxn ang="0">
                    <a:pos x="33" y="16"/>
                  </a:cxn>
                  <a:cxn ang="0">
                    <a:pos x="0" y="12"/>
                  </a:cxn>
                  <a:cxn ang="0">
                    <a:pos x="2" y="0"/>
                  </a:cxn>
                  <a:cxn ang="0">
                    <a:pos x="33" y="2"/>
                  </a:cxn>
                  <a:cxn ang="0">
                    <a:pos x="33" y="16"/>
                  </a:cxn>
                </a:cxnLst>
                <a:rect l="0" t="0" r="r" b="b"/>
                <a:pathLst>
                  <a:path w="33" h="16">
                    <a:moveTo>
                      <a:pt x="33" y="16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33" y="2"/>
                    </a:lnTo>
                    <a:lnTo>
                      <a:pt x="33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0" name="Freeform 2128"/>
              <p:cNvSpPr>
                <a:spLocks noChangeAspect="1"/>
              </p:cNvSpPr>
              <p:nvPr/>
            </p:nvSpPr>
            <p:spPr bwMode="auto">
              <a:xfrm>
                <a:off x="4798" y="2272"/>
                <a:ext cx="18" cy="10"/>
              </a:xfrm>
              <a:custGeom>
                <a:avLst/>
                <a:gdLst/>
                <a:ahLst/>
                <a:cxnLst>
                  <a:cxn ang="0">
                    <a:pos x="33" y="21"/>
                  </a:cxn>
                  <a:cxn ang="0">
                    <a:pos x="0" y="11"/>
                  </a:cxn>
                  <a:cxn ang="0">
                    <a:pos x="6" y="0"/>
                  </a:cxn>
                  <a:cxn ang="0">
                    <a:pos x="36" y="9"/>
                  </a:cxn>
                  <a:cxn ang="0">
                    <a:pos x="33" y="21"/>
                  </a:cxn>
                </a:cxnLst>
                <a:rect l="0" t="0" r="r" b="b"/>
                <a:pathLst>
                  <a:path w="36" h="21">
                    <a:moveTo>
                      <a:pt x="33" y="21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36" y="9"/>
                    </a:lnTo>
                    <a:lnTo>
                      <a:pt x="33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1" name="Freeform 2129"/>
              <p:cNvSpPr>
                <a:spLocks noChangeAspect="1"/>
              </p:cNvSpPr>
              <p:nvPr/>
            </p:nvSpPr>
            <p:spPr bwMode="auto">
              <a:xfrm>
                <a:off x="4784" y="2263"/>
                <a:ext cx="18" cy="15"/>
              </a:xfrm>
              <a:custGeom>
                <a:avLst/>
                <a:gdLst/>
                <a:ahLst/>
                <a:cxnLst>
                  <a:cxn ang="0">
                    <a:pos x="29" y="29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7" y="18"/>
                  </a:cxn>
                  <a:cxn ang="0">
                    <a:pos x="29" y="29"/>
                  </a:cxn>
                </a:cxnLst>
                <a:rect l="0" t="0" r="r" b="b"/>
                <a:pathLst>
                  <a:path w="37" h="29">
                    <a:moveTo>
                      <a:pt x="29" y="29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37" y="18"/>
                    </a:lnTo>
                    <a:lnTo>
                      <a:pt x="29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2" name="Freeform 2130"/>
              <p:cNvSpPr>
                <a:spLocks noChangeAspect="1"/>
              </p:cNvSpPr>
              <p:nvPr/>
            </p:nvSpPr>
            <p:spPr bwMode="auto">
              <a:xfrm>
                <a:off x="4773" y="2251"/>
                <a:ext cx="15" cy="17"/>
              </a:xfrm>
              <a:custGeom>
                <a:avLst/>
                <a:gdLst/>
                <a:ahLst/>
                <a:cxnLst>
                  <a:cxn ang="0">
                    <a:pos x="23" y="35"/>
                  </a:cxn>
                  <a:cxn ang="0">
                    <a:pos x="0" y="8"/>
                  </a:cxn>
                  <a:cxn ang="0">
                    <a:pos x="11" y="0"/>
                  </a:cxn>
                  <a:cxn ang="0">
                    <a:pos x="31" y="25"/>
                  </a:cxn>
                  <a:cxn ang="0">
                    <a:pos x="23" y="35"/>
                  </a:cxn>
                </a:cxnLst>
                <a:rect l="0" t="0" r="r" b="b"/>
                <a:pathLst>
                  <a:path w="31" h="35">
                    <a:moveTo>
                      <a:pt x="23" y="35"/>
                    </a:moveTo>
                    <a:lnTo>
                      <a:pt x="0" y="8"/>
                    </a:lnTo>
                    <a:lnTo>
                      <a:pt x="11" y="0"/>
                    </a:lnTo>
                    <a:lnTo>
                      <a:pt x="31" y="25"/>
                    </a:lnTo>
                    <a:lnTo>
                      <a:pt x="23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3" name="Freeform 2131"/>
              <p:cNvSpPr>
                <a:spLocks noChangeAspect="1"/>
              </p:cNvSpPr>
              <p:nvPr/>
            </p:nvSpPr>
            <p:spPr bwMode="auto">
              <a:xfrm>
                <a:off x="4765" y="2236"/>
                <a:ext cx="13" cy="18"/>
              </a:xfrm>
              <a:custGeom>
                <a:avLst/>
                <a:gdLst/>
                <a:ahLst/>
                <a:cxnLst>
                  <a:cxn ang="0">
                    <a:pos x="16" y="35"/>
                  </a:cxn>
                  <a:cxn ang="0">
                    <a:pos x="0" y="4"/>
                  </a:cxn>
                  <a:cxn ang="0">
                    <a:pos x="12" y="0"/>
                  </a:cxn>
                  <a:cxn ang="0">
                    <a:pos x="25" y="29"/>
                  </a:cxn>
                  <a:cxn ang="0">
                    <a:pos x="16" y="35"/>
                  </a:cxn>
                </a:cxnLst>
                <a:rect l="0" t="0" r="r" b="b"/>
                <a:pathLst>
                  <a:path w="25" h="35">
                    <a:moveTo>
                      <a:pt x="16" y="35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25" y="29"/>
                    </a:lnTo>
                    <a:lnTo>
                      <a:pt x="16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4" name="Freeform 2132"/>
              <p:cNvSpPr>
                <a:spLocks noChangeAspect="1"/>
              </p:cNvSpPr>
              <p:nvPr/>
            </p:nvSpPr>
            <p:spPr bwMode="auto">
              <a:xfrm>
                <a:off x="4762" y="2217"/>
                <a:ext cx="10" cy="22"/>
              </a:xfrm>
              <a:custGeom>
                <a:avLst/>
                <a:gdLst/>
                <a:ahLst/>
                <a:cxnLst>
                  <a:cxn ang="0">
                    <a:pos x="7" y="44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9" y="40"/>
                  </a:cxn>
                  <a:cxn ang="0">
                    <a:pos x="7" y="44"/>
                  </a:cxn>
                </a:cxnLst>
                <a:rect l="0" t="0" r="r" b="b"/>
                <a:pathLst>
                  <a:path w="19" h="44">
                    <a:moveTo>
                      <a:pt x="7" y="44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9" y="40"/>
                    </a:lnTo>
                    <a:lnTo>
                      <a:pt x="7" y="4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5" name="Freeform 2133"/>
              <p:cNvSpPr>
                <a:spLocks noChangeAspect="1"/>
              </p:cNvSpPr>
              <p:nvPr/>
            </p:nvSpPr>
            <p:spPr bwMode="auto">
              <a:xfrm>
                <a:off x="5086" y="2175"/>
                <a:ext cx="13" cy="75"/>
              </a:xfrm>
              <a:custGeom>
                <a:avLst/>
                <a:gdLst/>
                <a:ahLst/>
                <a:cxnLst>
                  <a:cxn ang="0">
                    <a:pos x="25" y="150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150"/>
                  </a:cxn>
                </a:cxnLst>
                <a:rect l="0" t="0" r="r" b="b"/>
                <a:pathLst>
                  <a:path w="25" h="150">
                    <a:moveTo>
                      <a:pt x="25" y="150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5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6" name="Freeform 2134"/>
              <p:cNvSpPr>
                <a:spLocks noChangeAspect="1"/>
              </p:cNvSpPr>
              <p:nvPr/>
            </p:nvSpPr>
            <p:spPr bwMode="auto">
              <a:xfrm>
                <a:off x="5086" y="2251"/>
                <a:ext cx="4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0"/>
                  </a:cxn>
                  <a:cxn ang="0">
                    <a:pos x="79" y="0"/>
                  </a:cxn>
                  <a:cxn ang="0">
                    <a:pos x="0" y="0"/>
                  </a:cxn>
                </a:cxnLst>
                <a:rect l="0" t="0" r="r" b="b"/>
                <a:pathLst>
                  <a:path w="79">
                    <a:moveTo>
                      <a:pt x="0" y="0"/>
                    </a:moveTo>
                    <a:lnTo>
                      <a:pt x="25" y="0"/>
                    </a:ln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7" name="Freeform 2135"/>
              <p:cNvSpPr>
                <a:spLocks noChangeAspect="1"/>
              </p:cNvSpPr>
              <p:nvPr/>
            </p:nvSpPr>
            <p:spPr bwMode="auto">
              <a:xfrm>
                <a:off x="5086" y="2175"/>
                <a:ext cx="13" cy="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0"/>
                  </a:cxn>
                  <a:cxn ang="0">
                    <a:pos x="25" y="150"/>
                  </a:cxn>
                  <a:cxn ang="0">
                    <a:pos x="0" y="150"/>
                  </a:cxn>
                </a:cxnLst>
                <a:rect l="0" t="0" r="r" b="b"/>
                <a:pathLst>
                  <a:path w="25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5" y="15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8" name="Freeform 2136"/>
              <p:cNvSpPr>
                <a:spLocks noChangeAspect="1"/>
              </p:cNvSpPr>
              <p:nvPr/>
            </p:nvSpPr>
            <p:spPr bwMode="auto">
              <a:xfrm>
                <a:off x="5060" y="2250"/>
                <a:ext cx="6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20"/>
                  </a:cxn>
                  <a:cxn ang="0">
                    <a:pos x="0" y="20"/>
                  </a:cxn>
                  <a:cxn ang="0">
                    <a:pos x="0" y="0"/>
                  </a:cxn>
                </a:cxnLst>
                <a:rect l="0" t="0" r="r" b="b"/>
                <a:pathLst>
                  <a:path w="130" h="20">
                    <a:moveTo>
                      <a:pt x="0" y="0"/>
                    </a:moveTo>
                    <a:lnTo>
                      <a:pt x="130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9" name="Freeform 2137"/>
              <p:cNvSpPr>
                <a:spLocks noChangeAspect="1"/>
              </p:cNvSpPr>
              <p:nvPr/>
            </p:nvSpPr>
            <p:spPr bwMode="auto">
              <a:xfrm>
                <a:off x="5060" y="2250"/>
                <a:ext cx="66" cy="9"/>
              </a:xfrm>
              <a:custGeom>
                <a:avLst/>
                <a:gdLst/>
                <a:ahLst/>
                <a:cxnLst>
                  <a:cxn ang="0">
                    <a:pos x="130" y="20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130" y="20"/>
                  </a:cxn>
                </a:cxnLst>
                <a:rect l="0" t="0" r="r" b="b"/>
                <a:pathLst>
                  <a:path w="130" h="20">
                    <a:moveTo>
                      <a:pt x="130" y="20"/>
                    </a:moveTo>
                    <a:lnTo>
                      <a:pt x="0" y="0"/>
                    </a:lnTo>
                    <a:lnTo>
                      <a:pt x="53" y="0"/>
                    </a:lnTo>
                    <a:lnTo>
                      <a:pt x="130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0" name="Freeform 2138"/>
              <p:cNvSpPr>
                <a:spLocks noChangeAspect="1"/>
              </p:cNvSpPr>
              <p:nvPr/>
            </p:nvSpPr>
            <p:spPr bwMode="auto">
              <a:xfrm>
                <a:off x="5086" y="2250"/>
                <a:ext cx="40" cy="9"/>
              </a:xfrm>
              <a:custGeom>
                <a:avLst/>
                <a:gdLst/>
                <a:ahLst/>
                <a:cxnLst>
                  <a:cxn ang="0">
                    <a:pos x="79" y="20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9" y="20"/>
                  </a:cxn>
                </a:cxnLst>
                <a:rect l="0" t="0" r="r" b="b"/>
                <a:pathLst>
                  <a:path w="79" h="20">
                    <a:moveTo>
                      <a:pt x="79" y="20"/>
                    </a:moveTo>
                    <a:lnTo>
                      <a:pt x="0" y="0"/>
                    </a:lnTo>
                    <a:lnTo>
                      <a:pt x="79" y="0"/>
                    </a:lnTo>
                    <a:lnTo>
                      <a:pt x="79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1" name="Freeform 2139"/>
              <p:cNvSpPr>
                <a:spLocks noChangeAspect="1"/>
              </p:cNvSpPr>
              <p:nvPr/>
            </p:nvSpPr>
            <p:spPr bwMode="auto">
              <a:xfrm>
                <a:off x="5023" y="2175"/>
                <a:ext cx="35" cy="34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44" y="0"/>
                  </a:cxn>
                  <a:cxn ang="0">
                    <a:pos x="71" y="0"/>
                  </a:cxn>
                  <a:cxn ang="0">
                    <a:pos x="0" y="70"/>
                  </a:cxn>
                </a:cxnLst>
                <a:rect l="0" t="0" r="r" b="b"/>
                <a:pathLst>
                  <a:path w="71" h="70">
                    <a:moveTo>
                      <a:pt x="0" y="70"/>
                    </a:moveTo>
                    <a:lnTo>
                      <a:pt x="44" y="0"/>
                    </a:lnTo>
                    <a:lnTo>
                      <a:pt x="71" y="0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2" name="Freeform 2140"/>
              <p:cNvSpPr>
                <a:spLocks noChangeAspect="1"/>
              </p:cNvSpPr>
              <p:nvPr/>
            </p:nvSpPr>
            <p:spPr bwMode="auto">
              <a:xfrm>
                <a:off x="4986" y="2175"/>
                <a:ext cx="37" cy="34"/>
              </a:xfrm>
              <a:custGeom>
                <a:avLst/>
                <a:gdLst/>
                <a:ahLst/>
                <a:cxnLst>
                  <a:cxn ang="0">
                    <a:pos x="73" y="70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73" y="70"/>
                  </a:cxn>
                </a:cxnLst>
                <a:rect l="0" t="0" r="r" b="b"/>
                <a:pathLst>
                  <a:path w="73" h="70">
                    <a:moveTo>
                      <a:pt x="73" y="70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73" y="7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3" name="Freeform 2141"/>
              <p:cNvSpPr>
                <a:spLocks noChangeAspect="1"/>
              </p:cNvSpPr>
              <p:nvPr/>
            </p:nvSpPr>
            <p:spPr bwMode="auto">
              <a:xfrm>
                <a:off x="5023" y="2175"/>
                <a:ext cx="35" cy="44"/>
              </a:xfrm>
              <a:custGeom>
                <a:avLst/>
                <a:gdLst/>
                <a:ahLst/>
                <a:cxnLst>
                  <a:cxn ang="0">
                    <a:pos x="13" y="89"/>
                  </a:cxn>
                  <a:cxn ang="0">
                    <a:pos x="0" y="70"/>
                  </a:cxn>
                  <a:cxn ang="0">
                    <a:pos x="71" y="0"/>
                  </a:cxn>
                  <a:cxn ang="0">
                    <a:pos x="13" y="89"/>
                  </a:cxn>
                </a:cxnLst>
                <a:rect l="0" t="0" r="r" b="b"/>
                <a:pathLst>
                  <a:path w="71" h="89">
                    <a:moveTo>
                      <a:pt x="13" y="89"/>
                    </a:moveTo>
                    <a:lnTo>
                      <a:pt x="0" y="70"/>
                    </a:lnTo>
                    <a:lnTo>
                      <a:pt x="71" y="0"/>
                    </a:lnTo>
                    <a:lnTo>
                      <a:pt x="13" y="8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4" name="Freeform 2142"/>
              <p:cNvSpPr>
                <a:spLocks noChangeAspect="1"/>
              </p:cNvSpPr>
              <p:nvPr/>
            </p:nvSpPr>
            <p:spPr bwMode="auto">
              <a:xfrm>
                <a:off x="5016" y="2209"/>
                <a:ext cx="13" cy="10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4" y="0"/>
                  </a:cxn>
                  <a:cxn ang="0">
                    <a:pos x="25" y="19"/>
                  </a:cxn>
                  <a:cxn ang="0">
                    <a:pos x="0" y="19"/>
                  </a:cxn>
                </a:cxnLst>
                <a:rect l="0" t="0" r="r" b="b"/>
                <a:pathLst>
                  <a:path w="25" h="19">
                    <a:moveTo>
                      <a:pt x="0" y="19"/>
                    </a:moveTo>
                    <a:lnTo>
                      <a:pt x="14" y="0"/>
                    </a:lnTo>
                    <a:lnTo>
                      <a:pt x="25" y="1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5" name="Freeform 2143"/>
              <p:cNvSpPr>
                <a:spLocks noChangeAspect="1"/>
              </p:cNvSpPr>
              <p:nvPr/>
            </p:nvSpPr>
            <p:spPr bwMode="auto">
              <a:xfrm>
                <a:off x="4986" y="2175"/>
                <a:ext cx="37" cy="44"/>
              </a:xfrm>
              <a:custGeom>
                <a:avLst/>
                <a:gdLst/>
                <a:ahLst/>
                <a:cxnLst>
                  <a:cxn ang="0">
                    <a:pos x="59" y="89"/>
                  </a:cxn>
                  <a:cxn ang="0">
                    <a:pos x="0" y="0"/>
                  </a:cxn>
                  <a:cxn ang="0">
                    <a:pos x="73" y="70"/>
                  </a:cxn>
                  <a:cxn ang="0">
                    <a:pos x="59" y="89"/>
                  </a:cxn>
                </a:cxnLst>
                <a:rect l="0" t="0" r="r" b="b"/>
                <a:pathLst>
                  <a:path w="73" h="89">
                    <a:moveTo>
                      <a:pt x="59" y="89"/>
                    </a:moveTo>
                    <a:lnTo>
                      <a:pt x="0" y="0"/>
                    </a:lnTo>
                    <a:lnTo>
                      <a:pt x="73" y="70"/>
                    </a:lnTo>
                    <a:lnTo>
                      <a:pt x="59" y="8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6" name="Freeform 2144"/>
              <p:cNvSpPr>
                <a:spLocks noChangeAspect="1"/>
              </p:cNvSpPr>
              <p:nvPr/>
            </p:nvSpPr>
            <p:spPr bwMode="auto">
              <a:xfrm>
                <a:off x="5016" y="2219"/>
                <a:ext cx="13" cy="10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2" y="19"/>
                  </a:cxn>
                </a:cxnLst>
                <a:rect l="0" t="0" r="r" b="b"/>
                <a:pathLst>
                  <a:path w="25" h="19">
                    <a:moveTo>
                      <a:pt x="12" y="19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7" name="Freeform 2145"/>
              <p:cNvSpPr>
                <a:spLocks noChangeAspect="1"/>
              </p:cNvSpPr>
              <p:nvPr/>
            </p:nvSpPr>
            <p:spPr bwMode="auto">
              <a:xfrm>
                <a:off x="5023" y="2229"/>
                <a:ext cx="33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62"/>
                  </a:cxn>
                  <a:cxn ang="0">
                    <a:pos x="40" y="62"/>
                  </a:cxn>
                  <a:cxn ang="0">
                    <a:pos x="0" y="0"/>
                  </a:cxn>
                </a:cxnLst>
                <a:rect l="0" t="0" r="r" b="b"/>
                <a:pathLst>
                  <a:path w="67" h="62">
                    <a:moveTo>
                      <a:pt x="0" y="0"/>
                    </a:moveTo>
                    <a:lnTo>
                      <a:pt x="67" y="62"/>
                    </a:lnTo>
                    <a:lnTo>
                      <a:pt x="40" y="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8" name="Freeform 2146"/>
              <p:cNvSpPr>
                <a:spLocks noChangeAspect="1"/>
              </p:cNvSpPr>
              <p:nvPr/>
            </p:nvSpPr>
            <p:spPr bwMode="auto">
              <a:xfrm>
                <a:off x="5023" y="2219"/>
                <a:ext cx="33" cy="40"/>
              </a:xfrm>
              <a:custGeom>
                <a:avLst/>
                <a:gdLst/>
                <a:ahLst/>
                <a:cxnLst>
                  <a:cxn ang="0">
                    <a:pos x="67" y="81"/>
                  </a:cxn>
                  <a:cxn ang="0">
                    <a:pos x="0" y="19"/>
                  </a:cxn>
                  <a:cxn ang="0">
                    <a:pos x="13" y="0"/>
                  </a:cxn>
                  <a:cxn ang="0">
                    <a:pos x="67" y="81"/>
                  </a:cxn>
                </a:cxnLst>
                <a:rect l="0" t="0" r="r" b="b"/>
                <a:pathLst>
                  <a:path w="67" h="81">
                    <a:moveTo>
                      <a:pt x="67" y="81"/>
                    </a:moveTo>
                    <a:lnTo>
                      <a:pt x="0" y="19"/>
                    </a:lnTo>
                    <a:lnTo>
                      <a:pt x="13" y="0"/>
                    </a:lnTo>
                    <a:lnTo>
                      <a:pt x="67" y="8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9" name="Freeform 2147"/>
              <p:cNvSpPr>
                <a:spLocks noChangeAspect="1"/>
              </p:cNvSpPr>
              <p:nvPr/>
            </p:nvSpPr>
            <p:spPr bwMode="auto">
              <a:xfrm>
                <a:off x="4988" y="2229"/>
                <a:ext cx="35" cy="30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27" y="62"/>
                  </a:cxn>
                  <a:cxn ang="0">
                    <a:pos x="0" y="62"/>
                  </a:cxn>
                  <a:cxn ang="0">
                    <a:pos x="70" y="0"/>
                  </a:cxn>
                </a:cxnLst>
                <a:rect l="0" t="0" r="r" b="b"/>
                <a:pathLst>
                  <a:path w="70" h="62">
                    <a:moveTo>
                      <a:pt x="70" y="0"/>
                    </a:moveTo>
                    <a:lnTo>
                      <a:pt x="27" y="62"/>
                    </a:lnTo>
                    <a:lnTo>
                      <a:pt x="0" y="6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0" name="Freeform 2148"/>
              <p:cNvSpPr>
                <a:spLocks noChangeAspect="1"/>
              </p:cNvSpPr>
              <p:nvPr/>
            </p:nvSpPr>
            <p:spPr bwMode="auto">
              <a:xfrm>
                <a:off x="4988" y="2219"/>
                <a:ext cx="35" cy="40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56" y="0"/>
                  </a:cxn>
                  <a:cxn ang="0">
                    <a:pos x="70" y="19"/>
                  </a:cxn>
                  <a:cxn ang="0">
                    <a:pos x="0" y="81"/>
                  </a:cxn>
                </a:cxnLst>
                <a:rect l="0" t="0" r="r" b="b"/>
                <a:pathLst>
                  <a:path w="70" h="81">
                    <a:moveTo>
                      <a:pt x="0" y="81"/>
                    </a:moveTo>
                    <a:lnTo>
                      <a:pt x="56" y="0"/>
                    </a:lnTo>
                    <a:lnTo>
                      <a:pt x="70" y="19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1" name="Rectangle 2149"/>
              <p:cNvSpPr>
                <a:spLocks noChangeAspect="1" noChangeArrowheads="1"/>
              </p:cNvSpPr>
              <p:nvPr/>
            </p:nvSpPr>
            <p:spPr bwMode="auto">
              <a:xfrm>
                <a:off x="4723" y="2214"/>
                <a:ext cx="107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2" name="Freeform 2150"/>
              <p:cNvSpPr>
                <a:spLocks noChangeAspect="1"/>
              </p:cNvSpPr>
              <p:nvPr/>
            </p:nvSpPr>
            <p:spPr bwMode="auto">
              <a:xfrm>
                <a:off x="4895" y="1888"/>
                <a:ext cx="7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5"/>
                  </a:cxn>
                  <a:cxn ang="0">
                    <a:pos x="8" y="15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lnTo>
                      <a:pt x="13" y="5"/>
                    </a:lnTo>
                    <a:lnTo>
                      <a:pt x="8" y="15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3" name="Freeform 2151"/>
              <p:cNvSpPr>
                <a:spLocks noChangeAspect="1"/>
              </p:cNvSpPr>
              <p:nvPr/>
            </p:nvSpPr>
            <p:spPr bwMode="auto">
              <a:xfrm>
                <a:off x="4898" y="1890"/>
                <a:ext cx="9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9" y="12"/>
                  </a:cxn>
                  <a:cxn ang="0">
                    <a:pos x="7" y="18"/>
                  </a:cxn>
                  <a:cxn ang="0">
                    <a:pos x="0" y="12"/>
                  </a:cxn>
                  <a:cxn ang="0">
                    <a:pos x="7" y="0"/>
                  </a:cxn>
                </a:cxnLst>
                <a:rect l="0" t="0" r="r" b="b"/>
                <a:pathLst>
                  <a:path w="19" h="18">
                    <a:moveTo>
                      <a:pt x="7" y="0"/>
                    </a:moveTo>
                    <a:lnTo>
                      <a:pt x="19" y="12"/>
                    </a:lnTo>
                    <a:lnTo>
                      <a:pt x="7" y="18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4" name="Freeform 2152"/>
              <p:cNvSpPr>
                <a:spLocks noChangeAspect="1"/>
              </p:cNvSpPr>
              <p:nvPr/>
            </p:nvSpPr>
            <p:spPr bwMode="auto">
              <a:xfrm>
                <a:off x="4902" y="1896"/>
                <a:ext cx="6" cy="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4" y="13"/>
                  </a:cxn>
                  <a:cxn ang="0">
                    <a:pos x="2" y="13"/>
                  </a:cxn>
                  <a:cxn ang="0">
                    <a:pos x="0" y="6"/>
                  </a:cxn>
                  <a:cxn ang="0">
                    <a:pos x="12" y="0"/>
                  </a:cxn>
                </a:cxnLst>
                <a:rect l="0" t="0" r="r" b="b"/>
                <a:pathLst>
                  <a:path w="14" h="13">
                    <a:moveTo>
                      <a:pt x="12" y="0"/>
                    </a:moveTo>
                    <a:lnTo>
                      <a:pt x="14" y="13"/>
                    </a:lnTo>
                    <a:lnTo>
                      <a:pt x="2" y="13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5" name="Freeform 2153"/>
              <p:cNvSpPr>
                <a:spLocks noChangeAspect="1"/>
              </p:cNvSpPr>
              <p:nvPr/>
            </p:nvSpPr>
            <p:spPr bwMode="auto">
              <a:xfrm>
                <a:off x="4901" y="1903"/>
                <a:ext cx="7" cy="6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1" y="14"/>
                  </a:cxn>
                  <a:cxn ang="0">
                    <a:pos x="0" y="8"/>
                  </a:cxn>
                  <a:cxn ang="0">
                    <a:pos x="1" y="0"/>
                  </a:cxn>
                  <a:cxn ang="0">
                    <a:pos x="15" y="2"/>
                  </a:cxn>
                </a:cxnLst>
                <a:rect l="0" t="0" r="r" b="b"/>
                <a:pathLst>
                  <a:path w="15" h="14">
                    <a:moveTo>
                      <a:pt x="15" y="2"/>
                    </a:moveTo>
                    <a:lnTo>
                      <a:pt x="11" y="14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6" name="Rectangle 2154"/>
              <p:cNvSpPr>
                <a:spLocks noChangeAspect="1" noChangeArrowheads="1"/>
              </p:cNvSpPr>
              <p:nvPr/>
            </p:nvSpPr>
            <p:spPr bwMode="auto">
              <a:xfrm>
                <a:off x="4721" y="1889"/>
                <a:ext cx="175" cy="7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7" name="Freeform 2155"/>
              <p:cNvSpPr>
                <a:spLocks noChangeAspect="1"/>
              </p:cNvSpPr>
              <p:nvPr/>
            </p:nvSpPr>
            <p:spPr bwMode="auto">
              <a:xfrm>
                <a:off x="4707" y="1903"/>
                <a:ext cx="7" cy="6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0" y="2"/>
                  </a:cxn>
                  <a:cxn ang="0">
                    <a:pos x="12" y="0"/>
                  </a:cxn>
                  <a:cxn ang="0">
                    <a:pos x="16" y="8"/>
                  </a:cxn>
                  <a:cxn ang="0">
                    <a:pos x="6" y="14"/>
                  </a:cxn>
                </a:cxnLst>
                <a:rect l="0" t="0" r="r" b="b"/>
                <a:pathLst>
                  <a:path w="16" h="14">
                    <a:moveTo>
                      <a:pt x="6" y="14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6" y="8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8" name="Freeform 2156"/>
              <p:cNvSpPr>
                <a:spLocks noChangeAspect="1"/>
              </p:cNvSpPr>
              <p:nvPr/>
            </p:nvSpPr>
            <p:spPr bwMode="auto">
              <a:xfrm>
                <a:off x="4707" y="1896"/>
                <a:ext cx="7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4" y="0"/>
                  </a:cxn>
                  <a:cxn ang="0">
                    <a:pos x="16" y="6"/>
                  </a:cxn>
                  <a:cxn ang="0">
                    <a:pos x="14" y="13"/>
                  </a:cxn>
                  <a:cxn ang="0">
                    <a:pos x="0" y="13"/>
                  </a:cxn>
                </a:cxnLst>
                <a:rect l="0" t="0" r="r" b="b"/>
                <a:pathLst>
                  <a:path w="16" h="13">
                    <a:moveTo>
                      <a:pt x="0" y="13"/>
                    </a:moveTo>
                    <a:lnTo>
                      <a:pt x="4" y="0"/>
                    </a:lnTo>
                    <a:lnTo>
                      <a:pt x="16" y="6"/>
                    </a:lnTo>
                    <a:lnTo>
                      <a:pt x="14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9" name="Freeform 2157"/>
              <p:cNvSpPr>
                <a:spLocks noChangeAspect="1"/>
              </p:cNvSpPr>
              <p:nvPr/>
            </p:nvSpPr>
            <p:spPr bwMode="auto">
              <a:xfrm>
                <a:off x="4709" y="1890"/>
                <a:ext cx="7" cy="9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0"/>
                  </a:cxn>
                  <a:cxn ang="0">
                    <a:pos x="15" y="12"/>
                  </a:cxn>
                  <a:cxn ang="0">
                    <a:pos x="12" y="18"/>
                  </a:cxn>
                  <a:cxn ang="0">
                    <a:pos x="0" y="12"/>
                  </a:cxn>
                </a:cxnLst>
                <a:rect l="0" t="0" r="r" b="b"/>
                <a:pathLst>
                  <a:path w="15" h="18">
                    <a:moveTo>
                      <a:pt x="0" y="12"/>
                    </a:moveTo>
                    <a:lnTo>
                      <a:pt x="10" y="0"/>
                    </a:lnTo>
                    <a:lnTo>
                      <a:pt x="15" y="12"/>
                    </a:lnTo>
                    <a:lnTo>
                      <a:pt x="12" y="18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0" name="Freeform 2158"/>
              <p:cNvSpPr>
                <a:spLocks noChangeAspect="1"/>
              </p:cNvSpPr>
              <p:nvPr/>
            </p:nvSpPr>
            <p:spPr bwMode="auto">
              <a:xfrm>
                <a:off x="4713" y="1888"/>
                <a:ext cx="7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3" y="0"/>
                  </a:cxn>
                  <a:cxn ang="0">
                    <a:pos x="13" y="13"/>
                  </a:cxn>
                  <a:cxn ang="0">
                    <a:pos x="7" y="15"/>
                  </a:cxn>
                  <a:cxn ang="0">
                    <a:pos x="0" y="5"/>
                  </a:cxn>
                </a:cxnLst>
                <a:rect l="0" t="0" r="r" b="b"/>
                <a:pathLst>
                  <a:path w="13" h="15">
                    <a:moveTo>
                      <a:pt x="0" y="5"/>
                    </a:moveTo>
                    <a:lnTo>
                      <a:pt x="13" y="0"/>
                    </a:lnTo>
                    <a:lnTo>
                      <a:pt x="13" y="13"/>
                    </a:lnTo>
                    <a:lnTo>
                      <a:pt x="7" y="1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1" name="Freeform 2159"/>
              <p:cNvSpPr>
                <a:spLocks noChangeAspect="1"/>
              </p:cNvSpPr>
              <p:nvPr/>
            </p:nvSpPr>
            <p:spPr bwMode="auto">
              <a:xfrm>
                <a:off x="4709" y="1907"/>
                <a:ext cx="93" cy="14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75" y="287"/>
                  </a:cxn>
                  <a:cxn ang="0">
                    <a:pos x="187" y="279"/>
                  </a:cxn>
                  <a:cxn ang="0">
                    <a:pos x="12" y="0"/>
                  </a:cxn>
                  <a:cxn ang="0">
                    <a:pos x="0" y="6"/>
                  </a:cxn>
                </a:cxnLst>
                <a:rect l="0" t="0" r="r" b="b"/>
                <a:pathLst>
                  <a:path w="187" h="287">
                    <a:moveTo>
                      <a:pt x="0" y="6"/>
                    </a:moveTo>
                    <a:lnTo>
                      <a:pt x="175" y="287"/>
                    </a:lnTo>
                    <a:lnTo>
                      <a:pt x="187" y="279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2" name="Freeform 2160"/>
              <p:cNvSpPr>
                <a:spLocks noChangeAspect="1"/>
              </p:cNvSpPr>
              <p:nvPr/>
            </p:nvSpPr>
            <p:spPr bwMode="auto">
              <a:xfrm>
                <a:off x="4811" y="2046"/>
                <a:ext cx="8" cy="8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6" y="15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15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6" y="15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1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3" name="Freeform 2161"/>
              <p:cNvSpPr>
                <a:spLocks noChangeAspect="1"/>
              </p:cNvSpPr>
              <p:nvPr/>
            </p:nvSpPr>
            <p:spPr bwMode="auto">
              <a:xfrm>
                <a:off x="4808" y="2049"/>
                <a:ext cx="6" cy="7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0" y="15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14" y="11"/>
                  </a:cxn>
                </a:cxnLst>
                <a:rect l="0" t="0" r="r" b="b"/>
                <a:pathLst>
                  <a:path w="14" h="15">
                    <a:moveTo>
                      <a:pt x="14" y="11"/>
                    </a:moveTo>
                    <a:lnTo>
                      <a:pt x="0" y="15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4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4" name="Freeform 2162"/>
              <p:cNvSpPr>
                <a:spLocks noChangeAspect="1"/>
              </p:cNvSpPr>
              <p:nvPr/>
            </p:nvSpPr>
            <p:spPr bwMode="auto">
              <a:xfrm>
                <a:off x="4801" y="2049"/>
                <a:ext cx="7" cy="7"/>
              </a:xfrm>
              <a:custGeom>
                <a:avLst/>
                <a:gdLst/>
                <a:ahLst/>
                <a:cxnLst>
                  <a:cxn ang="0">
                    <a:pos x="13" y="15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3" y="2"/>
                  </a:cxn>
                  <a:cxn ang="0">
                    <a:pos x="13" y="15"/>
                  </a:cxn>
                </a:cxnLst>
                <a:rect l="0" t="0" r="r" b="b"/>
                <a:pathLst>
                  <a:path w="13" h="15">
                    <a:moveTo>
                      <a:pt x="13" y="15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3" y="2"/>
                    </a:lnTo>
                    <a:lnTo>
                      <a:pt x="1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5" name="Freeform 2163"/>
              <p:cNvSpPr>
                <a:spLocks noChangeAspect="1"/>
              </p:cNvSpPr>
              <p:nvPr/>
            </p:nvSpPr>
            <p:spPr bwMode="auto">
              <a:xfrm>
                <a:off x="4796" y="2046"/>
                <a:ext cx="8" cy="8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8"/>
                  </a:cxn>
                  <a:cxn ang="0">
                    <a:pos x="10" y="0"/>
                  </a:cxn>
                  <a:cxn ang="0">
                    <a:pos x="15" y="6"/>
                  </a:cxn>
                  <a:cxn ang="0">
                    <a:pos x="10" y="15"/>
                  </a:cxn>
                </a:cxnLst>
                <a:rect l="0" t="0" r="r" b="b"/>
                <a:pathLst>
                  <a:path w="15" h="15">
                    <a:moveTo>
                      <a:pt x="10" y="15"/>
                    </a:moveTo>
                    <a:lnTo>
                      <a:pt x="0" y="8"/>
                    </a:lnTo>
                    <a:lnTo>
                      <a:pt x="10" y="0"/>
                    </a:lnTo>
                    <a:lnTo>
                      <a:pt x="15" y="6"/>
                    </a:lnTo>
                    <a:lnTo>
                      <a:pt x="1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6" name="Freeform 2164"/>
              <p:cNvSpPr>
                <a:spLocks noChangeAspect="1"/>
              </p:cNvSpPr>
              <p:nvPr/>
            </p:nvSpPr>
            <p:spPr bwMode="auto">
              <a:xfrm>
                <a:off x="4814" y="1907"/>
                <a:ext cx="93" cy="143"/>
              </a:xfrm>
              <a:custGeom>
                <a:avLst/>
                <a:gdLst/>
                <a:ahLst/>
                <a:cxnLst>
                  <a:cxn ang="0">
                    <a:pos x="11" y="287"/>
                  </a:cxn>
                  <a:cxn ang="0">
                    <a:pos x="184" y="6"/>
                  </a:cxn>
                  <a:cxn ang="0">
                    <a:pos x="173" y="0"/>
                  </a:cxn>
                  <a:cxn ang="0">
                    <a:pos x="0" y="279"/>
                  </a:cxn>
                  <a:cxn ang="0">
                    <a:pos x="11" y="287"/>
                  </a:cxn>
                </a:cxnLst>
                <a:rect l="0" t="0" r="r" b="b"/>
                <a:pathLst>
                  <a:path w="184" h="287">
                    <a:moveTo>
                      <a:pt x="11" y="287"/>
                    </a:moveTo>
                    <a:lnTo>
                      <a:pt x="184" y="6"/>
                    </a:lnTo>
                    <a:lnTo>
                      <a:pt x="173" y="0"/>
                    </a:lnTo>
                    <a:lnTo>
                      <a:pt x="0" y="279"/>
                    </a:lnTo>
                    <a:lnTo>
                      <a:pt x="11" y="28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7" name="Freeform 2165"/>
              <p:cNvSpPr>
                <a:spLocks noChangeAspect="1"/>
              </p:cNvSpPr>
              <p:nvPr/>
            </p:nvSpPr>
            <p:spPr bwMode="auto">
              <a:xfrm>
                <a:off x="5158" y="1888"/>
                <a:ext cx="8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9" y="15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15" h="15">
                    <a:moveTo>
                      <a:pt x="0" y="0"/>
                    </a:moveTo>
                    <a:lnTo>
                      <a:pt x="15" y="5"/>
                    </a:lnTo>
                    <a:lnTo>
                      <a:pt x="9" y="15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8" name="Freeform 2166"/>
              <p:cNvSpPr>
                <a:spLocks noChangeAspect="1"/>
              </p:cNvSpPr>
              <p:nvPr/>
            </p:nvSpPr>
            <p:spPr bwMode="auto">
              <a:xfrm>
                <a:off x="5162" y="1890"/>
                <a:ext cx="9" cy="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8" y="12"/>
                  </a:cxn>
                  <a:cxn ang="0">
                    <a:pos x="6" y="18"/>
                  </a:cxn>
                  <a:cxn ang="0">
                    <a:pos x="0" y="12"/>
                  </a:cxn>
                  <a:cxn ang="0">
                    <a:pos x="8" y="0"/>
                  </a:cxn>
                </a:cxnLst>
                <a:rect l="0" t="0" r="r" b="b"/>
                <a:pathLst>
                  <a:path w="18" h="18">
                    <a:moveTo>
                      <a:pt x="8" y="0"/>
                    </a:moveTo>
                    <a:lnTo>
                      <a:pt x="18" y="12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9" name="Freeform 2167"/>
              <p:cNvSpPr>
                <a:spLocks noChangeAspect="1"/>
              </p:cNvSpPr>
              <p:nvPr/>
            </p:nvSpPr>
            <p:spPr bwMode="auto">
              <a:xfrm>
                <a:off x="5165" y="1896"/>
                <a:ext cx="7" cy="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4" y="13"/>
                  </a:cxn>
                  <a:cxn ang="0">
                    <a:pos x="2" y="13"/>
                  </a:cxn>
                  <a:cxn ang="0">
                    <a:pos x="0" y="6"/>
                  </a:cxn>
                  <a:cxn ang="0">
                    <a:pos x="12" y="0"/>
                  </a:cxn>
                </a:cxnLst>
                <a:rect l="0" t="0" r="r" b="b"/>
                <a:pathLst>
                  <a:path w="14" h="13">
                    <a:moveTo>
                      <a:pt x="12" y="0"/>
                    </a:moveTo>
                    <a:lnTo>
                      <a:pt x="14" y="13"/>
                    </a:lnTo>
                    <a:lnTo>
                      <a:pt x="2" y="13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0" name="Freeform 2168"/>
              <p:cNvSpPr>
                <a:spLocks noChangeAspect="1"/>
              </p:cNvSpPr>
              <p:nvPr/>
            </p:nvSpPr>
            <p:spPr bwMode="auto">
              <a:xfrm>
                <a:off x="5165" y="1903"/>
                <a:ext cx="7" cy="6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0" y="14"/>
                  </a:cxn>
                  <a:cxn ang="0">
                    <a:pos x="0" y="8"/>
                  </a:cxn>
                  <a:cxn ang="0">
                    <a:pos x="2" y="0"/>
                  </a:cxn>
                  <a:cxn ang="0">
                    <a:pos x="14" y="2"/>
                  </a:cxn>
                </a:cxnLst>
                <a:rect l="0" t="0" r="r" b="b"/>
                <a:pathLst>
                  <a:path w="14" h="14">
                    <a:moveTo>
                      <a:pt x="14" y="2"/>
                    </a:moveTo>
                    <a:lnTo>
                      <a:pt x="10" y="14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1" name="Rectangle 2169"/>
              <p:cNvSpPr>
                <a:spLocks noChangeAspect="1" noChangeArrowheads="1"/>
              </p:cNvSpPr>
              <p:nvPr/>
            </p:nvSpPr>
            <p:spPr bwMode="auto">
              <a:xfrm>
                <a:off x="4984" y="1889"/>
                <a:ext cx="175" cy="7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2" name="Freeform 2170"/>
              <p:cNvSpPr>
                <a:spLocks noChangeAspect="1"/>
              </p:cNvSpPr>
              <p:nvPr/>
            </p:nvSpPr>
            <p:spPr bwMode="auto">
              <a:xfrm>
                <a:off x="4970" y="1903"/>
                <a:ext cx="8" cy="6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0" y="2"/>
                  </a:cxn>
                  <a:cxn ang="0">
                    <a:pos x="13" y="0"/>
                  </a:cxn>
                  <a:cxn ang="0">
                    <a:pos x="15" y="8"/>
                  </a:cxn>
                  <a:cxn ang="0">
                    <a:pos x="6" y="14"/>
                  </a:cxn>
                </a:cxnLst>
                <a:rect l="0" t="0" r="r" b="b"/>
                <a:pathLst>
                  <a:path w="15" h="14">
                    <a:moveTo>
                      <a:pt x="6" y="14"/>
                    </a:moveTo>
                    <a:lnTo>
                      <a:pt x="0" y="2"/>
                    </a:lnTo>
                    <a:lnTo>
                      <a:pt x="13" y="0"/>
                    </a:lnTo>
                    <a:lnTo>
                      <a:pt x="15" y="8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3" name="Freeform 2171"/>
              <p:cNvSpPr>
                <a:spLocks noChangeAspect="1"/>
              </p:cNvSpPr>
              <p:nvPr/>
            </p:nvSpPr>
            <p:spPr bwMode="auto">
              <a:xfrm>
                <a:off x="4970" y="1896"/>
                <a:ext cx="8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4" y="0"/>
                  </a:cxn>
                  <a:cxn ang="0">
                    <a:pos x="15" y="6"/>
                  </a:cxn>
                  <a:cxn ang="0">
                    <a:pos x="13" y="13"/>
                  </a:cxn>
                  <a:cxn ang="0">
                    <a:pos x="0" y="13"/>
                  </a:cxn>
                </a:cxnLst>
                <a:rect l="0" t="0" r="r" b="b"/>
                <a:pathLst>
                  <a:path w="15" h="13">
                    <a:moveTo>
                      <a:pt x="0" y="13"/>
                    </a:moveTo>
                    <a:lnTo>
                      <a:pt x="4" y="0"/>
                    </a:lnTo>
                    <a:lnTo>
                      <a:pt x="15" y="6"/>
                    </a:lnTo>
                    <a:lnTo>
                      <a:pt x="13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4" name="Freeform 2172"/>
              <p:cNvSpPr>
                <a:spLocks noChangeAspect="1"/>
              </p:cNvSpPr>
              <p:nvPr/>
            </p:nvSpPr>
            <p:spPr bwMode="auto">
              <a:xfrm>
                <a:off x="4972" y="1890"/>
                <a:ext cx="9" cy="9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1" y="0"/>
                  </a:cxn>
                  <a:cxn ang="0">
                    <a:pos x="17" y="12"/>
                  </a:cxn>
                  <a:cxn ang="0">
                    <a:pos x="11" y="18"/>
                  </a:cxn>
                  <a:cxn ang="0">
                    <a:pos x="0" y="12"/>
                  </a:cxn>
                </a:cxnLst>
                <a:rect l="0" t="0" r="r" b="b"/>
                <a:pathLst>
                  <a:path w="17" h="18">
                    <a:moveTo>
                      <a:pt x="0" y="12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11" y="18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5" name="Freeform 2173"/>
              <p:cNvSpPr>
                <a:spLocks noChangeAspect="1"/>
              </p:cNvSpPr>
              <p:nvPr/>
            </p:nvSpPr>
            <p:spPr bwMode="auto">
              <a:xfrm>
                <a:off x="4977" y="1888"/>
                <a:ext cx="7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6" y="0"/>
                  </a:cxn>
                  <a:cxn ang="0">
                    <a:pos x="16" y="13"/>
                  </a:cxn>
                  <a:cxn ang="0">
                    <a:pos x="8" y="15"/>
                  </a:cxn>
                  <a:cxn ang="0">
                    <a:pos x="0" y="5"/>
                  </a:cxn>
                </a:cxnLst>
                <a:rect l="0" t="0" r="r" b="b"/>
                <a:pathLst>
                  <a:path w="16" h="15">
                    <a:moveTo>
                      <a:pt x="0" y="5"/>
                    </a:moveTo>
                    <a:lnTo>
                      <a:pt x="16" y="0"/>
                    </a:lnTo>
                    <a:lnTo>
                      <a:pt x="16" y="13"/>
                    </a:lnTo>
                    <a:lnTo>
                      <a:pt x="8" y="1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6" name="Freeform 2174"/>
              <p:cNvSpPr>
                <a:spLocks noChangeAspect="1"/>
              </p:cNvSpPr>
              <p:nvPr/>
            </p:nvSpPr>
            <p:spPr bwMode="auto">
              <a:xfrm>
                <a:off x="4972" y="1907"/>
                <a:ext cx="93" cy="14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75" y="287"/>
                  </a:cxn>
                  <a:cxn ang="0">
                    <a:pos x="186" y="279"/>
                  </a:cxn>
                  <a:cxn ang="0">
                    <a:pos x="11" y="0"/>
                  </a:cxn>
                  <a:cxn ang="0">
                    <a:pos x="0" y="6"/>
                  </a:cxn>
                </a:cxnLst>
                <a:rect l="0" t="0" r="r" b="b"/>
                <a:pathLst>
                  <a:path w="186" h="287">
                    <a:moveTo>
                      <a:pt x="0" y="6"/>
                    </a:moveTo>
                    <a:lnTo>
                      <a:pt x="175" y="287"/>
                    </a:lnTo>
                    <a:lnTo>
                      <a:pt x="186" y="279"/>
                    </a:lnTo>
                    <a:lnTo>
                      <a:pt x="11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7" name="Freeform 2175"/>
              <p:cNvSpPr>
                <a:spLocks noChangeAspect="1"/>
              </p:cNvSpPr>
              <p:nvPr/>
            </p:nvSpPr>
            <p:spPr bwMode="auto">
              <a:xfrm>
                <a:off x="5076" y="2046"/>
                <a:ext cx="7" cy="8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6" y="15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15">
                    <a:moveTo>
                      <a:pt x="16" y="8"/>
                    </a:moveTo>
                    <a:lnTo>
                      <a:pt x="6" y="15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8" name="Freeform 2176"/>
              <p:cNvSpPr>
                <a:spLocks noChangeAspect="1"/>
              </p:cNvSpPr>
              <p:nvPr/>
            </p:nvSpPr>
            <p:spPr bwMode="auto">
              <a:xfrm>
                <a:off x="5071" y="2049"/>
                <a:ext cx="7" cy="7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0" y="15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13" y="11"/>
                  </a:cxn>
                </a:cxnLst>
                <a:rect l="0" t="0" r="r" b="b"/>
                <a:pathLst>
                  <a:path w="13" h="15">
                    <a:moveTo>
                      <a:pt x="13" y="11"/>
                    </a:moveTo>
                    <a:lnTo>
                      <a:pt x="0" y="1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9" name="Freeform 2177"/>
              <p:cNvSpPr>
                <a:spLocks noChangeAspect="1"/>
              </p:cNvSpPr>
              <p:nvPr/>
            </p:nvSpPr>
            <p:spPr bwMode="auto">
              <a:xfrm>
                <a:off x="5065" y="2049"/>
                <a:ext cx="6" cy="7"/>
              </a:xfrm>
              <a:custGeom>
                <a:avLst/>
                <a:gdLst/>
                <a:ahLst/>
                <a:cxnLst>
                  <a:cxn ang="0">
                    <a:pos x="12" y="15"/>
                  </a:cxn>
                  <a:cxn ang="0">
                    <a:pos x="0" y="11"/>
                  </a:cxn>
                  <a:cxn ang="0">
                    <a:pos x="6" y="0"/>
                  </a:cxn>
                  <a:cxn ang="0">
                    <a:pos x="12" y="2"/>
                  </a:cxn>
                  <a:cxn ang="0">
                    <a:pos x="12" y="15"/>
                  </a:cxn>
                </a:cxnLst>
                <a:rect l="0" t="0" r="r" b="b"/>
                <a:pathLst>
                  <a:path w="12" h="15">
                    <a:moveTo>
                      <a:pt x="12" y="15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2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0" name="Freeform 2178"/>
              <p:cNvSpPr>
                <a:spLocks noChangeAspect="1"/>
              </p:cNvSpPr>
              <p:nvPr/>
            </p:nvSpPr>
            <p:spPr bwMode="auto">
              <a:xfrm>
                <a:off x="5059" y="2046"/>
                <a:ext cx="8" cy="8"/>
              </a:xfrm>
              <a:custGeom>
                <a:avLst/>
                <a:gdLst/>
                <a:ahLst/>
                <a:cxnLst>
                  <a:cxn ang="0">
                    <a:pos x="9" y="15"/>
                  </a:cxn>
                  <a:cxn ang="0">
                    <a:pos x="0" y="8"/>
                  </a:cxn>
                  <a:cxn ang="0">
                    <a:pos x="9" y="0"/>
                  </a:cxn>
                  <a:cxn ang="0">
                    <a:pos x="15" y="6"/>
                  </a:cxn>
                  <a:cxn ang="0">
                    <a:pos x="9" y="15"/>
                  </a:cxn>
                </a:cxnLst>
                <a:rect l="0" t="0" r="r" b="b"/>
                <a:pathLst>
                  <a:path w="15" h="15">
                    <a:moveTo>
                      <a:pt x="9" y="15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15" y="6"/>
                    </a:lnTo>
                    <a:lnTo>
                      <a:pt x="9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1" name="Freeform 2179"/>
              <p:cNvSpPr>
                <a:spLocks noChangeAspect="1"/>
              </p:cNvSpPr>
              <p:nvPr/>
            </p:nvSpPr>
            <p:spPr bwMode="auto">
              <a:xfrm>
                <a:off x="5078" y="1907"/>
                <a:ext cx="93" cy="143"/>
              </a:xfrm>
              <a:custGeom>
                <a:avLst/>
                <a:gdLst/>
                <a:ahLst/>
                <a:cxnLst>
                  <a:cxn ang="0">
                    <a:pos x="12" y="287"/>
                  </a:cxn>
                  <a:cxn ang="0">
                    <a:pos x="187" y="6"/>
                  </a:cxn>
                  <a:cxn ang="0">
                    <a:pos x="175" y="0"/>
                  </a:cxn>
                  <a:cxn ang="0">
                    <a:pos x="0" y="279"/>
                  </a:cxn>
                  <a:cxn ang="0">
                    <a:pos x="12" y="287"/>
                  </a:cxn>
                </a:cxnLst>
                <a:rect l="0" t="0" r="r" b="b"/>
                <a:pathLst>
                  <a:path w="187" h="287">
                    <a:moveTo>
                      <a:pt x="12" y="287"/>
                    </a:moveTo>
                    <a:lnTo>
                      <a:pt x="187" y="6"/>
                    </a:lnTo>
                    <a:lnTo>
                      <a:pt x="175" y="0"/>
                    </a:lnTo>
                    <a:lnTo>
                      <a:pt x="0" y="279"/>
                    </a:lnTo>
                    <a:lnTo>
                      <a:pt x="12" y="28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2" name="Freeform 2180"/>
              <p:cNvSpPr>
                <a:spLocks noChangeAspect="1"/>
              </p:cNvSpPr>
              <p:nvPr/>
            </p:nvSpPr>
            <p:spPr bwMode="auto">
              <a:xfrm>
                <a:off x="5063" y="1950"/>
                <a:ext cx="38" cy="68"/>
              </a:xfrm>
              <a:custGeom>
                <a:avLst/>
                <a:gdLst/>
                <a:ahLst/>
                <a:cxnLst>
                  <a:cxn ang="0">
                    <a:pos x="20" y="136"/>
                  </a:cxn>
                  <a:cxn ang="0">
                    <a:pos x="75" y="0"/>
                  </a:cxn>
                  <a:cxn ang="0">
                    <a:pos x="54" y="15"/>
                  </a:cxn>
                  <a:cxn ang="0">
                    <a:pos x="0" y="126"/>
                  </a:cxn>
                  <a:cxn ang="0">
                    <a:pos x="20" y="136"/>
                  </a:cxn>
                </a:cxnLst>
                <a:rect l="0" t="0" r="r" b="b"/>
                <a:pathLst>
                  <a:path w="75" h="136">
                    <a:moveTo>
                      <a:pt x="20" y="136"/>
                    </a:moveTo>
                    <a:lnTo>
                      <a:pt x="75" y="0"/>
                    </a:lnTo>
                    <a:lnTo>
                      <a:pt x="54" y="15"/>
                    </a:lnTo>
                    <a:lnTo>
                      <a:pt x="0" y="126"/>
                    </a:lnTo>
                    <a:lnTo>
                      <a:pt x="20" y="13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3" name="Freeform 2181"/>
              <p:cNvSpPr>
                <a:spLocks noChangeAspect="1"/>
              </p:cNvSpPr>
              <p:nvPr/>
            </p:nvSpPr>
            <p:spPr bwMode="auto">
              <a:xfrm>
                <a:off x="5054" y="1950"/>
                <a:ext cx="47" cy="2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7" y="25"/>
                  </a:cxn>
                  <a:cxn ang="0">
                    <a:pos x="0" y="40"/>
                  </a:cxn>
                  <a:cxn ang="0">
                    <a:pos x="73" y="15"/>
                  </a:cxn>
                  <a:cxn ang="0">
                    <a:pos x="94" y="0"/>
                  </a:cxn>
                </a:cxnLst>
                <a:rect l="0" t="0" r="r" b="b"/>
                <a:pathLst>
                  <a:path w="94" h="40">
                    <a:moveTo>
                      <a:pt x="94" y="0"/>
                    </a:moveTo>
                    <a:lnTo>
                      <a:pt x="17" y="25"/>
                    </a:lnTo>
                    <a:lnTo>
                      <a:pt x="0" y="40"/>
                    </a:lnTo>
                    <a:lnTo>
                      <a:pt x="73" y="15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4" name="Freeform 2182"/>
              <p:cNvSpPr>
                <a:spLocks noChangeAspect="1"/>
              </p:cNvSpPr>
              <p:nvPr/>
            </p:nvSpPr>
            <p:spPr bwMode="auto">
              <a:xfrm>
                <a:off x="5054" y="1910"/>
                <a:ext cx="22" cy="60"/>
              </a:xfrm>
              <a:custGeom>
                <a:avLst/>
                <a:gdLst/>
                <a:ahLst/>
                <a:cxnLst>
                  <a:cxn ang="0">
                    <a:pos x="17" y="104"/>
                  </a:cxn>
                  <a:cxn ang="0">
                    <a:pos x="44" y="4"/>
                  </a:cxn>
                  <a:cxn ang="0">
                    <a:pos x="31" y="0"/>
                  </a:cxn>
                  <a:cxn ang="0">
                    <a:pos x="0" y="119"/>
                  </a:cxn>
                  <a:cxn ang="0">
                    <a:pos x="17" y="104"/>
                  </a:cxn>
                </a:cxnLst>
                <a:rect l="0" t="0" r="r" b="b"/>
                <a:pathLst>
                  <a:path w="44" h="119">
                    <a:moveTo>
                      <a:pt x="17" y="104"/>
                    </a:moveTo>
                    <a:lnTo>
                      <a:pt x="44" y="4"/>
                    </a:lnTo>
                    <a:lnTo>
                      <a:pt x="31" y="0"/>
                    </a:lnTo>
                    <a:lnTo>
                      <a:pt x="0" y="119"/>
                    </a:lnTo>
                    <a:lnTo>
                      <a:pt x="17" y="10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5" name="Freeform 2183"/>
              <p:cNvSpPr>
                <a:spLocks noChangeAspect="1"/>
              </p:cNvSpPr>
              <p:nvPr/>
            </p:nvSpPr>
            <p:spPr bwMode="auto">
              <a:xfrm>
                <a:off x="5060" y="1905"/>
                <a:ext cx="20" cy="17"/>
              </a:xfrm>
              <a:custGeom>
                <a:avLst/>
                <a:gdLst/>
                <a:ahLst/>
                <a:cxnLst>
                  <a:cxn ang="0">
                    <a:pos x="40" y="35"/>
                  </a:cxn>
                  <a:cxn ang="0">
                    <a:pos x="28" y="0"/>
                  </a:cxn>
                  <a:cxn ang="0">
                    <a:pos x="0" y="25"/>
                  </a:cxn>
                  <a:cxn ang="0">
                    <a:pos x="40" y="35"/>
                  </a:cxn>
                </a:cxnLst>
                <a:rect l="0" t="0" r="r" b="b"/>
                <a:pathLst>
                  <a:path w="40" h="35">
                    <a:moveTo>
                      <a:pt x="40" y="35"/>
                    </a:moveTo>
                    <a:lnTo>
                      <a:pt x="28" y="0"/>
                    </a:lnTo>
                    <a:lnTo>
                      <a:pt x="0" y="25"/>
                    </a:lnTo>
                    <a:lnTo>
                      <a:pt x="40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6" name="Rectangle 2184"/>
              <p:cNvSpPr>
                <a:spLocks noChangeAspect="1" noChangeArrowheads="1"/>
              </p:cNvSpPr>
              <p:nvPr/>
            </p:nvSpPr>
            <p:spPr bwMode="auto">
              <a:xfrm>
                <a:off x="4805" y="1957"/>
                <a:ext cx="7" cy="63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7" name="Rectangle 2185"/>
              <p:cNvSpPr>
                <a:spLocks noChangeAspect="1" noChangeArrowheads="1"/>
              </p:cNvSpPr>
              <p:nvPr/>
            </p:nvSpPr>
            <p:spPr bwMode="auto">
              <a:xfrm>
                <a:off x="4805" y="1913"/>
                <a:ext cx="7" cy="22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8" name="Freeform 2186"/>
              <p:cNvSpPr>
                <a:spLocks noChangeAspect="1"/>
              </p:cNvSpPr>
              <p:nvPr/>
            </p:nvSpPr>
            <p:spPr bwMode="auto">
              <a:xfrm>
                <a:off x="4681" y="2201"/>
                <a:ext cx="42" cy="3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85" y="68"/>
                  </a:cxn>
                  <a:cxn ang="0">
                    <a:pos x="85" y="0"/>
                  </a:cxn>
                  <a:cxn ang="0">
                    <a:pos x="0" y="35"/>
                  </a:cxn>
                </a:cxnLst>
                <a:rect l="0" t="0" r="r" b="b"/>
                <a:pathLst>
                  <a:path w="85" h="68">
                    <a:moveTo>
                      <a:pt x="0" y="35"/>
                    </a:moveTo>
                    <a:lnTo>
                      <a:pt x="85" y="68"/>
                    </a:lnTo>
                    <a:lnTo>
                      <a:pt x="85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9" name="Freeform 2187"/>
              <p:cNvSpPr>
                <a:spLocks noChangeAspect="1"/>
              </p:cNvSpPr>
              <p:nvPr/>
            </p:nvSpPr>
            <p:spPr bwMode="auto">
              <a:xfrm>
                <a:off x="3115" y="2990"/>
                <a:ext cx="12" cy="14"/>
              </a:xfrm>
              <a:custGeom>
                <a:avLst/>
                <a:gdLst/>
                <a:ahLst/>
                <a:cxnLst>
                  <a:cxn ang="0">
                    <a:pos x="12" y="28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2" y="28"/>
                  </a:cxn>
                </a:cxnLst>
                <a:rect l="0" t="0" r="r" b="b"/>
                <a:pathLst>
                  <a:path w="23" h="28">
                    <a:moveTo>
                      <a:pt x="12" y="28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2" y="2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0" name="Freeform 2188"/>
              <p:cNvSpPr>
                <a:spLocks noChangeAspect="1"/>
              </p:cNvSpPr>
              <p:nvPr/>
            </p:nvSpPr>
            <p:spPr bwMode="auto">
              <a:xfrm>
                <a:off x="3084" y="3004"/>
                <a:ext cx="36" cy="71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25" y="143"/>
                  </a:cxn>
                  <a:cxn ang="0">
                    <a:pos x="0" y="143"/>
                  </a:cxn>
                  <a:cxn ang="0">
                    <a:pos x="71" y="0"/>
                  </a:cxn>
                </a:cxnLst>
                <a:rect l="0" t="0" r="r" b="b"/>
                <a:pathLst>
                  <a:path w="71" h="143">
                    <a:moveTo>
                      <a:pt x="71" y="0"/>
                    </a:moveTo>
                    <a:lnTo>
                      <a:pt x="25" y="143"/>
                    </a:lnTo>
                    <a:lnTo>
                      <a:pt x="0" y="14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1" name="Freeform 2189"/>
              <p:cNvSpPr>
                <a:spLocks noChangeAspect="1"/>
              </p:cNvSpPr>
              <p:nvPr/>
            </p:nvSpPr>
            <p:spPr bwMode="auto">
              <a:xfrm>
                <a:off x="3084" y="2990"/>
                <a:ext cx="36" cy="85"/>
              </a:xfrm>
              <a:custGeom>
                <a:avLst/>
                <a:gdLst/>
                <a:ahLst/>
                <a:cxnLst>
                  <a:cxn ang="0">
                    <a:pos x="0" y="171"/>
                  </a:cxn>
                  <a:cxn ang="0">
                    <a:pos x="61" y="0"/>
                  </a:cxn>
                  <a:cxn ang="0">
                    <a:pos x="71" y="28"/>
                  </a:cxn>
                  <a:cxn ang="0">
                    <a:pos x="0" y="171"/>
                  </a:cxn>
                </a:cxnLst>
                <a:rect l="0" t="0" r="r" b="b"/>
                <a:pathLst>
                  <a:path w="71" h="171">
                    <a:moveTo>
                      <a:pt x="0" y="171"/>
                    </a:moveTo>
                    <a:lnTo>
                      <a:pt x="61" y="0"/>
                    </a:lnTo>
                    <a:lnTo>
                      <a:pt x="71" y="28"/>
                    </a:lnTo>
                    <a:lnTo>
                      <a:pt x="0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2" name="Freeform 2190"/>
              <p:cNvSpPr>
                <a:spLocks noChangeAspect="1"/>
              </p:cNvSpPr>
              <p:nvPr/>
            </p:nvSpPr>
            <p:spPr bwMode="auto">
              <a:xfrm>
                <a:off x="3120" y="3004"/>
                <a:ext cx="37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5" y="143"/>
                  </a:cxn>
                  <a:cxn ang="0">
                    <a:pos x="50" y="143"/>
                  </a:cxn>
                  <a:cxn ang="0">
                    <a:pos x="0" y="0"/>
                  </a:cxn>
                </a:cxnLst>
                <a:rect l="0" t="0" r="r" b="b"/>
                <a:pathLst>
                  <a:path w="75" h="143">
                    <a:moveTo>
                      <a:pt x="0" y="0"/>
                    </a:moveTo>
                    <a:lnTo>
                      <a:pt x="75" y="143"/>
                    </a:lnTo>
                    <a:lnTo>
                      <a:pt x="50" y="1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3" name="Freeform 2191"/>
              <p:cNvSpPr>
                <a:spLocks noChangeAspect="1"/>
              </p:cNvSpPr>
              <p:nvPr/>
            </p:nvSpPr>
            <p:spPr bwMode="auto">
              <a:xfrm>
                <a:off x="3120" y="2990"/>
                <a:ext cx="37" cy="85"/>
              </a:xfrm>
              <a:custGeom>
                <a:avLst/>
                <a:gdLst/>
                <a:ahLst/>
                <a:cxnLst>
                  <a:cxn ang="0">
                    <a:pos x="75" y="171"/>
                  </a:cxn>
                  <a:cxn ang="0">
                    <a:pos x="0" y="28"/>
                  </a:cxn>
                  <a:cxn ang="0">
                    <a:pos x="13" y="0"/>
                  </a:cxn>
                  <a:cxn ang="0">
                    <a:pos x="75" y="171"/>
                  </a:cxn>
                </a:cxnLst>
                <a:rect l="0" t="0" r="r" b="b"/>
                <a:pathLst>
                  <a:path w="75" h="171">
                    <a:moveTo>
                      <a:pt x="75" y="171"/>
                    </a:moveTo>
                    <a:lnTo>
                      <a:pt x="0" y="28"/>
                    </a:lnTo>
                    <a:lnTo>
                      <a:pt x="13" y="0"/>
                    </a:lnTo>
                    <a:lnTo>
                      <a:pt x="75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4" name="Freeform 2192"/>
              <p:cNvSpPr>
                <a:spLocks noChangeAspect="1"/>
              </p:cNvSpPr>
              <p:nvPr/>
            </p:nvSpPr>
            <p:spPr bwMode="auto">
              <a:xfrm>
                <a:off x="3915" y="2864"/>
                <a:ext cx="12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4" y="0"/>
                  </a:cxn>
                  <a:cxn ang="0">
                    <a:pos x="25" y="2"/>
                  </a:cxn>
                  <a:cxn ang="0">
                    <a:pos x="0" y="2"/>
                  </a:cxn>
                </a:cxnLst>
                <a:rect l="0" t="0" r="r" b="b"/>
                <a:pathLst>
                  <a:path w="25" h="2">
                    <a:moveTo>
                      <a:pt x="0" y="2"/>
                    </a:moveTo>
                    <a:lnTo>
                      <a:pt x="14" y="0"/>
                    </a:lnTo>
                    <a:lnTo>
                      <a:pt x="25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5" name="Freeform 2193"/>
              <p:cNvSpPr>
                <a:spLocks noChangeAspect="1"/>
              </p:cNvSpPr>
              <p:nvPr/>
            </p:nvSpPr>
            <p:spPr bwMode="auto">
              <a:xfrm>
                <a:off x="3915" y="2864"/>
                <a:ext cx="17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35" y="2"/>
                  </a:cxn>
                </a:cxnLst>
                <a:rect l="0" t="0" r="r" b="b"/>
                <a:pathLst>
                  <a:path w="35" h="2">
                    <a:moveTo>
                      <a:pt x="35" y="2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6" name="Freeform 2194"/>
              <p:cNvSpPr>
                <a:spLocks noChangeAspect="1"/>
              </p:cNvSpPr>
              <p:nvPr/>
            </p:nvSpPr>
            <p:spPr bwMode="auto">
              <a:xfrm>
                <a:off x="3908" y="2864"/>
                <a:ext cx="2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3" y="0"/>
                  </a:cxn>
                  <a:cxn ang="0">
                    <a:pos x="48" y="4"/>
                  </a:cxn>
                  <a:cxn ang="0">
                    <a:pos x="0" y="4"/>
                  </a:cxn>
                </a:cxnLst>
                <a:rect l="0" t="0" r="r" b="b"/>
                <a:pathLst>
                  <a:path w="48" h="4">
                    <a:moveTo>
                      <a:pt x="0" y="4"/>
                    </a:moveTo>
                    <a:lnTo>
                      <a:pt x="13" y="0"/>
                    </a:lnTo>
                    <a:lnTo>
                      <a:pt x="48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7" name="Freeform 2195"/>
              <p:cNvSpPr>
                <a:spLocks noChangeAspect="1"/>
              </p:cNvSpPr>
              <p:nvPr/>
            </p:nvSpPr>
            <p:spPr bwMode="auto">
              <a:xfrm>
                <a:off x="3908" y="2865"/>
                <a:ext cx="29" cy="2"/>
              </a:xfrm>
              <a:custGeom>
                <a:avLst/>
                <a:gdLst/>
                <a:ahLst/>
                <a:cxnLst>
                  <a:cxn ang="0">
                    <a:pos x="58" y="4"/>
                  </a:cxn>
                  <a:cxn ang="0">
                    <a:pos x="0" y="2"/>
                  </a:cxn>
                  <a:cxn ang="0">
                    <a:pos x="48" y="0"/>
                  </a:cxn>
                  <a:cxn ang="0">
                    <a:pos x="58" y="4"/>
                  </a:cxn>
                </a:cxnLst>
                <a:rect l="0" t="0" r="r" b="b"/>
                <a:pathLst>
                  <a:path w="58" h="4">
                    <a:moveTo>
                      <a:pt x="58" y="4"/>
                    </a:moveTo>
                    <a:lnTo>
                      <a:pt x="0" y="2"/>
                    </a:lnTo>
                    <a:lnTo>
                      <a:pt x="48" y="0"/>
                    </a:lnTo>
                    <a:lnTo>
                      <a:pt x="5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8" name="Freeform 2196"/>
              <p:cNvSpPr>
                <a:spLocks noChangeAspect="1"/>
              </p:cNvSpPr>
              <p:nvPr/>
            </p:nvSpPr>
            <p:spPr bwMode="auto">
              <a:xfrm>
                <a:off x="3903" y="2866"/>
                <a:ext cx="3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0"/>
                  </a:cxn>
                  <a:cxn ang="0">
                    <a:pos x="68" y="2"/>
                  </a:cxn>
                  <a:cxn ang="0">
                    <a:pos x="0" y="4"/>
                  </a:cxn>
                </a:cxnLst>
                <a:rect l="0" t="0" r="r" b="b"/>
                <a:pathLst>
                  <a:path w="68" h="4">
                    <a:moveTo>
                      <a:pt x="0" y="4"/>
                    </a:moveTo>
                    <a:lnTo>
                      <a:pt x="10" y="0"/>
                    </a:lnTo>
                    <a:lnTo>
                      <a:pt x="68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9" name="Freeform 2197"/>
              <p:cNvSpPr>
                <a:spLocks noChangeAspect="1"/>
              </p:cNvSpPr>
              <p:nvPr/>
            </p:nvSpPr>
            <p:spPr bwMode="auto">
              <a:xfrm>
                <a:off x="3903" y="2867"/>
                <a:ext cx="38" cy="2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2"/>
                  </a:cxn>
                  <a:cxn ang="0">
                    <a:pos x="68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2"/>
                    </a:lnTo>
                    <a:lnTo>
                      <a:pt x="68" y="0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0" name="Freeform 2198"/>
              <p:cNvSpPr>
                <a:spLocks noChangeAspect="1"/>
              </p:cNvSpPr>
              <p:nvPr/>
            </p:nvSpPr>
            <p:spPr bwMode="auto">
              <a:xfrm>
                <a:off x="3899" y="2868"/>
                <a:ext cx="42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82" y="1"/>
                  </a:cxn>
                  <a:cxn ang="0">
                    <a:pos x="0" y="5"/>
                  </a:cxn>
                </a:cxnLst>
                <a:rect l="0" t="0" r="r" b="b"/>
                <a:pathLst>
                  <a:path w="82" h="5">
                    <a:moveTo>
                      <a:pt x="0" y="5"/>
                    </a:moveTo>
                    <a:lnTo>
                      <a:pt x="7" y="0"/>
                    </a:lnTo>
                    <a:lnTo>
                      <a:pt x="82" y="1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1" name="Freeform 2199"/>
              <p:cNvSpPr>
                <a:spLocks noChangeAspect="1"/>
              </p:cNvSpPr>
              <p:nvPr/>
            </p:nvSpPr>
            <p:spPr bwMode="auto">
              <a:xfrm>
                <a:off x="3899" y="2869"/>
                <a:ext cx="45" cy="3"/>
              </a:xfrm>
              <a:custGeom>
                <a:avLst/>
                <a:gdLst/>
                <a:ahLst/>
                <a:cxnLst>
                  <a:cxn ang="0">
                    <a:pos x="88" y="6"/>
                  </a:cxn>
                  <a:cxn ang="0">
                    <a:pos x="0" y="4"/>
                  </a:cxn>
                  <a:cxn ang="0">
                    <a:pos x="82" y="0"/>
                  </a:cxn>
                  <a:cxn ang="0">
                    <a:pos x="88" y="6"/>
                  </a:cxn>
                </a:cxnLst>
                <a:rect l="0" t="0" r="r" b="b"/>
                <a:pathLst>
                  <a:path w="88" h="6">
                    <a:moveTo>
                      <a:pt x="88" y="6"/>
                    </a:moveTo>
                    <a:lnTo>
                      <a:pt x="0" y="4"/>
                    </a:lnTo>
                    <a:lnTo>
                      <a:pt x="82" y="0"/>
                    </a:lnTo>
                    <a:lnTo>
                      <a:pt x="8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2" name="Freeform 2200"/>
              <p:cNvSpPr>
                <a:spLocks noChangeAspect="1"/>
              </p:cNvSpPr>
              <p:nvPr/>
            </p:nvSpPr>
            <p:spPr bwMode="auto">
              <a:xfrm>
                <a:off x="3899" y="2871"/>
                <a:ext cx="45" cy="2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0"/>
                  </a:cxn>
                  <a:cxn ang="0">
                    <a:pos x="88" y="2"/>
                  </a:cxn>
                  <a:cxn ang="0">
                    <a:pos x="44" y="4"/>
                  </a:cxn>
                </a:cxnLst>
                <a:rect l="0" t="0" r="r" b="b"/>
                <a:pathLst>
                  <a:path w="88" h="4">
                    <a:moveTo>
                      <a:pt x="44" y="4"/>
                    </a:moveTo>
                    <a:lnTo>
                      <a:pt x="0" y="0"/>
                    </a:lnTo>
                    <a:lnTo>
                      <a:pt x="88" y="2"/>
                    </a:lnTo>
                    <a:lnTo>
                      <a:pt x="4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3" name="Freeform 2201"/>
              <p:cNvSpPr>
                <a:spLocks noChangeAspect="1"/>
              </p:cNvSpPr>
              <p:nvPr/>
            </p:nvSpPr>
            <p:spPr bwMode="auto">
              <a:xfrm>
                <a:off x="3899" y="2871"/>
                <a:ext cx="22" cy="2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0" y="0"/>
                  </a:cxn>
                  <a:cxn ang="0">
                    <a:pos x="44" y="4"/>
                  </a:cxn>
                  <a:cxn ang="0">
                    <a:pos x="34" y="4"/>
                  </a:cxn>
                </a:cxnLst>
                <a:rect l="0" t="0" r="r" b="b"/>
                <a:pathLst>
                  <a:path w="44" h="4">
                    <a:moveTo>
                      <a:pt x="34" y="4"/>
                    </a:moveTo>
                    <a:lnTo>
                      <a:pt x="0" y="0"/>
                    </a:lnTo>
                    <a:lnTo>
                      <a:pt x="44" y="4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4" name="Freeform 2202"/>
              <p:cNvSpPr>
                <a:spLocks noChangeAspect="1"/>
              </p:cNvSpPr>
              <p:nvPr/>
            </p:nvSpPr>
            <p:spPr bwMode="auto">
              <a:xfrm>
                <a:off x="3921" y="2872"/>
                <a:ext cx="23" cy="2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0" y="2"/>
                  </a:cxn>
                  <a:cxn ang="0">
                    <a:pos x="44" y="0"/>
                  </a:cxn>
                  <a:cxn ang="0">
                    <a:pos x="13" y="4"/>
                  </a:cxn>
                </a:cxnLst>
                <a:rect l="0" t="0" r="r" b="b"/>
                <a:pathLst>
                  <a:path w="44" h="4">
                    <a:moveTo>
                      <a:pt x="13" y="4"/>
                    </a:moveTo>
                    <a:lnTo>
                      <a:pt x="0" y="2"/>
                    </a:lnTo>
                    <a:lnTo>
                      <a:pt x="44" y="0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5" name="Freeform 2203"/>
              <p:cNvSpPr>
                <a:spLocks noChangeAspect="1"/>
              </p:cNvSpPr>
              <p:nvPr/>
            </p:nvSpPr>
            <p:spPr bwMode="auto">
              <a:xfrm>
                <a:off x="3899" y="2871"/>
                <a:ext cx="19" cy="3"/>
              </a:xfrm>
              <a:custGeom>
                <a:avLst/>
                <a:gdLst/>
                <a:ahLst/>
                <a:cxnLst>
                  <a:cxn ang="0">
                    <a:pos x="28" y="6"/>
                  </a:cxn>
                  <a:cxn ang="0">
                    <a:pos x="0" y="0"/>
                  </a:cxn>
                  <a:cxn ang="0">
                    <a:pos x="36" y="4"/>
                  </a:cxn>
                  <a:cxn ang="0">
                    <a:pos x="28" y="6"/>
                  </a:cxn>
                </a:cxnLst>
                <a:rect l="0" t="0" r="r" b="b"/>
                <a:pathLst>
                  <a:path w="36" h="6">
                    <a:moveTo>
                      <a:pt x="28" y="6"/>
                    </a:moveTo>
                    <a:lnTo>
                      <a:pt x="0" y="0"/>
                    </a:lnTo>
                    <a:lnTo>
                      <a:pt x="36" y="4"/>
                    </a:lnTo>
                    <a:lnTo>
                      <a:pt x="2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6" name="Freeform 2204"/>
              <p:cNvSpPr>
                <a:spLocks noChangeAspect="1"/>
              </p:cNvSpPr>
              <p:nvPr/>
            </p:nvSpPr>
            <p:spPr bwMode="auto">
              <a:xfrm>
                <a:off x="3896" y="2871"/>
                <a:ext cx="17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0"/>
                  </a:cxn>
                  <a:cxn ang="0">
                    <a:pos x="33" y="6"/>
                  </a:cxn>
                  <a:cxn ang="0">
                    <a:pos x="0" y="8"/>
                  </a:cxn>
                </a:cxnLst>
                <a:rect l="0" t="0" r="r" b="b"/>
                <a:pathLst>
                  <a:path w="33" h="8">
                    <a:moveTo>
                      <a:pt x="0" y="8"/>
                    </a:moveTo>
                    <a:lnTo>
                      <a:pt x="6" y="0"/>
                    </a:lnTo>
                    <a:lnTo>
                      <a:pt x="33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7" name="Freeform 2205"/>
              <p:cNvSpPr>
                <a:spLocks noChangeAspect="1"/>
              </p:cNvSpPr>
              <p:nvPr/>
            </p:nvSpPr>
            <p:spPr bwMode="auto">
              <a:xfrm>
                <a:off x="3896" y="2874"/>
                <a:ext cx="17" cy="1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0" y="2"/>
                  </a:cxn>
                  <a:cxn ang="0">
                    <a:pos x="33" y="0"/>
                  </a:cxn>
                  <a:cxn ang="0">
                    <a:pos x="27" y="2"/>
                  </a:cxn>
                </a:cxnLst>
                <a:rect l="0" t="0" r="r" b="b"/>
                <a:pathLst>
                  <a:path w="33" h="2">
                    <a:moveTo>
                      <a:pt x="27" y="2"/>
                    </a:moveTo>
                    <a:lnTo>
                      <a:pt x="0" y="2"/>
                    </a:lnTo>
                    <a:lnTo>
                      <a:pt x="33" y="0"/>
                    </a:lnTo>
                    <a:lnTo>
                      <a:pt x="2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8" name="Freeform 2206"/>
              <p:cNvSpPr>
                <a:spLocks noChangeAspect="1"/>
              </p:cNvSpPr>
              <p:nvPr/>
            </p:nvSpPr>
            <p:spPr bwMode="auto">
              <a:xfrm>
                <a:off x="3928" y="2872"/>
                <a:ext cx="18" cy="2"/>
              </a:xfrm>
              <a:custGeom>
                <a:avLst/>
                <a:gdLst/>
                <a:ahLst/>
                <a:cxnLst>
                  <a:cxn ang="0">
                    <a:pos x="37" y="6"/>
                  </a:cxn>
                  <a:cxn ang="0">
                    <a:pos x="0" y="2"/>
                  </a:cxn>
                  <a:cxn ang="0">
                    <a:pos x="33" y="0"/>
                  </a:cxn>
                  <a:cxn ang="0">
                    <a:pos x="37" y="6"/>
                  </a:cxn>
                </a:cxnLst>
                <a:rect l="0" t="0" r="r" b="b"/>
                <a:pathLst>
                  <a:path w="37" h="6">
                    <a:moveTo>
                      <a:pt x="37" y="6"/>
                    </a:moveTo>
                    <a:lnTo>
                      <a:pt x="0" y="2"/>
                    </a:lnTo>
                    <a:lnTo>
                      <a:pt x="33" y="0"/>
                    </a:lnTo>
                    <a:lnTo>
                      <a:pt x="3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9" name="Freeform 2207"/>
              <p:cNvSpPr>
                <a:spLocks noChangeAspect="1"/>
              </p:cNvSpPr>
              <p:nvPr/>
            </p:nvSpPr>
            <p:spPr bwMode="auto">
              <a:xfrm>
                <a:off x="3928" y="2874"/>
                <a:ext cx="18" cy="1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0"/>
                  </a:cxn>
                  <a:cxn ang="0">
                    <a:pos x="37" y="4"/>
                  </a:cxn>
                  <a:cxn ang="0">
                    <a:pos x="12" y="4"/>
                  </a:cxn>
                </a:cxnLst>
                <a:rect l="0" t="0" r="r" b="b"/>
                <a:pathLst>
                  <a:path w="37" h="4">
                    <a:moveTo>
                      <a:pt x="12" y="4"/>
                    </a:moveTo>
                    <a:lnTo>
                      <a:pt x="0" y="0"/>
                    </a:lnTo>
                    <a:lnTo>
                      <a:pt x="37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0" name="Freeform 2208"/>
              <p:cNvSpPr>
                <a:spLocks noChangeAspect="1"/>
              </p:cNvSpPr>
              <p:nvPr/>
            </p:nvSpPr>
            <p:spPr bwMode="auto">
              <a:xfrm>
                <a:off x="3896" y="2874"/>
                <a:ext cx="14" cy="2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1" y="4"/>
                  </a:cxn>
                </a:cxnLst>
                <a:rect l="0" t="0" r="r" b="b"/>
                <a:pathLst>
                  <a:path w="27" h="4">
                    <a:moveTo>
                      <a:pt x="21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1" name="Freeform 2209"/>
              <p:cNvSpPr>
                <a:spLocks noChangeAspect="1"/>
              </p:cNvSpPr>
              <p:nvPr/>
            </p:nvSpPr>
            <p:spPr bwMode="auto">
              <a:xfrm>
                <a:off x="3933" y="2874"/>
                <a:ext cx="13" cy="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4" y="4"/>
                  </a:cxn>
                </a:cxnLst>
                <a:rect l="0" t="0" r="r" b="b"/>
                <a:pathLst>
                  <a:path w="27" h="4">
                    <a:moveTo>
                      <a:pt x="4" y="4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2" name="Freeform 2210"/>
              <p:cNvSpPr>
                <a:spLocks noChangeAspect="1"/>
              </p:cNvSpPr>
              <p:nvPr/>
            </p:nvSpPr>
            <p:spPr bwMode="auto">
              <a:xfrm>
                <a:off x="3935" y="2874"/>
                <a:ext cx="11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" y="8"/>
                  </a:cxn>
                </a:cxnLst>
                <a:rect l="0" t="0" r="r" b="b"/>
                <a:pathLst>
                  <a:path w="23" h="8">
                    <a:moveTo>
                      <a:pt x="2" y="8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3" name="Freeform 2211"/>
              <p:cNvSpPr>
                <a:spLocks noChangeAspect="1"/>
              </p:cNvSpPr>
              <p:nvPr/>
            </p:nvSpPr>
            <p:spPr bwMode="auto">
              <a:xfrm>
                <a:off x="3937" y="2874"/>
                <a:ext cx="9" cy="4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0" y="8"/>
                  </a:cxn>
                  <a:cxn ang="0">
                    <a:pos x="17" y="0"/>
                  </a:cxn>
                  <a:cxn ang="0">
                    <a:pos x="19" y="8"/>
                  </a:cxn>
                </a:cxnLst>
                <a:rect l="0" t="0" r="r" b="b"/>
                <a:pathLst>
                  <a:path w="19" h="8">
                    <a:moveTo>
                      <a:pt x="19" y="8"/>
                    </a:moveTo>
                    <a:lnTo>
                      <a:pt x="0" y="8"/>
                    </a:lnTo>
                    <a:lnTo>
                      <a:pt x="17" y="0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4" name="Freeform 2212"/>
              <p:cNvSpPr>
                <a:spLocks noChangeAspect="1"/>
              </p:cNvSpPr>
              <p:nvPr/>
            </p:nvSpPr>
            <p:spPr bwMode="auto">
              <a:xfrm>
                <a:off x="3896" y="2874"/>
                <a:ext cx="12" cy="4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0" y="0"/>
                  </a:cxn>
                  <a:cxn ang="0">
                    <a:pos x="23" y="4"/>
                  </a:cxn>
                  <a:cxn ang="0">
                    <a:pos x="19" y="8"/>
                  </a:cxn>
                </a:cxnLst>
                <a:rect l="0" t="0" r="r" b="b"/>
                <a:pathLst>
                  <a:path w="23" h="8">
                    <a:moveTo>
                      <a:pt x="19" y="8"/>
                    </a:moveTo>
                    <a:lnTo>
                      <a:pt x="0" y="0"/>
                    </a:lnTo>
                    <a:lnTo>
                      <a:pt x="23" y="4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5" name="Freeform 2213"/>
              <p:cNvSpPr>
                <a:spLocks noChangeAspect="1"/>
              </p:cNvSpPr>
              <p:nvPr/>
            </p:nvSpPr>
            <p:spPr bwMode="auto">
              <a:xfrm>
                <a:off x="3895" y="2874"/>
                <a:ext cx="11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0"/>
                  </a:cxn>
                  <a:cxn ang="0">
                    <a:pos x="23" y="10"/>
                  </a:cxn>
                  <a:cxn ang="0">
                    <a:pos x="0" y="10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lnTo>
                      <a:pt x="4" y="0"/>
                    </a:lnTo>
                    <a:lnTo>
                      <a:pt x="23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6" name="Freeform 2214"/>
              <p:cNvSpPr>
                <a:spLocks noChangeAspect="1"/>
              </p:cNvSpPr>
              <p:nvPr/>
            </p:nvSpPr>
            <p:spPr bwMode="auto">
              <a:xfrm>
                <a:off x="3937" y="2878"/>
                <a:ext cx="9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19" y="2"/>
                  </a:cxn>
                  <a:cxn ang="0">
                    <a:pos x="0" y="5"/>
                  </a:cxn>
                </a:cxnLst>
                <a:rect l="0" t="0" r="r" b="b"/>
                <a:pathLst>
                  <a:path w="19" h="5">
                    <a:moveTo>
                      <a:pt x="0" y="5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7" name="Freeform 2215"/>
              <p:cNvSpPr>
                <a:spLocks noChangeAspect="1"/>
              </p:cNvSpPr>
              <p:nvPr/>
            </p:nvSpPr>
            <p:spPr bwMode="auto">
              <a:xfrm>
                <a:off x="3895" y="2878"/>
                <a:ext cx="11" cy="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21" y="7"/>
                  </a:cxn>
                </a:cxnLst>
                <a:rect l="0" t="0" r="r" b="b"/>
                <a:pathLst>
                  <a:path w="23" h="7">
                    <a:moveTo>
                      <a:pt x="21" y="7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8" name="Freeform 2216"/>
              <p:cNvSpPr>
                <a:spLocks noChangeAspect="1"/>
              </p:cNvSpPr>
              <p:nvPr/>
            </p:nvSpPr>
            <p:spPr bwMode="auto">
              <a:xfrm>
                <a:off x="3937" y="2878"/>
                <a:ext cx="10" cy="5"/>
              </a:xfrm>
              <a:custGeom>
                <a:avLst/>
                <a:gdLst/>
                <a:ahLst/>
                <a:cxnLst>
                  <a:cxn ang="0">
                    <a:pos x="21" y="9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1" y="9"/>
                  </a:cxn>
                </a:cxnLst>
                <a:rect l="0" t="0" r="r" b="b"/>
                <a:pathLst>
                  <a:path w="21" h="9">
                    <a:moveTo>
                      <a:pt x="21" y="9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9" name="Freeform 2217"/>
              <p:cNvSpPr>
                <a:spLocks noChangeAspect="1"/>
              </p:cNvSpPr>
              <p:nvPr/>
            </p:nvSpPr>
            <p:spPr bwMode="auto">
              <a:xfrm>
                <a:off x="3937" y="2881"/>
                <a:ext cx="10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2" y="4"/>
                  </a:cxn>
                </a:cxnLst>
                <a:rect l="0" t="0" r="r" b="b"/>
                <a:pathLst>
                  <a:path w="21" h="4">
                    <a:moveTo>
                      <a:pt x="2" y="4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0" name="Freeform 2218"/>
              <p:cNvSpPr>
                <a:spLocks noChangeAspect="1"/>
              </p:cNvSpPr>
              <p:nvPr/>
            </p:nvSpPr>
            <p:spPr bwMode="auto">
              <a:xfrm>
                <a:off x="3937" y="2883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1" h="2">
                    <a:moveTo>
                      <a:pt x="0" y="0"/>
                    </a:moveTo>
                    <a:lnTo>
                      <a:pt x="2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1" name="Freeform 2219"/>
              <p:cNvSpPr>
                <a:spLocks noChangeAspect="1"/>
              </p:cNvSpPr>
              <p:nvPr/>
            </p:nvSpPr>
            <p:spPr bwMode="auto">
              <a:xfrm>
                <a:off x="3937" y="2883"/>
                <a:ext cx="10" cy="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21">
                    <a:moveTo>
                      <a:pt x="21" y="0"/>
                    </a:move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2" name="Freeform 2220"/>
              <p:cNvSpPr>
                <a:spLocks noChangeAspect="1"/>
              </p:cNvSpPr>
              <p:nvPr/>
            </p:nvSpPr>
            <p:spPr bwMode="auto">
              <a:xfrm>
                <a:off x="3894" y="2879"/>
                <a:ext cx="10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0"/>
                  </a:cxn>
                  <a:cxn ang="0">
                    <a:pos x="21" y="5"/>
                  </a:cxn>
                  <a:cxn ang="0">
                    <a:pos x="0" y="11"/>
                  </a:cxn>
                </a:cxnLst>
                <a:rect l="0" t="0" r="r" b="b"/>
                <a:pathLst>
                  <a:path w="21" h="11">
                    <a:moveTo>
                      <a:pt x="0" y="11"/>
                    </a:moveTo>
                    <a:lnTo>
                      <a:pt x="2" y="0"/>
                    </a:lnTo>
                    <a:lnTo>
                      <a:pt x="21" y="5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3" name="Freeform 2221"/>
              <p:cNvSpPr>
                <a:spLocks noChangeAspect="1"/>
              </p:cNvSpPr>
              <p:nvPr/>
            </p:nvSpPr>
            <p:spPr bwMode="auto">
              <a:xfrm>
                <a:off x="3894" y="2882"/>
                <a:ext cx="10" cy="4"/>
              </a:xfrm>
              <a:custGeom>
                <a:avLst/>
                <a:gdLst/>
                <a:ahLst/>
                <a:cxnLst>
                  <a:cxn ang="0">
                    <a:pos x="21" y="8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21" y="8"/>
                  </a:cxn>
                </a:cxnLst>
                <a:rect l="0" t="0" r="r" b="b"/>
                <a:pathLst>
                  <a:path w="21" h="8">
                    <a:moveTo>
                      <a:pt x="21" y="8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2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4" name="Freeform 2222"/>
              <p:cNvSpPr>
                <a:spLocks noChangeAspect="1"/>
              </p:cNvSpPr>
              <p:nvPr/>
            </p:nvSpPr>
            <p:spPr bwMode="auto">
              <a:xfrm>
                <a:off x="3918" y="2889"/>
                <a:ext cx="10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0"/>
                  </a:cxn>
                  <a:cxn ang="0">
                    <a:pos x="21" y="2"/>
                  </a:cxn>
                  <a:cxn ang="0">
                    <a:pos x="0" y="2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10" y="0"/>
                    </a:lnTo>
                    <a:lnTo>
                      <a:pt x="2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5" name="Freeform 2223"/>
              <p:cNvSpPr>
                <a:spLocks noChangeAspect="1"/>
              </p:cNvSpPr>
              <p:nvPr/>
            </p:nvSpPr>
            <p:spPr bwMode="auto">
              <a:xfrm>
                <a:off x="3894" y="2885"/>
                <a:ext cx="9" cy="5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0" y="0"/>
                  </a:cxn>
                  <a:cxn ang="0">
                    <a:pos x="19" y="2"/>
                  </a:cxn>
                  <a:cxn ang="0">
                    <a:pos x="19" y="10"/>
                  </a:cxn>
                </a:cxnLst>
                <a:rect l="0" t="0" r="r" b="b"/>
                <a:pathLst>
                  <a:path w="19" h="10">
                    <a:moveTo>
                      <a:pt x="19" y="10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1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6" name="Freeform 2224"/>
              <p:cNvSpPr>
                <a:spLocks noChangeAspect="1"/>
              </p:cNvSpPr>
              <p:nvPr/>
            </p:nvSpPr>
            <p:spPr bwMode="auto">
              <a:xfrm>
                <a:off x="3918" y="2889"/>
                <a:ext cx="16" cy="3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33" y="6"/>
                  </a:cxn>
                </a:cxnLst>
                <a:rect l="0" t="0" r="r" b="b"/>
                <a:pathLst>
                  <a:path w="33" h="6">
                    <a:moveTo>
                      <a:pt x="33" y="6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3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7" name="Freeform 2225"/>
              <p:cNvSpPr>
                <a:spLocks noChangeAspect="1"/>
              </p:cNvSpPr>
              <p:nvPr/>
            </p:nvSpPr>
            <p:spPr bwMode="auto">
              <a:xfrm>
                <a:off x="3912" y="2890"/>
                <a:ext cx="22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9" y="0"/>
                  </a:cxn>
                  <a:cxn ang="0">
                    <a:pos x="44" y="4"/>
                  </a:cxn>
                  <a:cxn ang="0">
                    <a:pos x="0" y="4"/>
                  </a:cxn>
                </a:cxnLst>
                <a:rect l="0" t="0" r="r" b="b"/>
                <a:pathLst>
                  <a:path w="44" h="4">
                    <a:moveTo>
                      <a:pt x="0" y="4"/>
                    </a:moveTo>
                    <a:lnTo>
                      <a:pt x="9" y="0"/>
                    </a:lnTo>
                    <a:lnTo>
                      <a:pt x="44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8" name="Freeform 2226"/>
              <p:cNvSpPr>
                <a:spLocks noChangeAspect="1"/>
              </p:cNvSpPr>
              <p:nvPr/>
            </p:nvSpPr>
            <p:spPr bwMode="auto">
              <a:xfrm>
                <a:off x="3894" y="2885"/>
                <a:ext cx="9" cy="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0"/>
                  </a:cxn>
                  <a:cxn ang="0">
                    <a:pos x="19" y="10"/>
                  </a:cxn>
                  <a:cxn ang="0">
                    <a:pos x="0" y="15"/>
                  </a:cxn>
                </a:cxnLst>
                <a:rect l="0" t="0" r="r" b="b"/>
                <a:pathLst>
                  <a:path w="19" h="15">
                    <a:moveTo>
                      <a:pt x="0" y="15"/>
                    </a:moveTo>
                    <a:lnTo>
                      <a:pt x="0" y="0"/>
                    </a:lnTo>
                    <a:lnTo>
                      <a:pt x="19" y="1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9" name="Freeform 2227"/>
              <p:cNvSpPr>
                <a:spLocks noChangeAspect="1"/>
              </p:cNvSpPr>
              <p:nvPr/>
            </p:nvSpPr>
            <p:spPr bwMode="auto">
              <a:xfrm>
                <a:off x="3912" y="2892"/>
                <a:ext cx="27" cy="2"/>
              </a:xfrm>
              <a:custGeom>
                <a:avLst/>
                <a:gdLst/>
                <a:ahLst/>
                <a:cxnLst>
                  <a:cxn ang="0">
                    <a:pos x="53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53" y="3"/>
                  </a:cxn>
                </a:cxnLst>
                <a:rect l="0" t="0" r="r" b="b"/>
                <a:pathLst>
                  <a:path w="53" h="3">
                    <a:moveTo>
                      <a:pt x="53" y="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53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0" name="Freeform 2228"/>
              <p:cNvSpPr>
                <a:spLocks noChangeAspect="1"/>
              </p:cNvSpPr>
              <p:nvPr/>
            </p:nvSpPr>
            <p:spPr bwMode="auto">
              <a:xfrm>
                <a:off x="3908" y="2892"/>
                <a:ext cx="31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8" y="0"/>
                  </a:cxn>
                  <a:cxn ang="0">
                    <a:pos x="61" y="3"/>
                  </a:cxn>
                  <a:cxn ang="0">
                    <a:pos x="0" y="3"/>
                  </a:cxn>
                </a:cxnLst>
                <a:rect l="0" t="0" r="r" b="b"/>
                <a:pathLst>
                  <a:path w="61" h="3">
                    <a:moveTo>
                      <a:pt x="0" y="3"/>
                    </a:moveTo>
                    <a:lnTo>
                      <a:pt x="8" y="0"/>
                    </a:lnTo>
                    <a:lnTo>
                      <a:pt x="61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1" name="Freeform 2229"/>
              <p:cNvSpPr>
                <a:spLocks noChangeAspect="1"/>
              </p:cNvSpPr>
              <p:nvPr/>
            </p:nvSpPr>
            <p:spPr bwMode="auto">
              <a:xfrm>
                <a:off x="3908" y="2894"/>
                <a:ext cx="35" cy="4"/>
              </a:xfrm>
              <a:custGeom>
                <a:avLst/>
                <a:gdLst/>
                <a:ahLst/>
                <a:cxnLst>
                  <a:cxn ang="0">
                    <a:pos x="69" y="8"/>
                  </a:cxn>
                  <a:cxn ang="0">
                    <a:pos x="0" y="2"/>
                  </a:cxn>
                  <a:cxn ang="0">
                    <a:pos x="61" y="0"/>
                  </a:cxn>
                  <a:cxn ang="0">
                    <a:pos x="69" y="8"/>
                  </a:cxn>
                </a:cxnLst>
                <a:rect l="0" t="0" r="r" b="b"/>
                <a:pathLst>
                  <a:path w="69" h="8">
                    <a:moveTo>
                      <a:pt x="69" y="8"/>
                    </a:moveTo>
                    <a:lnTo>
                      <a:pt x="0" y="2"/>
                    </a:lnTo>
                    <a:lnTo>
                      <a:pt x="61" y="0"/>
                    </a:lnTo>
                    <a:lnTo>
                      <a:pt x="6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2" name="Freeform 2230"/>
              <p:cNvSpPr>
                <a:spLocks noChangeAspect="1"/>
              </p:cNvSpPr>
              <p:nvPr/>
            </p:nvSpPr>
            <p:spPr bwMode="auto">
              <a:xfrm>
                <a:off x="3908" y="2894"/>
                <a:ext cx="35" cy="4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0"/>
                  </a:cxn>
                  <a:cxn ang="0">
                    <a:pos x="69" y="8"/>
                  </a:cxn>
                  <a:cxn ang="0">
                    <a:pos x="27" y="8"/>
                  </a:cxn>
                </a:cxnLst>
                <a:rect l="0" t="0" r="r" b="b"/>
                <a:pathLst>
                  <a:path w="69" h="8">
                    <a:moveTo>
                      <a:pt x="27" y="8"/>
                    </a:moveTo>
                    <a:lnTo>
                      <a:pt x="0" y="0"/>
                    </a:lnTo>
                    <a:lnTo>
                      <a:pt x="69" y="8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3" name="Freeform 2231"/>
              <p:cNvSpPr>
                <a:spLocks noChangeAspect="1"/>
              </p:cNvSpPr>
              <p:nvPr/>
            </p:nvSpPr>
            <p:spPr bwMode="auto">
              <a:xfrm>
                <a:off x="3903" y="2894"/>
                <a:ext cx="18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0"/>
                  </a:cxn>
                  <a:cxn ang="0">
                    <a:pos x="37" y="10"/>
                  </a:cxn>
                  <a:cxn ang="0">
                    <a:pos x="0" y="10"/>
                  </a:cxn>
                </a:cxnLst>
                <a:rect l="0" t="0" r="r" b="b"/>
                <a:pathLst>
                  <a:path w="37" h="10">
                    <a:moveTo>
                      <a:pt x="0" y="10"/>
                    </a:moveTo>
                    <a:lnTo>
                      <a:pt x="10" y="0"/>
                    </a:lnTo>
                    <a:lnTo>
                      <a:pt x="37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4" name="Freeform 2232"/>
              <p:cNvSpPr>
                <a:spLocks noChangeAspect="1"/>
              </p:cNvSpPr>
              <p:nvPr/>
            </p:nvSpPr>
            <p:spPr bwMode="auto">
              <a:xfrm>
                <a:off x="3894" y="2890"/>
                <a:ext cx="9" cy="9"/>
              </a:xfrm>
              <a:custGeom>
                <a:avLst/>
                <a:gdLst/>
                <a:ahLst/>
                <a:cxnLst>
                  <a:cxn ang="0">
                    <a:pos x="19" y="17"/>
                  </a:cxn>
                  <a:cxn ang="0">
                    <a:pos x="0" y="5"/>
                  </a:cxn>
                  <a:cxn ang="0">
                    <a:pos x="19" y="0"/>
                  </a:cxn>
                  <a:cxn ang="0">
                    <a:pos x="19" y="17"/>
                  </a:cxn>
                </a:cxnLst>
                <a:rect l="0" t="0" r="r" b="b"/>
                <a:pathLst>
                  <a:path w="19" h="17">
                    <a:moveTo>
                      <a:pt x="19" y="17"/>
                    </a:moveTo>
                    <a:lnTo>
                      <a:pt x="0" y="5"/>
                    </a:lnTo>
                    <a:lnTo>
                      <a:pt x="19" y="0"/>
                    </a:lnTo>
                    <a:lnTo>
                      <a:pt x="19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5" name="Freeform 2233"/>
              <p:cNvSpPr>
                <a:spLocks noChangeAspect="1"/>
              </p:cNvSpPr>
              <p:nvPr/>
            </p:nvSpPr>
            <p:spPr bwMode="auto">
              <a:xfrm>
                <a:off x="3903" y="2898"/>
                <a:ext cx="18" cy="1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0" y="2"/>
                  </a:cxn>
                  <a:cxn ang="0">
                    <a:pos x="37" y="0"/>
                  </a:cxn>
                  <a:cxn ang="0">
                    <a:pos x="27" y="2"/>
                  </a:cxn>
                </a:cxnLst>
                <a:rect l="0" t="0" r="r" b="b"/>
                <a:pathLst>
                  <a:path w="37" h="2">
                    <a:moveTo>
                      <a:pt x="27" y="2"/>
                    </a:moveTo>
                    <a:lnTo>
                      <a:pt x="0" y="2"/>
                    </a:lnTo>
                    <a:lnTo>
                      <a:pt x="37" y="0"/>
                    </a:lnTo>
                    <a:lnTo>
                      <a:pt x="2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6" name="Freeform 2234"/>
              <p:cNvSpPr>
                <a:spLocks noChangeAspect="1"/>
              </p:cNvSpPr>
              <p:nvPr/>
            </p:nvSpPr>
            <p:spPr bwMode="auto">
              <a:xfrm>
                <a:off x="3921" y="2898"/>
                <a:ext cx="22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2"/>
                  </a:cxn>
                  <a:cxn ang="0">
                    <a:pos x="42" y="0"/>
                  </a:cxn>
                  <a:cxn ang="0">
                    <a:pos x="8" y="2"/>
                  </a:cxn>
                </a:cxnLst>
                <a:rect l="0" t="0" r="r" b="b"/>
                <a:pathLst>
                  <a:path w="42" h="2">
                    <a:moveTo>
                      <a:pt x="8" y="2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7" name="Freeform 2235"/>
              <p:cNvSpPr>
                <a:spLocks noChangeAspect="1"/>
              </p:cNvSpPr>
              <p:nvPr/>
            </p:nvSpPr>
            <p:spPr bwMode="auto">
              <a:xfrm>
                <a:off x="3903" y="2899"/>
                <a:ext cx="15" cy="1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1" y="2"/>
                  </a:cxn>
                </a:cxnLst>
                <a:rect l="0" t="0" r="r" b="b"/>
                <a:pathLst>
                  <a:path w="29" h="2">
                    <a:moveTo>
                      <a:pt x="21" y="2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8" name="Freeform 2236"/>
              <p:cNvSpPr>
                <a:spLocks noChangeAspect="1"/>
              </p:cNvSpPr>
              <p:nvPr/>
            </p:nvSpPr>
            <p:spPr bwMode="auto">
              <a:xfrm>
                <a:off x="3925" y="2898"/>
                <a:ext cx="18" cy="1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0" y="2"/>
                  </a:cxn>
                  <a:cxn ang="0">
                    <a:pos x="34" y="0"/>
                  </a:cxn>
                  <a:cxn ang="0">
                    <a:pos x="7" y="4"/>
                  </a:cxn>
                </a:cxnLst>
                <a:rect l="0" t="0" r="r" b="b"/>
                <a:pathLst>
                  <a:path w="34" h="4">
                    <a:moveTo>
                      <a:pt x="7" y="4"/>
                    </a:moveTo>
                    <a:lnTo>
                      <a:pt x="0" y="2"/>
                    </a:lnTo>
                    <a:lnTo>
                      <a:pt x="34" y="0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9" name="Freeform 2237"/>
              <p:cNvSpPr>
                <a:spLocks noChangeAspect="1"/>
              </p:cNvSpPr>
              <p:nvPr/>
            </p:nvSpPr>
            <p:spPr bwMode="auto">
              <a:xfrm>
                <a:off x="3903" y="2899"/>
                <a:ext cx="10" cy="2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0" y="0"/>
                  </a:cxn>
                  <a:cxn ang="0">
                    <a:pos x="20" y="2"/>
                  </a:cxn>
                  <a:cxn ang="0">
                    <a:pos x="14" y="6"/>
                  </a:cxn>
                </a:cxnLst>
                <a:rect l="0" t="0" r="r" b="b"/>
                <a:pathLst>
                  <a:path w="20" h="6">
                    <a:moveTo>
                      <a:pt x="14" y="6"/>
                    </a:moveTo>
                    <a:lnTo>
                      <a:pt x="0" y="0"/>
                    </a:lnTo>
                    <a:lnTo>
                      <a:pt x="20" y="2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0" name="Freeform 2238"/>
              <p:cNvSpPr>
                <a:spLocks noChangeAspect="1"/>
              </p:cNvSpPr>
              <p:nvPr/>
            </p:nvSpPr>
            <p:spPr bwMode="auto">
              <a:xfrm>
                <a:off x="3928" y="2898"/>
                <a:ext cx="15" cy="4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0" y="4"/>
                  </a:cxn>
                  <a:cxn ang="0">
                    <a:pos x="29" y="0"/>
                  </a:cxn>
                  <a:cxn ang="0">
                    <a:pos x="8" y="10"/>
                  </a:cxn>
                </a:cxnLst>
                <a:rect l="0" t="0" r="r" b="b"/>
                <a:pathLst>
                  <a:path w="29" h="10">
                    <a:moveTo>
                      <a:pt x="8" y="10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1" name="Freeform 2239"/>
              <p:cNvSpPr>
                <a:spLocks noChangeAspect="1"/>
              </p:cNvSpPr>
              <p:nvPr/>
            </p:nvSpPr>
            <p:spPr bwMode="auto">
              <a:xfrm>
                <a:off x="3932" y="2898"/>
                <a:ext cx="14" cy="4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29" y="10"/>
                  </a:cxn>
                </a:cxnLst>
                <a:rect l="0" t="0" r="r" b="b"/>
                <a:pathLst>
                  <a:path w="29" h="10">
                    <a:moveTo>
                      <a:pt x="29" y="10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2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2" name="Freeform 2240"/>
              <p:cNvSpPr>
                <a:spLocks noChangeAspect="1"/>
              </p:cNvSpPr>
              <p:nvPr/>
            </p:nvSpPr>
            <p:spPr bwMode="auto">
              <a:xfrm>
                <a:off x="3903" y="2899"/>
                <a:ext cx="7" cy="4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0" y="0"/>
                  </a:cxn>
                  <a:cxn ang="0">
                    <a:pos x="14" y="6"/>
                  </a:cxn>
                  <a:cxn ang="0">
                    <a:pos x="10" y="10"/>
                  </a:cxn>
                </a:cxnLst>
                <a:rect l="0" t="0" r="r" b="b"/>
                <a:pathLst>
                  <a:path w="14" h="10">
                    <a:moveTo>
                      <a:pt x="10" y="10"/>
                    </a:moveTo>
                    <a:lnTo>
                      <a:pt x="0" y="0"/>
                    </a:lnTo>
                    <a:lnTo>
                      <a:pt x="14" y="6"/>
                    </a:lnTo>
                    <a:lnTo>
                      <a:pt x="1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3" name="Freeform 2241"/>
              <p:cNvSpPr>
                <a:spLocks noChangeAspect="1"/>
              </p:cNvSpPr>
              <p:nvPr/>
            </p:nvSpPr>
            <p:spPr bwMode="auto">
              <a:xfrm>
                <a:off x="3894" y="2893"/>
                <a:ext cx="14" cy="10"/>
              </a:xfrm>
              <a:custGeom>
                <a:avLst/>
                <a:gdLst/>
                <a:ahLst/>
                <a:cxnLst>
                  <a:cxn ang="0">
                    <a:pos x="29" y="22"/>
                  </a:cxn>
                  <a:cxn ang="0">
                    <a:pos x="0" y="0"/>
                  </a:cxn>
                  <a:cxn ang="0">
                    <a:pos x="19" y="12"/>
                  </a:cxn>
                  <a:cxn ang="0">
                    <a:pos x="29" y="22"/>
                  </a:cxn>
                </a:cxnLst>
                <a:rect l="0" t="0" r="r" b="b"/>
                <a:pathLst>
                  <a:path w="29" h="22">
                    <a:moveTo>
                      <a:pt x="29" y="22"/>
                    </a:moveTo>
                    <a:lnTo>
                      <a:pt x="0" y="0"/>
                    </a:lnTo>
                    <a:lnTo>
                      <a:pt x="19" y="12"/>
                    </a:lnTo>
                    <a:lnTo>
                      <a:pt x="29" y="2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4" name="Freeform 2242"/>
              <p:cNvSpPr>
                <a:spLocks noChangeAspect="1"/>
              </p:cNvSpPr>
              <p:nvPr/>
            </p:nvSpPr>
            <p:spPr bwMode="auto">
              <a:xfrm>
                <a:off x="3932" y="2902"/>
                <a:ext cx="14" cy="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4" y="4"/>
                  </a:cxn>
                </a:cxnLst>
                <a:rect l="0" t="0" r="r" b="b"/>
                <a:pathLst>
                  <a:path w="29" h="4">
                    <a:moveTo>
                      <a:pt x="4" y="4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5" name="Freeform 2243"/>
              <p:cNvSpPr>
                <a:spLocks noChangeAspect="1"/>
              </p:cNvSpPr>
              <p:nvPr/>
            </p:nvSpPr>
            <p:spPr bwMode="auto">
              <a:xfrm>
                <a:off x="3894" y="2893"/>
                <a:ext cx="14" cy="14"/>
              </a:xfrm>
              <a:custGeom>
                <a:avLst/>
                <a:gdLst/>
                <a:ahLst/>
                <a:cxnLst>
                  <a:cxn ang="0">
                    <a:pos x="25" y="29"/>
                  </a:cxn>
                  <a:cxn ang="0">
                    <a:pos x="0" y="0"/>
                  </a:cxn>
                  <a:cxn ang="0">
                    <a:pos x="29" y="24"/>
                  </a:cxn>
                  <a:cxn ang="0">
                    <a:pos x="25" y="2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0"/>
                    </a:lnTo>
                    <a:lnTo>
                      <a:pt x="29" y="24"/>
                    </a:lnTo>
                    <a:lnTo>
                      <a:pt x="25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6" name="Freeform 2244"/>
              <p:cNvSpPr>
                <a:spLocks noChangeAspect="1"/>
              </p:cNvSpPr>
              <p:nvPr/>
            </p:nvSpPr>
            <p:spPr bwMode="auto">
              <a:xfrm>
                <a:off x="3934" y="2902"/>
                <a:ext cx="12" cy="5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6" y="9"/>
                  </a:cxn>
                </a:cxnLst>
                <a:rect l="0" t="0" r="r" b="b"/>
                <a:pathLst>
                  <a:path w="25" h="9">
                    <a:moveTo>
                      <a:pt x="6" y="9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6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7" name="Freeform 2245"/>
              <p:cNvSpPr>
                <a:spLocks noChangeAspect="1"/>
              </p:cNvSpPr>
              <p:nvPr/>
            </p:nvSpPr>
            <p:spPr bwMode="auto">
              <a:xfrm>
                <a:off x="3937" y="2902"/>
                <a:ext cx="11" cy="6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0" y="11"/>
                  </a:cxn>
                  <a:cxn ang="0">
                    <a:pos x="19" y="0"/>
                  </a:cxn>
                  <a:cxn ang="0">
                    <a:pos x="23" y="11"/>
                  </a:cxn>
                </a:cxnLst>
                <a:rect l="0" t="0" r="r" b="b"/>
                <a:pathLst>
                  <a:path w="23" h="11">
                    <a:moveTo>
                      <a:pt x="23" y="11"/>
                    </a:moveTo>
                    <a:lnTo>
                      <a:pt x="0" y="11"/>
                    </a:lnTo>
                    <a:lnTo>
                      <a:pt x="19" y="0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8" name="Freeform 2246"/>
              <p:cNvSpPr>
                <a:spLocks noChangeAspect="1"/>
              </p:cNvSpPr>
              <p:nvPr/>
            </p:nvSpPr>
            <p:spPr bwMode="auto">
              <a:xfrm>
                <a:off x="3894" y="2893"/>
                <a:ext cx="11" cy="18"/>
              </a:xfrm>
              <a:custGeom>
                <a:avLst/>
                <a:gdLst/>
                <a:ahLst/>
                <a:cxnLst>
                  <a:cxn ang="0">
                    <a:pos x="21" y="37"/>
                  </a:cxn>
                  <a:cxn ang="0">
                    <a:pos x="0" y="0"/>
                  </a:cxn>
                  <a:cxn ang="0">
                    <a:pos x="23" y="29"/>
                  </a:cxn>
                  <a:cxn ang="0">
                    <a:pos x="21" y="37"/>
                  </a:cxn>
                </a:cxnLst>
                <a:rect l="0" t="0" r="r" b="b"/>
                <a:pathLst>
                  <a:path w="23" h="37">
                    <a:moveTo>
                      <a:pt x="21" y="37"/>
                    </a:moveTo>
                    <a:lnTo>
                      <a:pt x="0" y="0"/>
                    </a:lnTo>
                    <a:lnTo>
                      <a:pt x="23" y="29"/>
                    </a:lnTo>
                    <a:lnTo>
                      <a:pt x="21" y="3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9" name="Freeform 2247"/>
              <p:cNvSpPr>
                <a:spLocks noChangeAspect="1"/>
              </p:cNvSpPr>
              <p:nvPr/>
            </p:nvSpPr>
            <p:spPr bwMode="auto">
              <a:xfrm>
                <a:off x="3937" y="2907"/>
                <a:ext cx="11" cy="5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" y="10"/>
                  </a:cxn>
                </a:cxnLst>
                <a:rect l="0" t="0" r="r" b="b"/>
                <a:pathLst>
                  <a:path w="23" h="10">
                    <a:moveTo>
                      <a:pt x="2" y="10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0" name="Freeform 2248"/>
              <p:cNvSpPr>
                <a:spLocks noChangeAspect="1"/>
              </p:cNvSpPr>
              <p:nvPr/>
            </p:nvSpPr>
            <p:spPr bwMode="auto">
              <a:xfrm>
                <a:off x="3938" y="2908"/>
                <a:ext cx="12" cy="7"/>
              </a:xfrm>
              <a:custGeom>
                <a:avLst/>
                <a:gdLst/>
                <a:ahLst/>
                <a:cxnLst>
                  <a:cxn ang="0">
                    <a:pos x="24" y="14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24" y="14"/>
                  </a:cxn>
                </a:cxnLst>
                <a:rect l="0" t="0" r="r" b="b"/>
                <a:pathLst>
                  <a:path w="24" h="14">
                    <a:moveTo>
                      <a:pt x="24" y="14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24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1" name="Freeform 2249"/>
              <p:cNvSpPr>
                <a:spLocks noChangeAspect="1"/>
              </p:cNvSpPr>
              <p:nvPr/>
            </p:nvSpPr>
            <p:spPr bwMode="auto">
              <a:xfrm>
                <a:off x="3894" y="2893"/>
                <a:ext cx="10" cy="23"/>
              </a:xfrm>
              <a:custGeom>
                <a:avLst/>
                <a:gdLst/>
                <a:ahLst/>
                <a:cxnLst>
                  <a:cxn ang="0">
                    <a:pos x="19" y="47"/>
                  </a:cxn>
                  <a:cxn ang="0">
                    <a:pos x="0" y="0"/>
                  </a:cxn>
                  <a:cxn ang="0">
                    <a:pos x="21" y="37"/>
                  </a:cxn>
                  <a:cxn ang="0">
                    <a:pos x="19" y="47"/>
                  </a:cxn>
                </a:cxnLst>
                <a:rect l="0" t="0" r="r" b="b"/>
                <a:pathLst>
                  <a:path w="21" h="47">
                    <a:moveTo>
                      <a:pt x="19" y="47"/>
                    </a:moveTo>
                    <a:lnTo>
                      <a:pt x="0" y="0"/>
                    </a:lnTo>
                    <a:lnTo>
                      <a:pt x="21" y="37"/>
                    </a:lnTo>
                    <a:lnTo>
                      <a:pt x="19" y="4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2" name="Freeform 2250"/>
              <p:cNvSpPr>
                <a:spLocks noChangeAspect="1"/>
              </p:cNvSpPr>
              <p:nvPr/>
            </p:nvSpPr>
            <p:spPr bwMode="auto">
              <a:xfrm>
                <a:off x="3938" y="2912"/>
                <a:ext cx="12" cy="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0"/>
                  </a:cxn>
                  <a:cxn ang="0">
                    <a:pos x="24" y="6"/>
                  </a:cxn>
                  <a:cxn ang="0">
                    <a:pos x="1" y="10"/>
                  </a:cxn>
                </a:cxnLst>
                <a:rect l="0" t="0" r="r" b="b"/>
                <a:pathLst>
                  <a:path w="24" h="10">
                    <a:moveTo>
                      <a:pt x="1" y="10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3" name="Freeform 2251"/>
              <p:cNvSpPr>
                <a:spLocks noChangeAspect="1"/>
              </p:cNvSpPr>
              <p:nvPr/>
            </p:nvSpPr>
            <p:spPr bwMode="auto">
              <a:xfrm>
                <a:off x="3894" y="2893"/>
                <a:ext cx="9" cy="29"/>
              </a:xfrm>
              <a:custGeom>
                <a:avLst/>
                <a:gdLst/>
                <a:ahLst/>
                <a:cxnLst>
                  <a:cxn ang="0">
                    <a:pos x="19" y="58"/>
                  </a:cxn>
                  <a:cxn ang="0">
                    <a:pos x="0" y="0"/>
                  </a:cxn>
                  <a:cxn ang="0">
                    <a:pos x="19" y="47"/>
                  </a:cxn>
                  <a:cxn ang="0">
                    <a:pos x="19" y="58"/>
                  </a:cxn>
                </a:cxnLst>
                <a:rect l="0" t="0" r="r" b="b"/>
                <a:pathLst>
                  <a:path w="19" h="58">
                    <a:moveTo>
                      <a:pt x="19" y="58"/>
                    </a:moveTo>
                    <a:lnTo>
                      <a:pt x="0" y="0"/>
                    </a:lnTo>
                    <a:lnTo>
                      <a:pt x="19" y="47"/>
                    </a:lnTo>
                    <a:lnTo>
                      <a:pt x="19" y="5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4" name="Freeform 2252"/>
              <p:cNvSpPr>
                <a:spLocks noChangeAspect="1"/>
              </p:cNvSpPr>
              <p:nvPr/>
            </p:nvSpPr>
            <p:spPr bwMode="auto">
              <a:xfrm>
                <a:off x="3939" y="2915"/>
                <a:ext cx="11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0" y="13"/>
                  </a:cxn>
                </a:cxnLst>
                <a:rect l="0" t="0" r="r" b="b"/>
                <a:pathLst>
                  <a:path w="23" h="13">
                    <a:moveTo>
                      <a:pt x="0" y="13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5" name="Freeform 2253"/>
              <p:cNvSpPr>
                <a:spLocks noChangeAspect="1"/>
              </p:cNvSpPr>
              <p:nvPr/>
            </p:nvSpPr>
            <p:spPr bwMode="auto">
              <a:xfrm>
                <a:off x="3939" y="2915"/>
                <a:ext cx="11" cy="7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0" y="11"/>
                  </a:cxn>
                  <a:cxn ang="0">
                    <a:pos x="22" y="0"/>
                  </a:cxn>
                  <a:cxn ang="0">
                    <a:pos x="23" y="13"/>
                  </a:cxn>
                </a:cxnLst>
                <a:rect l="0" t="0" r="r" b="b"/>
                <a:pathLst>
                  <a:path w="23" h="13">
                    <a:moveTo>
                      <a:pt x="23" y="13"/>
                    </a:moveTo>
                    <a:lnTo>
                      <a:pt x="0" y="11"/>
                    </a:lnTo>
                    <a:lnTo>
                      <a:pt x="22" y="0"/>
                    </a:lnTo>
                    <a:lnTo>
                      <a:pt x="23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6" name="Freeform 2254"/>
              <p:cNvSpPr>
                <a:spLocks noChangeAspect="1"/>
              </p:cNvSpPr>
              <p:nvPr/>
            </p:nvSpPr>
            <p:spPr bwMode="auto">
              <a:xfrm>
                <a:off x="3894" y="2893"/>
                <a:ext cx="9" cy="33"/>
              </a:xfrm>
              <a:custGeom>
                <a:avLst/>
                <a:gdLst/>
                <a:ahLst/>
                <a:cxnLst>
                  <a:cxn ang="0">
                    <a:pos x="19" y="68"/>
                  </a:cxn>
                  <a:cxn ang="0">
                    <a:pos x="0" y="0"/>
                  </a:cxn>
                  <a:cxn ang="0">
                    <a:pos x="19" y="56"/>
                  </a:cxn>
                  <a:cxn ang="0">
                    <a:pos x="19" y="68"/>
                  </a:cxn>
                </a:cxnLst>
                <a:rect l="0" t="0" r="r" b="b"/>
                <a:pathLst>
                  <a:path w="19" h="68">
                    <a:moveTo>
                      <a:pt x="19" y="68"/>
                    </a:moveTo>
                    <a:lnTo>
                      <a:pt x="0" y="0"/>
                    </a:lnTo>
                    <a:lnTo>
                      <a:pt x="19" y="56"/>
                    </a:lnTo>
                    <a:lnTo>
                      <a:pt x="19" y="6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7" name="Freeform 2255"/>
              <p:cNvSpPr>
                <a:spLocks noChangeAspect="1"/>
              </p:cNvSpPr>
              <p:nvPr/>
            </p:nvSpPr>
            <p:spPr bwMode="auto">
              <a:xfrm>
                <a:off x="3939" y="2922"/>
                <a:ext cx="11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0" y="10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8" name="Freeform 2256"/>
              <p:cNvSpPr>
                <a:spLocks noChangeAspect="1"/>
              </p:cNvSpPr>
              <p:nvPr/>
            </p:nvSpPr>
            <p:spPr bwMode="auto">
              <a:xfrm>
                <a:off x="3939" y="2922"/>
                <a:ext cx="11" cy="6"/>
              </a:xfrm>
              <a:custGeom>
                <a:avLst/>
                <a:gdLst/>
                <a:ahLst/>
                <a:cxnLst>
                  <a:cxn ang="0">
                    <a:pos x="22" y="14"/>
                  </a:cxn>
                  <a:cxn ang="0">
                    <a:pos x="0" y="10"/>
                  </a:cxn>
                  <a:cxn ang="0">
                    <a:pos x="23" y="0"/>
                  </a:cxn>
                  <a:cxn ang="0">
                    <a:pos x="22" y="14"/>
                  </a:cxn>
                </a:cxnLst>
                <a:rect l="0" t="0" r="r" b="b"/>
                <a:pathLst>
                  <a:path w="23" h="14">
                    <a:moveTo>
                      <a:pt x="22" y="14"/>
                    </a:moveTo>
                    <a:lnTo>
                      <a:pt x="0" y="10"/>
                    </a:lnTo>
                    <a:lnTo>
                      <a:pt x="23" y="0"/>
                    </a:lnTo>
                    <a:lnTo>
                      <a:pt x="22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9" name="Freeform 2257"/>
              <p:cNvSpPr>
                <a:spLocks noChangeAspect="1"/>
              </p:cNvSpPr>
              <p:nvPr/>
            </p:nvSpPr>
            <p:spPr bwMode="auto">
              <a:xfrm>
                <a:off x="3894" y="2893"/>
                <a:ext cx="10" cy="38"/>
              </a:xfrm>
              <a:custGeom>
                <a:avLst/>
                <a:gdLst/>
                <a:ahLst/>
                <a:cxnLst>
                  <a:cxn ang="0">
                    <a:pos x="21" y="77"/>
                  </a:cxn>
                  <a:cxn ang="0">
                    <a:pos x="0" y="0"/>
                  </a:cxn>
                  <a:cxn ang="0">
                    <a:pos x="19" y="68"/>
                  </a:cxn>
                  <a:cxn ang="0">
                    <a:pos x="21" y="77"/>
                  </a:cxn>
                </a:cxnLst>
                <a:rect l="0" t="0" r="r" b="b"/>
                <a:pathLst>
                  <a:path w="21" h="77">
                    <a:moveTo>
                      <a:pt x="21" y="77"/>
                    </a:moveTo>
                    <a:lnTo>
                      <a:pt x="0" y="0"/>
                    </a:lnTo>
                    <a:lnTo>
                      <a:pt x="19" y="68"/>
                    </a:lnTo>
                    <a:lnTo>
                      <a:pt x="21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0" name="Freeform 2258"/>
              <p:cNvSpPr>
                <a:spLocks noChangeAspect="1"/>
              </p:cNvSpPr>
              <p:nvPr/>
            </p:nvSpPr>
            <p:spPr bwMode="auto">
              <a:xfrm>
                <a:off x="3938" y="2926"/>
                <a:ext cx="12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0"/>
                  </a:cxn>
                  <a:cxn ang="0">
                    <a:pos x="24" y="4"/>
                  </a:cxn>
                  <a:cxn ang="0">
                    <a:pos x="0" y="9"/>
                  </a:cxn>
                </a:cxnLst>
                <a:rect l="0" t="0" r="r" b="b"/>
                <a:pathLst>
                  <a:path w="24" h="9">
                    <a:moveTo>
                      <a:pt x="0" y="9"/>
                    </a:moveTo>
                    <a:lnTo>
                      <a:pt x="1" y="0"/>
                    </a:lnTo>
                    <a:lnTo>
                      <a:pt x="24" y="4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1" name="Freeform 2259"/>
              <p:cNvSpPr>
                <a:spLocks noChangeAspect="1"/>
              </p:cNvSpPr>
              <p:nvPr/>
            </p:nvSpPr>
            <p:spPr bwMode="auto">
              <a:xfrm>
                <a:off x="3938" y="2928"/>
                <a:ext cx="12" cy="7"/>
              </a:xfrm>
              <a:custGeom>
                <a:avLst/>
                <a:gdLst/>
                <a:ahLst/>
                <a:cxnLst>
                  <a:cxn ang="0">
                    <a:pos x="21" y="13"/>
                  </a:cxn>
                  <a:cxn ang="0">
                    <a:pos x="0" y="5"/>
                  </a:cxn>
                  <a:cxn ang="0">
                    <a:pos x="24" y="0"/>
                  </a:cxn>
                  <a:cxn ang="0">
                    <a:pos x="21" y="13"/>
                  </a:cxn>
                </a:cxnLst>
                <a:rect l="0" t="0" r="r" b="b"/>
                <a:pathLst>
                  <a:path w="24" h="13">
                    <a:moveTo>
                      <a:pt x="21" y="13"/>
                    </a:moveTo>
                    <a:lnTo>
                      <a:pt x="0" y="5"/>
                    </a:lnTo>
                    <a:lnTo>
                      <a:pt x="24" y="0"/>
                    </a:lnTo>
                    <a:lnTo>
                      <a:pt x="21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2" name="Freeform 2260"/>
              <p:cNvSpPr>
                <a:spLocks noChangeAspect="1"/>
              </p:cNvSpPr>
              <p:nvPr/>
            </p:nvSpPr>
            <p:spPr bwMode="auto">
              <a:xfrm>
                <a:off x="3937" y="2931"/>
                <a:ext cx="11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0"/>
                  </a:cxn>
                  <a:cxn ang="0">
                    <a:pos x="23" y="8"/>
                  </a:cxn>
                  <a:cxn ang="0">
                    <a:pos x="0" y="10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lnTo>
                      <a:pt x="2" y="0"/>
                    </a:lnTo>
                    <a:lnTo>
                      <a:pt x="23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3" name="Freeform 2261"/>
              <p:cNvSpPr>
                <a:spLocks noChangeAspect="1"/>
              </p:cNvSpPr>
              <p:nvPr/>
            </p:nvSpPr>
            <p:spPr bwMode="auto">
              <a:xfrm>
                <a:off x="3935" y="2935"/>
                <a:ext cx="13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0"/>
                  </a:cxn>
                  <a:cxn ang="0">
                    <a:pos x="27" y="0"/>
                  </a:cxn>
                  <a:cxn ang="0">
                    <a:pos x="0" y="8"/>
                  </a:cxn>
                </a:cxnLst>
                <a:rect l="0" t="0" r="r" b="b"/>
                <a:pathLst>
                  <a:path w="27" h="8">
                    <a:moveTo>
                      <a:pt x="0" y="8"/>
                    </a:moveTo>
                    <a:lnTo>
                      <a:pt x="4" y="0"/>
                    </a:lnTo>
                    <a:lnTo>
                      <a:pt x="27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4" name="Freeform 2262"/>
              <p:cNvSpPr>
                <a:spLocks noChangeAspect="1"/>
              </p:cNvSpPr>
              <p:nvPr/>
            </p:nvSpPr>
            <p:spPr bwMode="auto">
              <a:xfrm>
                <a:off x="3935" y="2935"/>
                <a:ext cx="13" cy="6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0" y="8"/>
                  </a:cxn>
                  <a:cxn ang="0">
                    <a:pos x="27" y="0"/>
                  </a:cxn>
                  <a:cxn ang="0">
                    <a:pos x="23" y="12"/>
                  </a:cxn>
                </a:cxnLst>
                <a:rect l="0" t="0" r="r" b="b"/>
                <a:pathLst>
                  <a:path w="27" h="12">
                    <a:moveTo>
                      <a:pt x="23" y="12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5" name="Freeform 2263"/>
              <p:cNvSpPr>
                <a:spLocks noChangeAspect="1"/>
              </p:cNvSpPr>
              <p:nvPr/>
            </p:nvSpPr>
            <p:spPr bwMode="auto">
              <a:xfrm>
                <a:off x="3932" y="2939"/>
                <a:ext cx="1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29" y="2"/>
                  </a:cxn>
                  <a:cxn ang="0">
                    <a:pos x="0" y="4"/>
                  </a:cxn>
                </a:cxnLst>
                <a:rect l="0" t="0" r="r" b="b"/>
                <a:pathLst>
                  <a:path w="29" h="4">
                    <a:moveTo>
                      <a:pt x="0" y="4"/>
                    </a:moveTo>
                    <a:lnTo>
                      <a:pt x="4" y="0"/>
                    </a:lnTo>
                    <a:lnTo>
                      <a:pt x="29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6" name="Freeform 2264"/>
              <p:cNvSpPr>
                <a:spLocks noChangeAspect="1"/>
              </p:cNvSpPr>
              <p:nvPr/>
            </p:nvSpPr>
            <p:spPr bwMode="auto">
              <a:xfrm>
                <a:off x="3929" y="2941"/>
                <a:ext cx="17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35" y="0"/>
                  </a:cxn>
                  <a:cxn ang="0">
                    <a:pos x="0" y="3"/>
                  </a:cxn>
                </a:cxnLst>
                <a:rect l="0" t="0" r="r" b="b"/>
                <a:pathLst>
                  <a:path w="35" h="3">
                    <a:moveTo>
                      <a:pt x="0" y="3"/>
                    </a:moveTo>
                    <a:lnTo>
                      <a:pt x="6" y="2"/>
                    </a:lnTo>
                    <a:lnTo>
                      <a:pt x="3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7" name="Freeform 2265"/>
              <p:cNvSpPr>
                <a:spLocks noChangeAspect="1"/>
              </p:cNvSpPr>
              <p:nvPr/>
            </p:nvSpPr>
            <p:spPr bwMode="auto">
              <a:xfrm>
                <a:off x="3903" y="2941"/>
                <a:ext cx="10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0"/>
                  </a:cxn>
                  <a:cxn ang="0">
                    <a:pos x="20" y="5"/>
                  </a:cxn>
                  <a:cxn ang="0">
                    <a:pos x="0" y="7"/>
                  </a:cxn>
                </a:cxnLst>
                <a:rect l="0" t="0" r="r" b="b"/>
                <a:pathLst>
                  <a:path w="20" h="7">
                    <a:moveTo>
                      <a:pt x="0" y="7"/>
                    </a:moveTo>
                    <a:lnTo>
                      <a:pt x="14" y="0"/>
                    </a:lnTo>
                    <a:lnTo>
                      <a:pt x="20" y="5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8" name="Freeform 2266"/>
              <p:cNvSpPr>
                <a:spLocks noChangeAspect="1"/>
              </p:cNvSpPr>
              <p:nvPr/>
            </p:nvSpPr>
            <p:spPr bwMode="auto">
              <a:xfrm>
                <a:off x="3903" y="2939"/>
                <a:ext cx="7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0" y="0"/>
                  </a:cxn>
                  <a:cxn ang="0">
                    <a:pos x="14" y="6"/>
                  </a:cxn>
                  <a:cxn ang="0">
                    <a:pos x="0" y="11"/>
                  </a:cxn>
                </a:cxnLst>
                <a:rect l="0" t="0" r="r" b="b"/>
                <a:pathLst>
                  <a:path w="14" h="11">
                    <a:moveTo>
                      <a:pt x="0" y="11"/>
                    </a:moveTo>
                    <a:lnTo>
                      <a:pt x="10" y="0"/>
                    </a:lnTo>
                    <a:lnTo>
                      <a:pt x="14" y="6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9" name="Freeform 2267"/>
              <p:cNvSpPr>
                <a:spLocks noChangeAspect="1"/>
              </p:cNvSpPr>
              <p:nvPr/>
            </p:nvSpPr>
            <p:spPr bwMode="auto">
              <a:xfrm>
                <a:off x="3903" y="2936"/>
                <a:ext cx="5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0"/>
                  </a:cxn>
                  <a:cxn ang="0">
                    <a:pos x="10" y="6"/>
                  </a:cxn>
                  <a:cxn ang="0">
                    <a:pos x="0" y="17"/>
                  </a:cxn>
                </a:cxnLst>
                <a:rect l="0" t="0" r="r" b="b"/>
                <a:pathLst>
                  <a:path w="10" h="17">
                    <a:moveTo>
                      <a:pt x="0" y="17"/>
                    </a:moveTo>
                    <a:lnTo>
                      <a:pt x="6" y="0"/>
                    </a:lnTo>
                    <a:lnTo>
                      <a:pt x="10" y="6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0" name="Freeform 2268"/>
              <p:cNvSpPr>
                <a:spLocks noChangeAspect="1"/>
              </p:cNvSpPr>
              <p:nvPr/>
            </p:nvSpPr>
            <p:spPr bwMode="auto">
              <a:xfrm>
                <a:off x="3903" y="2931"/>
                <a:ext cx="2" cy="14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2" y="0"/>
                  </a:cxn>
                  <a:cxn ang="0">
                    <a:pos x="4" y="8"/>
                  </a:cxn>
                  <a:cxn ang="0">
                    <a:pos x="0" y="27"/>
                  </a:cxn>
                </a:cxnLst>
                <a:rect l="0" t="0" r="r" b="b"/>
                <a:pathLst>
                  <a:path w="4" h="27">
                    <a:moveTo>
                      <a:pt x="0" y="27"/>
                    </a:moveTo>
                    <a:lnTo>
                      <a:pt x="2" y="0"/>
                    </a:lnTo>
                    <a:lnTo>
                      <a:pt x="4" y="8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1" name="Freeform 2269"/>
              <p:cNvSpPr>
                <a:spLocks noChangeAspect="1"/>
              </p:cNvSpPr>
              <p:nvPr/>
            </p:nvSpPr>
            <p:spPr bwMode="auto">
              <a:xfrm>
                <a:off x="3894" y="2893"/>
                <a:ext cx="10" cy="52"/>
              </a:xfrm>
              <a:custGeom>
                <a:avLst/>
                <a:gdLst/>
                <a:ahLst/>
                <a:cxnLst>
                  <a:cxn ang="0">
                    <a:pos x="21" y="104"/>
                  </a:cxn>
                  <a:cxn ang="0">
                    <a:pos x="0" y="0"/>
                  </a:cxn>
                  <a:cxn ang="0">
                    <a:pos x="21" y="77"/>
                  </a:cxn>
                  <a:cxn ang="0">
                    <a:pos x="21" y="104"/>
                  </a:cxn>
                </a:cxnLst>
                <a:rect l="0" t="0" r="r" b="b"/>
                <a:pathLst>
                  <a:path w="21" h="104">
                    <a:moveTo>
                      <a:pt x="21" y="104"/>
                    </a:moveTo>
                    <a:lnTo>
                      <a:pt x="0" y="0"/>
                    </a:lnTo>
                    <a:lnTo>
                      <a:pt x="21" y="77"/>
                    </a:lnTo>
                    <a:lnTo>
                      <a:pt x="21" y="10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2" name="Freeform 2270"/>
              <p:cNvSpPr>
                <a:spLocks noChangeAspect="1"/>
              </p:cNvSpPr>
              <p:nvPr/>
            </p:nvSpPr>
            <p:spPr bwMode="auto">
              <a:xfrm>
                <a:off x="3903" y="2943"/>
                <a:ext cx="15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3" name="Freeform 2271"/>
              <p:cNvSpPr>
                <a:spLocks noChangeAspect="1"/>
              </p:cNvSpPr>
              <p:nvPr/>
            </p:nvSpPr>
            <p:spPr bwMode="auto">
              <a:xfrm>
                <a:off x="3925" y="2941"/>
                <a:ext cx="21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5"/>
                  </a:cxn>
                  <a:cxn ang="0">
                    <a:pos x="42" y="0"/>
                  </a:cxn>
                  <a:cxn ang="0">
                    <a:pos x="0" y="7"/>
                  </a:cxn>
                </a:cxnLst>
                <a:rect l="0" t="0" r="r" b="b"/>
                <a:pathLst>
                  <a:path w="42" h="7">
                    <a:moveTo>
                      <a:pt x="0" y="7"/>
                    </a:moveTo>
                    <a:lnTo>
                      <a:pt x="7" y="5"/>
                    </a:lnTo>
                    <a:lnTo>
                      <a:pt x="4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4" name="Freeform 2272"/>
              <p:cNvSpPr>
                <a:spLocks noChangeAspect="1"/>
              </p:cNvSpPr>
              <p:nvPr/>
            </p:nvSpPr>
            <p:spPr bwMode="auto">
              <a:xfrm>
                <a:off x="3903" y="2945"/>
                <a:ext cx="18" cy="1"/>
              </a:xfrm>
              <a:custGeom>
                <a:avLst/>
                <a:gdLst/>
                <a:ahLst/>
                <a:cxnLst>
                  <a:cxn ang="0">
                    <a:pos x="37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37" y="2"/>
                  </a:cxn>
                </a:cxnLst>
                <a:rect l="0" t="0" r="r" b="b"/>
                <a:pathLst>
                  <a:path w="37" h="2">
                    <a:moveTo>
                      <a:pt x="37" y="2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3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5" name="Freeform 2273"/>
              <p:cNvSpPr>
                <a:spLocks noChangeAspect="1"/>
              </p:cNvSpPr>
              <p:nvPr/>
            </p:nvSpPr>
            <p:spPr bwMode="auto">
              <a:xfrm>
                <a:off x="3921" y="2945"/>
                <a:ext cx="22" cy="1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42" y="2"/>
                  </a:cxn>
                </a:cxnLst>
                <a:rect l="0" t="0" r="r" b="b"/>
                <a:pathLst>
                  <a:path w="42" h="2">
                    <a:moveTo>
                      <a:pt x="42" y="2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6" name="Freeform 2274"/>
              <p:cNvSpPr>
                <a:spLocks noChangeAspect="1"/>
              </p:cNvSpPr>
              <p:nvPr/>
            </p:nvSpPr>
            <p:spPr bwMode="auto">
              <a:xfrm>
                <a:off x="3925" y="2941"/>
                <a:ext cx="21" cy="5"/>
              </a:xfrm>
              <a:custGeom>
                <a:avLst/>
                <a:gdLst/>
                <a:ahLst/>
                <a:cxnLst>
                  <a:cxn ang="0">
                    <a:pos x="34" y="9"/>
                  </a:cxn>
                  <a:cxn ang="0">
                    <a:pos x="0" y="7"/>
                  </a:cxn>
                  <a:cxn ang="0">
                    <a:pos x="42" y="0"/>
                  </a:cxn>
                  <a:cxn ang="0">
                    <a:pos x="34" y="9"/>
                  </a:cxn>
                </a:cxnLst>
                <a:rect l="0" t="0" r="r" b="b"/>
                <a:pathLst>
                  <a:path w="42" h="9">
                    <a:moveTo>
                      <a:pt x="34" y="9"/>
                    </a:moveTo>
                    <a:lnTo>
                      <a:pt x="0" y="7"/>
                    </a:lnTo>
                    <a:lnTo>
                      <a:pt x="42" y="0"/>
                    </a:lnTo>
                    <a:lnTo>
                      <a:pt x="34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7" name="Freeform 2275"/>
              <p:cNvSpPr>
                <a:spLocks noChangeAspect="1"/>
              </p:cNvSpPr>
              <p:nvPr/>
            </p:nvSpPr>
            <p:spPr bwMode="auto">
              <a:xfrm>
                <a:off x="3908" y="2945"/>
                <a:ext cx="35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7" y="0"/>
                  </a:cxn>
                  <a:cxn ang="0">
                    <a:pos x="69" y="0"/>
                  </a:cxn>
                  <a:cxn ang="0">
                    <a:pos x="0" y="8"/>
                  </a:cxn>
                </a:cxnLst>
                <a:rect l="0" t="0" r="r" b="b"/>
                <a:pathLst>
                  <a:path w="69" h="8">
                    <a:moveTo>
                      <a:pt x="0" y="8"/>
                    </a:moveTo>
                    <a:lnTo>
                      <a:pt x="27" y="0"/>
                    </a:lnTo>
                    <a:lnTo>
                      <a:pt x="69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8" name="Freeform 2276"/>
              <p:cNvSpPr>
                <a:spLocks noChangeAspect="1"/>
              </p:cNvSpPr>
              <p:nvPr/>
            </p:nvSpPr>
            <p:spPr bwMode="auto">
              <a:xfrm>
                <a:off x="3903" y="2945"/>
                <a:ext cx="18" cy="3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0" y="0"/>
                  </a:cxn>
                  <a:cxn ang="0">
                    <a:pos x="37" y="0"/>
                  </a:cxn>
                  <a:cxn ang="0">
                    <a:pos x="10" y="8"/>
                  </a:cxn>
                </a:cxnLst>
                <a:rect l="0" t="0" r="r" b="b"/>
                <a:pathLst>
                  <a:path w="37" h="8">
                    <a:moveTo>
                      <a:pt x="10" y="8"/>
                    </a:moveTo>
                    <a:lnTo>
                      <a:pt x="0" y="0"/>
                    </a:lnTo>
                    <a:lnTo>
                      <a:pt x="37" y="0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9" name="Freeform 2277"/>
              <p:cNvSpPr>
                <a:spLocks noChangeAspect="1"/>
              </p:cNvSpPr>
              <p:nvPr/>
            </p:nvSpPr>
            <p:spPr bwMode="auto">
              <a:xfrm>
                <a:off x="3908" y="2946"/>
                <a:ext cx="35" cy="3"/>
              </a:xfrm>
              <a:custGeom>
                <a:avLst/>
                <a:gdLst/>
                <a:ahLst/>
                <a:cxnLst>
                  <a:cxn ang="0">
                    <a:pos x="61" y="8"/>
                  </a:cxn>
                  <a:cxn ang="0">
                    <a:pos x="0" y="6"/>
                  </a:cxn>
                  <a:cxn ang="0">
                    <a:pos x="69" y="0"/>
                  </a:cxn>
                  <a:cxn ang="0">
                    <a:pos x="61" y="8"/>
                  </a:cxn>
                </a:cxnLst>
                <a:rect l="0" t="0" r="r" b="b"/>
                <a:pathLst>
                  <a:path w="69" h="8">
                    <a:moveTo>
                      <a:pt x="61" y="8"/>
                    </a:moveTo>
                    <a:lnTo>
                      <a:pt x="0" y="6"/>
                    </a:lnTo>
                    <a:lnTo>
                      <a:pt x="69" y="0"/>
                    </a:lnTo>
                    <a:lnTo>
                      <a:pt x="6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0" name="Freeform 2278"/>
              <p:cNvSpPr>
                <a:spLocks noChangeAspect="1"/>
              </p:cNvSpPr>
              <p:nvPr/>
            </p:nvSpPr>
            <p:spPr bwMode="auto">
              <a:xfrm>
                <a:off x="3908" y="2948"/>
                <a:ext cx="31" cy="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0"/>
                  </a:cxn>
                  <a:cxn ang="0">
                    <a:pos x="61" y="0"/>
                  </a:cxn>
                  <a:cxn ang="0">
                    <a:pos x="8" y="6"/>
                  </a:cxn>
                </a:cxnLst>
                <a:rect l="0" t="0" r="r" b="b"/>
                <a:pathLst>
                  <a:path w="61" h="6">
                    <a:moveTo>
                      <a:pt x="8" y="6"/>
                    </a:moveTo>
                    <a:lnTo>
                      <a:pt x="0" y="0"/>
                    </a:lnTo>
                    <a:lnTo>
                      <a:pt x="61" y="0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1" name="Freeform 2279"/>
              <p:cNvSpPr>
                <a:spLocks noChangeAspect="1"/>
              </p:cNvSpPr>
              <p:nvPr/>
            </p:nvSpPr>
            <p:spPr bwMode="auto">
              <a:xfrm>
                <a:off x="3913" y="2949"/>
                <a:ext cx="26" cy="2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0" y="4"/>
                  </a:cxn>
                  <a:cxn ang="0">
                    <a:pos x="51" y="0"/>
                  </a:cxn>
                  <a:cxn ang="0">
                    <a:pos x="42" y="4"/>
                  </a:cxn>
                </a:cxnLst>
                <a:rect l="0" t="0" r="r" b="b"/>
                <a:pathLst>
                  <a:path w="51" h="4">
                    <a:moveTo>
                      <a:pt x="42" y="4"/>
                    </a:moveTo>
                    <a:lnTo>
                      <a:pt x="0" y="4"/>
                    </a:lnTo>
                    <a:lnTo>
                      <a:pt x="51" y="0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2" name="Freeform 2280"/>
              <p:cNvSpPr>
                <a:spLocks noChangeAspect="1"/>
              </p:cNvSpPr>
              <p:nvPr/>
            </p:nvSpPr>
            <p:spPr bwMode="auto">
              <a:xfrm>
                <a:off x="3894" y="2945"/>
                <a:ext cx="9" cy="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4"/>
                  </a:cxn>
                  <a:cxn ang="0">
                    <a:pos x="0" y="14"/>
                  </a:cxn>
                  <a:cxn ang="0">
                    <a:pos x="19" y="0"/>
                  </a:cxn>
                </a:cxnLst>
                <a:rect l="0" t="0" r="r" b="b"/>
                <a:pathLst>
                  <a:path w="19" h="14">
                    <a:moveTo>
                      <a:pt x="19" y="0"/>
                    </a:moveTo>
                    <a:lnTo>
                      <a:pt x="19" y="14"/>
                    </a:lnTo>
                    <a:lnTo>
                      <a:pt x="0" y="14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3" name="Freeform 2281"/>
              <p:cNvSpPr>
                <a:spLocks noChangeAspect="1"/>
              </p:cNvSpPr>
              <p:nvPr/>
            </p:nvSpPr>
            <p:spPr bwMode="auto">
              <a:xfrm>
                <a:off x="3894" y="2893"/>
                <a:ext cx="9" cy="58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19" y="102"/>
                  </a:cxn>
                  <a:cxn ang="0">
                    <a:pos x="0" y="118"/>
                  </a:cxn>
                </a:cxnLst>
                <a:rect l="0" t="0" r="r" b="b"/>
                <a:pathLst>
                  <a:path w="19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9" y="102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4" name="Freeform 2282"/>
              <p:cNvSpPr>
                <a:spLocks noChangeAspect="1"/>
              </p:cNvSpPr>
              <p:nvPr/>
            </p:nvSpPr>
            <p:spPr bwMode="auto">
              <a:xfrm>
                <a:off x="3913" y="2951"/>
                <a:ext cx="21" cy="2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9" y="4"/>
                  </a:cxn>
                </a:cxnLst>
                <a:rect l="0" t="0" r="r" b="b"/>
                <a:pathLst>
                  <a:path w="42" h="4">
                    <a:moveTo>
                      <a:pt x="9" y="4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5" name="Freeform 2283"/>
              <p:cNvSpPr>
                <a:spLocks noChangeAspect="1"/>
              </p:cNvSpPr>
              <p:nvPr/>
            </p:nvSpPr>
            <p:spPr bwMode="auto">
              <a:xfrm>
                <a:off x="3918" y="2951"/>
                <a:ext cx="16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4"/>
                  </a:cxn>
                  <a:cxn ang="0">
                    <a:pos x="33" y="0"/>
                  </a:cxn>
                  <a:cxn ang="0">
                    <a:pos x="23" y="4"/>
                  </a:cxn>
                </a:cxnLst>
                <a:rect l="0" t="0" r="r" b="b"/>
                <a:pathLst>
                  <a:path w="33" h="4">
                    <a:moveTo>
                      <a:pt x="23" y="4"/>
                    </a:moveTo>
                    <a:lnTo>
                      <a:pt x="0" y="4"/>
                    </a:lnTo>
                    <a:lnTo>
                      <a:pt x="33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6" name="Freeform 2284"/>
              <p:cNvSpPr>
                <a:spLocks noChangeAspect="1"/>
              </p:cNvSpPr>
              <p:nvPr/>
            </p:nvSpPr>
            <p:spPr bwMode="auto">
              <a:xfrm>
                <a:off x="3918" y="2953"/>
                <a:ext cx="10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10" y="2"/>
                  </a:cxn>
                </a:cxnLst>
                <a:rect l="0" t="0" r="r" b="b"/>
                <a:pathLst>
                  <a:path w="21" h="2">
                    <a:moveTo>
                      <a:pt x="10" y="2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7" name="Freeform 2285"/>
              <p:cNvSpPr>
                <a:spLocks noChangeAspect="1"/>
              </p:cNvSpPr>
              <p:nvPr/>
            </p:nvSpPr>
            <p:spPr bwMode="auto">
              <a:xfrm>
                <a:off x="3305" y="2889"/>
                <a:ext cx="7" cy="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3" y="2"/>
                  </a:cxn>
                </a:cxnLst>
                <a:rect l="0" t="0" r="r" b="b"/>
                <a:pathLst>
                  <a:path w="13" h="2">
                    <a:moveTo>
                      <a:pt x="13" y="2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8" name="Freeform 2286"/>
              <p:cNvSpPr>
                <a:spLocks noChangeAspect="1"/>
              </p:cNvSpPr>
              <p:nvPr/>
            </p:nvSpPr>
            <p:spPr bwMode="auto">
              <a:xfrm>
                <a:off x="3334" y="2889"/>
                <a:ext cx="1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0"/>
                  </a:cxn>
                  <a:cxn ang="0">
                    <a:pos x="22" y="2"/>
                  </a:cxn>
                  <a:cxn ang="0">
                    <a:pos x="0" y="2"/>
                  </a:cxn>
                </a:cxnLst>
                <a:rect l="0" t="0" r="r" b="b"/>
                <a:pathLst>
                  <a:path w="22" h="2">
                    <a:moveTo>
                      <a:pt x="0" y="2"/>
                    </a:moveTo>
                    <a:lnTo>
                      <a:pt x="12" y="0"/>
                    </a:lnTo>
                    <a:lnTo>
                      <a:pt x="2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9" name="Freeform 2287"/>
              <p:cNvSpPr>
                <a:spLocks noChangeAspect="1"/>
              </p:cNvSpPr>
              <p:nvPr/>
            </p:nvSpPr>
            <p:spPr bwMode="auto">
              <a:xfrm>
                <a:off x="3302" y="2889"/>
                <a:ext cx="10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9" y="2"/>
                  </a:cxn>
                  <a:cxn ang="0">
                    <a:pos x="0" y="2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lnTo>
                      <a:pt x="6" y="0"/>
                    </a:lnTo>
                    <a:lnTo>
                      <a:pt x="19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0" name="Freeform 2288"/>
              <p:cNvSpPr>
                <a:spLocks noChangeAspect="1"/>
              </p:cNvSpPr>
              <p:nvPr/>
            </p:nvSpPr>
            <p:spPr bwMode="auto">
              <a:xfrm>
                <a:off x="3334" y="2889"/>
                <a:ext cx="15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2"/>
                  </a:cxn>
                  <a:cxn ang="0">
                    <a:pos x="22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2"/>
                    </a:lnTo>
                    <a:lnTo>
                      <a:pt x="22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1" name="Freeform 2289"/>
              <p:cNvSpPr>
                <a:spLocks noChangeAspect="1"/>
              </p:cNvSpPr>
              <p:nvPr/>
            </p:nvSpPr>
            <p:spPr bwMode="auto">
              <a:xfrm>
                <a:off x="3302" y="2889"/>
                <a:ext cx="14" cy="3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2" name="Freeform 2290"/>
              <p:cNvSpPr>
                <a:spLocks noChangeAspect="1"/>
              </p:cNvSpPr>
              <p:nvPr/>
            </p:nvSpPr>
            <p:spPr bwMode="auto">
              <a:xfrm>
                <a:off x="3328" y="2889"/>
                <a:ext cx="2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1" y="0"/>
                  </a:cxn>
                  <a:cxn ang="0">
                    <a:pos x="40" y="2"/>
                  </a:cxn>
                  <a:cxn ang="0">
                    <a:pos x="0" y="6"/>
                  </a:cxn>
                </a:cxnLst>
                <a:rect l="0" t="0" r="r" b="b"/>
                <a:pathLst>
                  <a:path w="40" h="6">
                    <a:moveTo>
                      <a:pt x="0" y="6"/>
                    </a:moveTo>
                    <a:lnTo>
                      <a:pt x="11" y="0"/>
                    </a:lnTo>
                    <a:lnTo>
                      <a:pt x="40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3" name="Freeform 2291"/>
              <p:cNvSpPr>
                <a:spLocks noChangeAspect="1"/>
              </p:cNvSpPr>
              <p:nvPr/>
            </p:nvSpPr>
            <p:spPr bwMode="auto">
              <a:xfrm>
                <a:off x="3328" y="2891"/>
                <a:ext cx="23" cy="1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0" y="2"/>
                  </a:cxn>
                  <a:cxn ang="0">
                    <a:pos x="40" y="0"/>
                  </a:cxn>
                  <a:cxn ang="0">
                    <a:pos x="46" y="2"/>
                  </a:cxn>
                </a:cxnLst>
                <a:rect l="0" t="0" r="r" b="b"/>
                <a:pathLst>
                  <a:path w="46" h="2">
                    <a:moveTo>
                      <a:pt x="46" y="2"/>
                    </a:moveTo>
                    <a:lnTo>
                      <a:pt x="0" y="2"/>
                    </a:lnTo>
                    <a:lnTo>
                      <a:pt x="40" y="0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4" name="Freeform 2292"/>
              <p:cNvSpPr>
                <a:spLocks noChangeAspect="1"/>
              </p:cNvSpPr>
              <p:nvPr/>
            </p:nvSpPr>
            <p:spPr bwMode="auto">
              <a:xfrm>
                <a:off x="3328" y="2892"/>
                <a:ext cx="27" cy="2"/>
              </a:xfrm>
              <a:custGeom>
                <a:avLst/>
                <a:gdLst/>
                <a:ahLst/>
                <a:cxnLst>
                  <a:cxn ang="0">
                    <a:pos x="54" y="3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54" y="3"/>
                  </a:cxn>
                </a:cxnLst>
                <a:rect l="0" t="0" r="r" b="b"/>
                <a:pathLst>
                  <a:path w="54" h="3">
                    <a:moveTo>
                      <a:pt x="54" y="3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54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5" name="Freeform 2293"/>
              <p:cNvSpPr>
                <a:spLocks noChangeAspect="1"/>
              </p:cNvSpPr>
              <p:nvPr/>
            </p:nvSpPr>
            <p:spPr bwMode="auto">
              <a:xfrm>
                <a:off x="3302" y="2890"/>
                <a:ext cx="15" cy="4"/>
              </a:xfrm>
              <a:custGeom>
                <a:avLst/>
                <a:gdLst/>
                <a:ahLst/>
                <a:cxnLst>
                  <a:cxn ang="0">
                    <a:pos x="29" y="7"/>
                  </a:cxn>
                  <a:cxn ang="0">
                    <a:pos x="0" y="0"/>
                  </a:cxn>
                  <a:cxn ang="0">
                    <a:pos x="25" y="4"/>
                  </a:cxn>
                  <a:cxn ang="0">
                    <a:pos x="29" y="7"/>
                  </a:cxn>
                </a:cxnLst>
                <a:rect l="0" t="0" r="r" b="b"/>
                <a:pathLst>
                  <a:path w="29" h="7">
                    <a:moveTo>
                      <a:pt x="29" y="7"/>
                    </a:moveTo>
                    <a:lnTo>
                      <a:pt x="0" y="0"/>
                    </a:lnTo>
                    <a:lnTo>
                      <a:pt x="25" y="4"/>
                    </a:lnTo>
                    <a:lnTo>
                      <a:pt x="29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6" name="Freeform 2294"/>
              <p:cNvSpPr>
                <a:spLocks noChangeAspect="1"/>
              </p:cNvSpPr>
              <p:nvPr/>
            </p:nvSpPr>
            <p:spPr bwMode="auto">
              <a:xfrm>
                <a:off x="3323" y="2892"/>
                <a:ext cx="32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0"/>
                  </a:cxn>
                  <a:cxn ang="0">
                    <a:pos x="66" y="3"/>
                  </a:cxn>
                  <a:cxn ang="0">
                    <a:pos x="0" y="3"/>
                  </a:cxn>
                </a:cxnLst>
                <a:rect l="0" t="0" r="r" b="b"/>
                <a:pathLst>
                  <a:path w="66" h="3">
                    <a:moveTo>
                      <a:pt x="0" y="3"/>
                    </a:moveTo>
                    <a:lnTo>
                      <a:pt x="12" y="0"/>
                    </a:lnTo>
                    <a:lnTo>
                      <a:pt x="66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7" name="Freeform 2295"/>
              <p:cNvSpPr>
                <a:spLocks noChangeAspect="1"/>
              </p:cNvSpPr>
              <p:nvPr/>
            </p:nvSpPr>
            <p:spPr bwMode="auto">
              <a:xfrm>
                <a:off x="3323" y="2894"/>
                <a:ext cx="34" cy="3"/>
              </a:xfrm>
              <a:custGeom>
                <a:avLst/>
                <a:gdLst/>
                <a:ahLst/>
                <a:cxnLst>
                  <a:cxn ang="0">
                    <a:pos x="70" y="6"/>
                  </a:cxn>
                  <a:cxn ang="0">
                    <a:pos x="0" y="2"/>
                  </a:cxn>
                  <a:cxn ang="0">
                    <a:pos x="66" y="0"/>
                  </a:cxn>
                  <a:cxn ang="0">
                    <a:pos x="70" y="6"/>
                  </a:cxn>
                </a:cxnLst>
                <a:rect l="0" t="0" r="r" b="b"/>
                <a:pathLst>
                  <a:path w="70" h="6">
                    <a:moveTo>
                      <a:pt x="70" y="6"/>
                    </a:moveTo>
                    <a:lnTo>
                      <a:pt x="0" y="2"/>
                    </a:lnTo>
                    <a:lnTo>
                      <a:pt x="66" y="0"/>
                    </a:lnTo>
                    <a:lnTo>
                      <a:pt x="7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8" name="Freeform 2296"/>
              <p:cNvSpPr>
                <a:spLocks noChangeAspect="1"/>
              </p:cNvSpPr>
              <p:nvPr/>
            </p:nvSpPr>
            <p:spPr bwMode="auto">
              <a:xfrm>
                <a:off x="3302" y="2890"/>
                <a:ext cx="15" cy="8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0" y="0"/>
                  </a:cxn>
                  <a:cxn ang="0">
                    <a:pos x="29" y="7"/>
                  </a:cxn>
                  <a:cxn ang="0">
                    <a:pos x="4" y="15"/>
                  </a:cxn>
                </a:cxnLst>
                <a:rect l="0" t="0" r="r" b="b"/>
                <a:pathLst>
                  <a:path w="29" h="15">
                    <a:moveTo>
                      <a:pt x="4" y="15"/>
                    </a:moveTo>
                    <a:lnTo>
                      <a:pt x="0" y="0"/>
                    </a:lnTo>
                    <a:lnTo>
                      <a:pt x="29" y="7"/>
                    </a:lnTo>
                    <a:lnTo>
                      <a:pt x="4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9" name="Freeform 2297"/>
              <p:cNvSpPr>
                <a:spLocks noChangeAspect="1"/>
              </p:cNvSpPr>
              <p:nvPr/>
            </p:nvSpPr>
            <p:spPr bwMode="auto">
              <a:xfrm>
                <a:off x="3302" y="2890"/>
                <a:ext cx="2" cy="8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0" y="0"/>
                  </a:cxn>
                  <a:cxn ang="0">
                    <a:pos x="4" y="15"/>
                  </a:cxn>
                  <a:cxn ang="0">
                    <a:pos x="2" y="15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lnTo>
                      <a:pt x="0" y="0"/>
                    </a:lnTo>
                    <a:lnTo>
                      <a:pt x="4" y="15"/>
                    </a:lnTo>
                    <a:lnTo>
                      <a:pt x="2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0" name="Freeform 2298"/>
              <p:cNvSpPr>
                <a:spLocks noChangeAspect="1"/>
              </p:cNvSpPr>
              <p:nvPr/>
            </p:nvSpPr>
            <p:spPr bwMode="auto">
              <a:xfrm>
                <a:off x="3304" y="2894"/>
                <a:ext cx="13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8"/>
                  </a:cxn>
                  <a:cxn ang="0">
                    <a:pos x="25" y="0"/>
                  </a:cxn>
                  <a:cxn ang="0">
                    <a:pos x="4" y="8"/>
                  </a:cxn>
                </a:cxnLst>
                <a:rect l="0" t="0" r="r" b="b"/>
                <a:pathLst>
                  <a:path w="25" h="8">
                    <a:moveTo>
                      <a:pt x="4" y="8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1" name="Freeform 2299"/>
              <p:cNvSpPr>
                <a:spLocks noChangeAspect="1"/>
              </p:cNvSpPr>
              <p:nvPr/>
            </p:nvSpPr>
            <p:spPr bwMode="auto">
              <a:xfrm>
                <a:off x="3302" y="2890"/>
                <a:ext cx="1" cy="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0"/>
                  </a:cxn>
                  <a:cxn ang="0">
                    <a:pos x="2" y="15"/>
                  </a:cxn>
                  <a:cxn ang="0">
                    <a:pos x="0" y="15"/>
                  </a:cxn>
                </a:cxnLst>
                <a:rect l="0" t="0" r="r" b="b"/>
                <a:pathLst>
                  <a:path w="2" h="15">
                    <a:moveTo>
                      <a:pt x="0" y="15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2" name="Freeform 2300"/>
              <p:cNvSpPr>
                <a:spLocks noChangeAspect="1"/>
              </p:cNvSpPr>
              <p:nvPr/>
            </p:nvSpPr>
            <p:spPr bwMode="auto">
              <a:xfrm>
                <a:off x="3306" y="2894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3" name="Freeform 2301"/>
              <p:cNvSpPr>
                <a:spLocks noChangeAspect="1"/>
              </p:cNvSpPr>
              <p:nvPr/>
            </p:nvSpPr>
            <p:spPr bwMode="auto">
              <a:xfrm>
                <a:off x="3318" y="2894"/>
                <a:ext cx="39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1" y="0"/>
                  </a:cxn>
                  <a:cxn ang="0">
                    <a:pos x="79" y="6"/>
                  </a:cxn>
                  <a:cxn ang="0">
                    <a:pos x="0" y="8"/>
                  </a:cxn>
                </a:cxnLst>
                <a:rect l="0" t="0" r="r" b="b"/>
                <a:pathLst>
                  <a:path w="79" h="8">
                    <a:moveTo>
                      <a:pt x="0" y="8"/>
                    </a:moveTo>
                    <a:lnTo>
                      <a:pt x="11" y="0"/>
                    </a:lnTo>
                    <a:lnTo>
                      <a:pt x="79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4" name="Freeform 2302"/>
              <p:cNvSpPr>
                <a:spLocks noChangeAspect="1"/>
              </p:cNvSpPr>
              <p:nvPr/>
            </p:nvSpPr>
            <p:spPr bwMode="auto">
              <a:xfrm>
                <a:off x="3306" y="2898"/>
                <a:ext cx="12" cy="1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3" y="2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0" y="0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5" name="Freeform 2303"/>
              <p:cNvSpPr>
                <a:spLocks noChangeAspect="1"/>
              </p:cNvSpPr>
              <p:nvPr/>
            </p:nvSpPr>
            <p:spPr bwMode="auto">
              <a:xfrm>
                <a:off x="3318" y="2897"/>
                <a:ext cx="39" cy="1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0" y="2"/>
                  </a:cxn>
                  <a:cxn ang="0">
                    <a:pos x="79" y="0"/>
                  </a:cxn>
                  <a:cxn ang="0">
                    <a:pos x="40" y="2"/>
                  </a:cxn>
                </a:cxnLst>
                <a:rect l="0" t="0" r="r" b="b"/>
                <a:pathLst>
                  <a:path w="79" h="2">
                    <a:moveTo>
                      <a:pt x="40" y="2"/>
                    </a:moveTo>
                    <a:lnTo>
                      <a:pt x="0" y="2"/>
                    </a:lnTo>
                    <a:lnTo>
                      <a:pt x="79" y="0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6" name="Freeform 2304"/>
              <p:cNvSpPr>
                <a:spLocks noChangeAspect="1"/>
              </p:cNvSpPr>
              <p:nvPr/>
            </p:nvSpPr>
            <p:spPr bwMode="auto">
              <a:xfrm>
                <a:off x="3318" y="2898"/>
                <a:ext cx="20" cy="1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32" y="2"/>
                  </a:cxn>
                </a:cxnLst>
                <a:rect l="0" t="0" r="r" b="b"/>
                <a:pathLst>
                  <a:path w="40" h="2">
                    <a:moveTo>
                      <a:pt x="32" y="2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7" name="Freeform 2305"/>
              <p:cNvSpPr>
                <a:spLocks noChangeAspect="1"/>
              </p:cNvSpPr>
              <p:nvPr/>
            </p:nvSpPr>
            <p:spPr bwMode="auto">
              <a:xfrm>
                <a:off x="3307" y="2898"/>
                <a:ext cx="27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3" y="0"/>
                  </a:cxn>
                  <a:cxn ang="0">
                    <a:pos x="53" y="2"/>
                  </a:cxn>
                  <a:cxn ang="0">
                    <a:pos x="0" y="2"/>
                  </a:cxn>
                </a:cxnLst>
                <a:rect l="0" t="0" r="r" b="b"/>
                <a:pathLst>
                  <a:path w="53" h="2">
                    <a:moveTo>
                      <a:pt x="0" y="2"/>
                    </a:moveTo>
                    <a:lnTo>
                      <a:pt x="23" y="0"/>
                    </a:lnTo>
                    <a:lnTo>
                      <a:pt x="53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8" name="Freeform 2306"/>
              <p:cNvSpPr>
                <a:spLocks noChangeAspect="1"/>
              </p:cNvSpPr>
              <p:nvPr/>
            </p:nvSpPr>
            <p:spPr bwMode="auto">
              <a:xfrm>
                <a:off x="3306" y="2898"/>
                <a:ext cx="12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" y="2"/>
                  </a:cxn>
                </a:cxnLst>
                <a:rect l="0" t="0" r="r" b="b"/>
                <a:pathLst>
                  <a:path w="23" h="2">
                    <a:moveTo>
                      <a:pt x="2" y="2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9" name="Freeform 2307"/>
              <p:cNvSpPr>
                <a:spLocks noChangeAspect="1"/>
              </p:cNvSpPr>
              <p:nvPr/>
            </p:nvSpPr>
            <p:spPr bwMode="auto">
              <a:xfrm>
                <a:off x="3338" y="2897"/>
                <a:ext cx="19" cy="2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39" y="0"/>
                  </a:cxn>
                  <a:cxn ang="0">
                    <a:pos x="10" y="4"/>
                  </a:cxn>
                </a:cxnLst>
                <a:rect l="0" t="0" r="r" b="b"/>
                <a:pathLst>
                  <a:path w="39" h="4">
                    <a:moveTo>
                      <a:pt x="10" y="4"/>
                    </a:moveTo>
                    <a:lnTo>
                      <a:pt x="0" y="4"/>
                    </a:lnTo>
                    <a:lnTo>
                      <a:pt x="39" y="0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0" name="Freeform 2308"/>
              <p:cNvSpPr>
                <a:spLocks noChangeAspect="1"/>
              </p:cNvSpPr>
              <p:nvPr/>
            </p:nvSpPr>
            <p:spPr bwMode="auto">
              <a:xfrm>
                <a:off x="3307" y="2899"/>
                <a:ext cx="27" cy="1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46" y="2"/>
                  </a:cxn>
                </a:cxnLst>
                <a:rect l="0" t="0" r="r" b="b"/>
                <a:pathLst>
                  <a:path w="53" h="2">
                    <a:moveTo>
                      <a:pt x="46" y="2"/>
                    </a:moveTo>
                    <a:lnTo>
                      <a:pt x="0" y="0"/>
                    </a:lnTo>
                    <a:lnTo>
                      <a:pt x="53" y="0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1" name="Freeform 2309"/>
              <p:cNvSpPr>
                <a:spLocks noChangeAspect="1"/>
              </p:cNvSpPr>
              <p:nvPr/>
            </p:nvSpPr>
            <p:spPr bwMode="auto">
              <a:xfrm>
                <a:off x="3343" y="2897"/>
                <a:ext cx="16" cy="2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0" y="4"/>
                  </a:cxn>
                  <a:cxn ang="0">
                    <a:pos x="29" y="0"/>
                  </a:cxn>
                  <a:cxn ang="0">
                    <a:pos x="32" y="6"/>
                  </a:cxn>
                </a:cxnLst>
                <a:rect l="0" t="0" r="r" b="b"/>
                <a:pathLst>
                  <a:path w="32" h="6">
                    <a:moveTo>
                      <a:pt x="32" y="6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3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2" name="Freeform 2310"/>
              <p:cNvSpPr>
                <a:spLocks noChangeAspect="1"/>
              </p:cNvSpPr>
              <p:nvPr/>
            </p:nvSpPr>
            <p:spPr bwMode="auto">
              <a:xfrm>
                <a:off x="3307" y="2899"/>
                <a:ext cx="24" cy="1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48" y="2"/>
                  </a:cxn>
                  <a:cxn ang="0">
                    <a:pos x="1" y="4"/>
                  </a:cxn>
                </a:cxnLst>
                <a:rect l="0" t="0" r="r" b="b"/>
                <a:pathLst>
                  <a:path w="48" h="4">
                    <a:moveTo>
                      <a:pt x="1" y="4"/>
                    </a:moveTo>
                    <a:lnTo>
                      <a:pt x="0" y="0"/>
                    </a:lnTo>
                    <a:lnTo>
                      <a:pt x="48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3" name="Freeform 2311"/>
              <p:cNvSpPr>
                <a:spLocks noChangeAspect="1"/>
              </p:cNvSpPr>
              <p:nvPr/>
            </p:nvSpPr>
            <p:spPr bwMode="auto">
              <a:xfrm>
                <a:off x="3307" y="2899"/>
                <a:ext cx="24" cy="1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0" y="2"/>
                  </a:cxn>
                  <a:cxn ang="0">
                    <a:pos x="48" y="0"/>
                  </a:cxn>
                  <a:cxn ang="0">
                    <a:pos x="40" y="2"/>
                  </a:cxn>
                </a:cxnLst>
                <a:rect l="0" t="0" r="r" b="b"/>
                <a:pathLst>
                  <a:path w="48" h="2">
                    <a:moveTo>
                      <a:pt x="40" y="2"/>
                    </a:moveTo>
                    <a:lnTo>
                      <a:pt x="0" y="2"/>
                    </a:lnTo>
                    <a:lnTo>
                      <a:pt x="48" y="0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4" name="Freeform 2312"/>
              <p:cNvSpPr>
                <a:spLocks noChangeAspect="1"/>
              </p:cNvSpPr>
              <p:nvPr/>
            </p:nvSpPr>
            <p:spPr bwMode="auto">
              <a:xfrm>
                <a:off x="3343" y="2899"/>
                <a:ext cx="16" cy="2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0" y="0"/>
                  </a:cxn>
                  <a:cxn ang="0">
                    <a:pos x="32" y="4"/>
                  </a:cxn>
                  <a:cxn ang="0">
                    <a:pos x="7" y="6"/>
                  </a:cxn>
                </a:cxnLst>
                <a:rect l="0" t="0" r="r" b="b"/>
                <a:pathLst>
                  <a:path w="32" h="6">
                    <a:moveTo>
                      <a:pt x="7" y="6"/>
                    </a:moveTo>
                    <a:lnTo>
                      <a:pt x="0" y="0"/>
                    </a:lnTo>
                    <a:lnTo>
                      <a:pt x="32" y="4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5" name="Freeform 2313"/>
              <p:cNvSpPr>
                <a:spLocks noChangeAspect="1"/>
              </p:cNvSpPr>
              <p:nvPr/>
            </p:nvSpPr>
            <p:spPr bwMode="auto">
              <a:xfrm>
                <a:off x="3307" y="2900"/>
                <a:ext cx="20" cy="2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34" y="4"/>
                  </a:cxn>
                </a:cxnLst>
                <a:rect l="0" t="0" r="r" b="b"/>
                <a:pathLst>
                  <a:path w="40" h="4">
                    <a:moveTo>
                      <a:pt x="34" y="4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6" name="Freeform 2314"/>
              <p:cNvSpPr>
                <a:spLocks noChangeAspect="1"/>
              </p:cNvSpPr>
              <p:nvPr/>
            </p:nvSpPr>
            <p:spPr bwMode="auto">
              <a:xfrm>
                <a:off x="3346" y="2899"/>
                <a:ext cx="14" cy="4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9" y="8"/>
                  </a:cxn>
                </a:cxnLst>
                <a:rect l="0" t="0" r="r" b="b"/>
                <a:pathLst>
                  <a:path w="29" h="8">
                    <a:moveTo>
                      <a:pt x="29" y="8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7" name="Freeform 2315"/>
              <p:cNvSpPr>
                <a:spLocks noChangeAspect="1"/>
              </p:cNvSpPr>
              <p:nvPr/>
            </p:nvSpPr>
            <p:spPr bwMode="auto">
              <a:xfrm>
                <a:off x="3346" y="2901"/>
                <a:ext cx="14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0"/>
                  </a:cxn>
                  <a:cxn ang="0">
                    <a:pos x="29" y="4"/>
                  </a:cxn>
                  <a:cxn ang="0">
                    <a:pos x="6" y="4"/>
                  </a:cxn>
                </a:cxnLst>
                <a:rect l="0" t="0" r="r" b="b"/>
                <a:pathLst>
                  <a:path w="29" h="4">
                    <a:moveTo>
                      <a:pt x="6" y="4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8" name="Freeform 2316"/>
              <p:cNvSpPr>
                <a:spLocks noChangeAspect="1"/>
              </p:cNvSpPr>
              <p:nvPr/>
            </p:nvSpPr>
            <p:spPr bwMode="auto">
              <a:xfrm>
                <a:off x="3307" y="2900"/>
                <a:ext cx="18" cy="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1" y="6"/>
                  </a:cxn>
                </a:cxnLst>
                <a:rect l="0" t="0" r="r" b="b"/>
                <a:pathLst>
                  <a:path w="34" h="6">
                    <a:moveTo>
                      <a:pt x="1" y="6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9" name="Freeform 2317"/>
              <p:cNvSpPr>
                <a:spLocks noChangeAspect="1"/>
              </p:cNvSpPr>
              <p:nvPr/>
            </p:nvSpPr>
            <p:spPr bwMode="auto">
              <a:xfrm>
                <a:off x="3308" y="2902"/>
                <a:ext cx="17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4"/>
                  </a:cxn>
                  <a:cxn ang="0">
                    <a:pos x="33" y="0"/>
                  </a:cxn>
                  <a:cxn ang="0">
                    <a:pos x="29" y="4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lnTo>
                      <a:pt x="0" y="4"/>
                    </a:lnTo>
                    <a:lnTo>
                      <a:pt x="33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0" name="Freeform 2318"/>
              <p:cNvSpPr>
                <a:spLocks noChangeAspect="1"/>
              </p:cNvSpPr>
              <p:nvPr/>
            </p:nvSpPr>
            <p:spPr bwMode="auto">
              <a:xfrm>
                <a:off x="3308" y="2903"/>
                <a:ext cx="14" cy="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5" y="7"/>
                  </a:cxn>
                </a:cxnLst>
                <a:rect l="0" t="0" r="r" b="b"/>
                <a:pathLst>
                  <a:path w="27" h="7">
                    <a:moveTo>
                      <a:pt x="25" y="7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1" name="Freeform 2319"/>
              <p:cNvSpPr>
                <a:spLocks noChangeAspect="1"/>
              </p:cNvSpPr>
              <p:nvPr/>
            </p:nvSpPr>
            <p:spPr bwMode="auto">
              <a:xfrm>
                <a:off x="3349" y="2903"/>
                <a:ext cx="11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3" y="7"/>
                  </a:cxn>
                </a:cxnLst>
                <a:rect l="0" t="0" r="r" b="b"/>
                <a:pathLst>
                  <a:path w="23" h="7">
                    <a:moveTo>
                      <a:pt x="23" y="7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2" name="Freeform 2320"/>
              <p:cNvSpPr>
                <a:spLocks noChangeAspect="1"/>
              </p:cNvSpPr>
              <p:nvPr/>
            </p:nvSpPr>
            <p:spPr bwMode="auto">
              <a:xfrm>
                <a:off x="3349" y="2903"/>
                <a:ext cx="11" cy="4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0" y="0"/>
                  </a:cxn>
                  <a:cxn ang="0">
                    <a:pos x="23" y="7"/>
                  </a:cxn>
                  <a:cxn ang="0">
                    <a:pos x="2" y="7"/>
                  </a:cxn>
                </a:cxnLst>
                <a:rect l="0" t="0" r="r" b="b"/>
                <a:pathLst>
                  <a:path w="23" h="7">
                    <a:moveTo>
                      <a:pt x="2" y="7"/>
                    </a:moveTo>
                    <a:lnTo>
                      <a:pt x="0" y="0"/>
                    </a:lnTo>
                    <a:lnTo>
                      <a:pt x="23" y="7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3" name="Freeform 2321"/>
              <p:cNvSpPr>
                <a:spLocks noChangeAspect="1"/>
              </p:cNvSpPr>
              <p:nvPr/>
            </p:nvSpPr>
            <p:spPr bwMode="auto">
              <a:xfrm>
                <a:off x="3308" y="2903"/>
                <a:ext cx="13" cy="6"/>
              </a:xfrm>
              <a:custGeom>
                <a:avLst/>
                <a:gdLst/>
                <a:ahLst/>
                <a:cxnLst>
                  <a:cxn ang="0">
                    <a:pos x="24" y="11"/>
                  </a:cxn>
                  <a:cxn ang="0">
                    <a:pos x="0" y="0"/>
                  </a:cxn>
                  <a:cxn ang="0">
                    <a:pos x="25" y="5"/>
                  </a:cxn>
                  <a:cxn ang="0">
                    <a:pos x="24" y="11"/>
                  </a:cxn>
                </a:cxnLst>
                <a:rect l="0" t="0" r="r" b="b"/>
                <a:pathLst>
                  <a:path w="25" h="11">
                    <a:moveTo>
                      <a:pt x="24" y="11"/>
                    </a:moveTo>
                    <a:lnTo>
                      <a:pt x="0" y="0"/>
                    </a:lnTo>
                    <a:lnTo>
                      <a:pt x="25" y="5"/>
                    </a:lnTo>
                    <a:lnTo>
                      <a:pt x="24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4" name="Freeform 2322"/>
              <p:cNvSpPr>
                <a:spLocks noChangeAspect="1"/>
              </p:cNvSpPr>
              <p:nvPr/>
            </p:nvSpPr>
            <p:spPr bwMode="auto">
              <a:xfrm>
                <a:off x="3349" y="2907"/>
                <a:ext cx="11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1" y="10"/>
                  </a:cxn>
                </a:cxnLst>
                <a:rect l="0" t="0" r="r" b="b"/>
                <a:pathLst>
                  <a:path w="23" h="10">
                    <a:moveTo>
                      <a:pt x="21" y="10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5" name="Freeform 2323"/>
              <p:cNvSpPr>
                <a:spLocks noChangeAspect="1"/>
              </p:cNvSpPr>
              <p:nvPr/>
            </p:nvSpPr>
            <p:spPr bwMode="auto">
              <a:xfrm>
                <a:off x="3349" y="2907"/>
                <a:ext cx="11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0"/>
                  </a:cxn>
                  <a:cxn ang="0">
                    <a:pos x="23" y="10"/>
                  </a:cxn>
                  <a:cxn ang="0">
                    <a:pos x="0" y="10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lnTo>
                      <a:pt x="2" y="0"/>
                    </a:lnTo>
                    <a:lnTo>
                      <a:pt x="23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6" name="Freeform 2324"/>
              <p:cNvSpPr>
                <a:spLocks noChangeAspect="1"/>
              </p:cNvSpPr>
              <p:nvPr/>
            </p:nvSpPr>
            <p:spPr bwMode="auto">
              <a:xfrm>
                <a:off x="3308" y="2903"/>
                <a:ext cx="12" cy="9"/>
              </a:xfrm>
              <a:custGeom>
                <a:avLst/>
                <a:gdLst/>
                <a:ahLst/>
                <a:cxnLst>
                  <a:cxn ang="0">
                    <a:pos x="24" y="17"/>
                  </a:cxn>
                  <a:cxn ang="0">
                    <a:pos x="0" y="0"/>
                  </a:cxn>
                  <a:cxn ang="0">
                    <a:pos x="24" y="11"/>
                  </a:cxn>
                  <a:cxn ang="0">
                    <a:pos x="24" y="17"/>
                  </a:cxn>
                </a:cxnLst>
                <a:rect l="0" t="0" r="r" b="b"/>
                <a:pathLst>
                  <a:path w="24" h="17">
                    <a:moveTo>
                      <a:pt x="24" y="17"/>
                    </a:moveTo>
                    <a:lnTo>
                      <a:pt x="0" y="0"/>
                    </a:lnTo>
                    <a:lnTo>
                      <a:pt x="24" y="11"/>
                    </a:lnTo>
                    <a:lnTo>
                      <a:pt x="24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7" name="Freeform 2325"/>
              <p:cNvSpPr>
                <a:spLocks noChangeAspect="1"/>
              </p:cNvSpPr>
              <p:nvPr/>
            </p:nvSpPr>
            <p:spPr bwMode="auto">
              <a:xfrm>
                <a:off x="3347" y="2912"/>
                <a:ext cx="13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27" y="0"/>
                  </a:cxn>
                  <a:cxn ang="0">
                    <a:pos x="0" y="6"/>
                  </a:cxn>
                </a:cxnLst>
                <a:rect l="0" t="0" r="r" b="b"/>
                <a:pathLst>
                  <a:path w="27" h="6">
                    <a:moveTo>
                      <a:pt x="0" y="6"/>
                    </a:moveTo>
                    <a:lnTo>
                      <a:pt x="4" y="0"/>
                    </a:lnTo>
                    <a:lnTo>
                      <a:pt x="2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8" name="Freeform 2326"/>
              <p:cNvSpPr>
                <a:spLocks noChangeAspect="1"/>
              </p:cNvSpPr>
              <p:nvPr/>
            </p:nvSpPr>
            <p:spPr bwMode="auto">
              <a:xfrm>
                <a:off x="3347" y="2912"/>
                <a:ext cx="13" cy="3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0" y="4"/>
                  </a:cxn>
                  <a:cxn ang="0">
                    <a:pos x="27" y="0"/>
                  </a:cxn>
                  <a:cxn ang="0">
                    <a:pos x="23" y="6"/>
                  </a:cxn>
                </a:cxnLst>
                <a:rect l="0" t="0" r="r" b="b"/>
                <a:pathLst>
                  <a:path w="27" h="6">
                    <a:moveTo>
                      <a:pt x="23" y="6"/>
                    </a:moveTo>
                    <a:lnTo>
                      <a:pt x="0" y="4"/>
                    </a:lnTo>
                    <a:lnTo>
                      <a:pt x="27" y="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9" name="Freeform 2327"/>
              <p:cNvSpPr>
                <a:spLocks noChangeAspect="1"/>
              </p:cNvSpPr>
              <p:nvPr/>
            </p:nvSpPr>
            <p:spPr bwMode="auto">
              <a:xfrm>
                <a:off x="3343" y="2915"/>
                <a:ext cx="16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" y="0"/>
                  </a:cxn>
                  <a:cxn ang="0">
                    <a:pos x="32" y="2"/>
                  </a:cxn>
                  <a:cxn ang="0">
                    <a:pos x="0" y="4"/>
                  </a:cxn>
                </a:cxnLst>
                <a:rect l="0" t="0" r="r" b="b"/>
                <a:pathLst>
                  <a:path w="32" h="4">
                    <a:moveTo>
                      <a:pt x="0" y="4"/>
                    </a:moveTo>
                    <a:lnTo>
                      <a:pt x="7" y="0"/>
                    </a:lnTo>
                    <a:lnTo>
                      <a:pt x="3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0" name="Freeform 2328"/>
              <p:cNvSpPr>
                <a:spLocks noChangeAspect="1"/>
              </p:cNvSpPr>
              <p:nvPr/>
            </p:nvSpPr>
            <p:spPr bwMode="auto">
              <a:xfrm>
                <a:off x="3338" y="2915"/>
                <a:ext cx="21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4"/>
                  </a:cxn>
                  <a:cxn ang="0">
                    <a:pos x="42" y="0"/>
                  </a:cxn>
                  <a:cxn ang="0">
                    <a:pos x="0" y="5"/>
                  </a:cxn>
                </a:cxnLst>
                <a:rect l="0" t="0" r="r" b="b"/>
                <a:pathLst>
                  <a:path w="42" h="5">
                    <a:moveTo>
                      <a:pt x="0" y="5"/>
                    </a:moveTo>
                    <a:lnTo>
                      <a:pt x="10" y="4"/>
                    </a:lnTo>
                    <a:lnTo>
                      <a:pt x="42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1" name="Freeform 2329"/>
              <p:cNvSpPr>
                <a:spLocks noChangeAspect="1"/>
              </p:cNvSpPr>
              <p:nvPr/>
            </p:nvSpPr>
            <p:spPr bwMode="auto">
              <a:xfrm>
                <a:off x="3338" y="2915"/>
                <a:ext cx="21" cy="3"/>
              </a:xfrm>
              <a:custGeom>
                <a:avLst/>
                <a:gdLst/>
                <a:ahLst/>
                <a:cxnLst>
                  <a:cxn ang="0">
                    <a:pos x="39" y="5"/>
                  </a:cxn>
                  <a:cxn ang="0">
                    <a:pos x="0" y="5"/>
                  </a:cxn>
                  <a:cxn ang="0">
                    <a:pos x="42" y="0"/>
                  </a:cxn>
                  <a:cxn ang="0">
                    <a:pos x="39" y="5"/>
                  </a:cxn>
                </a:cxnLst>
                <a:rect l="0" t="0" r="r" b="b"/>
                <a:pathLst>
                  <a:path w="42" h="5">
                    <a:moveTo>
                      <a:pt x="39" y="5"/>
                    </a:moveTo>
                    <a:lnTo>
                      <a:pt x="0" y="5"/>
                    </a:lnTo>
                    <a:lnTo>
                      <a:pt x="42" y="0"/>
                    </a:lnTo>
                    <a:lnTo>
                      <a:pt x="39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2" name="Freeform 2330"/>
              <p:cNvSpPr>
                <a:spLocks noChangeAspect="1"/>
              </p:cNvSpPr>
              <p:nvPr/>
            </p:nvSpPr>
            <p:spPr bwMode="auto">
              <a:xfrm>
                <a:off x="3333" y="2918"/>
                <a:ext cx="24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0"/>
                  </a:cxn>
                  <a:cxn ang="0">
                    <a:pos x="49" y="2"/>
                  </a:cxn>
                  <a:cxn ang="0">
                    <a:pos x="0" y="2"/>
                  </a:cxn>
                </a:cxnLst>
                <a:rect l="0" t="0" r="r" b="b"/>
                <a:pathLst>
                  <a:path w="49" h="2">
                    <a:moveTo>
                      <a:pt x="0" y="2"/>
                    </a:moveTo>
                    <a:lnTo>
                      <a:pt x="12" y="0"/>
                    </a:lnTo>
                    <a:lnTo>
                      <a:pt x="49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3" name="Freeform 2331"/>
              <p:cNvSpPr>
                <a:spLocks noChangeAspect="1"/>
              </p:cNvSpPr>
              <p:nvPr/>
            </p:nvSpPr>
            <p:spPr bwMode="auto">
              <a:xfrm>
                <a:off x="3326" y="2918"/>
                <a:ext cx="3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7" y="2"/>
                  </a:cxn>
                  <a:cxn ang="0">
                    <a:pos x="64" y="0"/>
                  </a:cxn>
                  <a:cxn ang="0">
                    <a:pos x="0" y="6"/>
                  </a:cxn>
                </a:cxnLst>
                <a:rect l="0" t="0" r="r" b="b"/>
                <a:pathLst>
                  <a:path w="64" h="6">
                    <a:moveTo>
                      <a:pt x="0" y="6"/>
                    </a:moveTo>
                    <a:lnTo>
                      <a:pt x="17" y="2"/>
                    </a:lnTo>
                    <a:lnTo>
                      <a:pt x="6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4" name="Freeform 2332"/>
              <p:cNvSpPr>
                <a:spLocks noChangeAspect="1"/>
              </p:cNvSpPr>
              <p:nvPr/>
            </p:nvSpPr>
            <p:spPr bwMode="auto">
              <a:xfrm>
                <a:off x="3326" y="2918"/>
                <a:ext cx="31" cy="3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0" y="4"/>
                  </a:cxn>
                  <a:cxn ang="0">
                    <a:pos x="64" y="0"/>
                  </a:cxn>
                  <a:cxn ang="0">
                    <a:pos x="60" y="6"/>
                  </a:cxn>
                </a:cxnLst>
                <a:rect l="0" t="0" r="r" b="b"/>
                <a:pathLst>
                  <a:path w="64" h="6">
                    <a:moveTo>
                      <a:pt x="60" y="6"/>
                    </a:moveTo>
                    <a:lnTo>
                      <a:pt x="0" y="4"/>
                    </a:lnTo>
                    <a:lnTo>
                      <a:pt x="64" y="0"/>
                    </a:lnTo>
                    <a:lnTo>
                      <a:pt x="6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5" name="Freeform 2333"/>
              <p:cNvSpPr>
                <a:spLocks noChangeAspect="1"/>
              </p:cNvSpPr>
              <p:nvPr/>
            </p:nvSpPr>
            <p:spPr bwMode="auto">
              <a:xfrm>
                <a:off x="3320" y="2921"/>
                <a:ext cx="35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0"/>
                  </a:cxn>
                  <a:cxn ang="0">
                    <a:pos x="71" y="0"/>
                  </a:cxn>
                  <a:cxn ang="0">
                    <a:pos x="0" y="2"/>
                  </a:cxn>
                </a:cxnLst>
                <a:rect l="0" t="0" r="r" b="b"/>
                <a:pathLst>
                  <a:path w="71" h="2">
                    <a:moveTo>
                      <a:pt x="0" y="2"/>
                    </a:moveTo>
                    <a:lnTo>
                      <a:pt x="11" y="0"/>
                    </a:lnTo>
                    <a:lnTo>
                      <a:pt x="7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6" name="Freeform 2334"/>
              <p:cNvSpPr>
                <a:spLocks noChangeAspect="1"/>
              </p:cNvSpPr>
              <p:nvPr/>
            </p:nvSpPr>
            <p:spPr bwMode="auto">
              <a:xfrm>
                <a:off x="3308" y="2903"/>
                <a:ext cx="12" cy="19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0" y="0"/>
                  </a:cxn>
                  <a:cxn ang="0">
                    <a:pos x="24" y="17"/>
                  </a:cxn>
                  <a:cxn ang="0">
                    <a:pos x="24" y="36"/>
                  </a:cxn>
                </a:cxnLst>
                <a:rect l="0" t="0" r="r" b="b"/>
                <a:pathLst>
                  <a:path w="24" h="36">
                    <a:moveTo>
                      <a:pt x="24" y="36"/>
                    </a:moveTo>
                    <a:lnTo>
                      <a:pt x="0" y="0"/>
                    </a:lnTo>
                    <a:lnTo>
                      <a:pt x="24" y="17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7" name="Freeform 2335"/>
              <p:cNvSpPr>
                <a:spLocks noChangeAspect="1"/>
              </p:cNvSpPr>
              <p:nvPr/>
            </p:nvSpPr>
            <p:spPr bwMode="auto">
              <a:xfrm>
                <a:off x="3320" y="2921"/>
                <a:ext cx="35" cy="2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2"/>
                  </a:cxn>
                  <a:cxn ang="0">
                    <a:pos x="71" y="0"/>
                  </a:cxn>
                  <a:cxn ang="0">
                    <a:pos x="65" y="4"/>
                  </a:cxn>
                </a:cxnLst>
                <a:rect l="0" t="0" r="r" b="b"/>
                <a:pathLst>
                  <a:path w="71" h="4">
                    <a:moveTo>
                      <a:pt x="65" y="4"/>
                    </a:moveTo>
                    <a:lnTo>
                      <a:pt x="0" y="2"/>
                    </a:lnTo>
                    <a:lnTo>
                      <a:pt x="71" y="0"/>
                    </a:lnTo>
                    <a:lnTo>
                      <a:pt x="6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8" name="Freeform 2336"/>
              <p:cNvSpPr>
                <a:spLocks noChangeAspect="1"/>
              </p:cNvSpPr>
              <p:nvPr/>
            </p:nvSpPr>
            <p:spPr bwMode="auto">
              <a:xfrm>
                <a:off x="3320" y="2922"/>
                <a:ext cx="31" cy="2"/>
              </a:xfrm>
              <a:custGeom>
                <a:avLst/>
                <a:gdLst/>
                <a:ahLst/>
                <a:cxnLst>
                  <a:cxn ang="0">
                    <a:pos x="55" y="6"/>
                  </a:cxn>
                  <a:cxn ang="0">
                    <a:pos x="0" y="0"/>
                  </a:cxn>
                  <a:cxn ang="0">
                    <a:pos x="63" y="2"/>
                  </a:cxn>
                  <a:cxn ang="0">
                    <a:pos x="55" y="6"/>
                  </a:cxn>
                </a:cxnLst>
                <a:rect l="0" t="0" r="r" b="b"/>
                <a:pathLst>
                  <a:path w="63" h="6">
                    <a:moveTo>
                      <a:pt x="55" y="6"/>
                    </a:moveTo>
                    <a:lnTo>
                      <a:pt x="0" y="0"/>
                    </a:lnTo>
                    <a:lnTo>
                      <a:pt x="63" y="2"/>
                    </a:lnTo>
                    <a:lnTo>
                      <a:pt x="5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9" name="Freeform 2337"/>
              <p:cNvSpPr>
                <a:spLocks noChangeAspect="1"/>
              </p:cNvSpPr>
              <p:nvPr/>
            </p:nvSpPr>
            <p:spPr bwMode="auto">
              <a:xfrm>
                <a:off x="3320" y="2922"/>
                <a:ext cx="28" cy="4"/>
              </a:xfrm>
              <a:custGeom>
                <a:avLst/>
                <a:gdLst/>
                <a:ahLst/>
                <a:cxnLst>
                  <a:cxn ang="0">
                    <a:pos x="48" y="10"/>
                  </a:cxn>
                  <a:cxn ang="0">
                    <a:pos x="0" y="0"/>
                  </a:cxn>
                  <a:cxn ang="0">
                    <a:pos x="55" y="6"/>
                  </a:cxn>
                  <a:cxn ang="0">
                    <a:pos x="48" y="10"/>
                  </a:cxn>
                </a:cxnLst>
                <a:rect l="0" t="0" r="r" b="b"/>
                <a:pathLst>
                  <a:path w="55" h="10">
                    <a:moveTo>
                      <a:pt x="48" y="10"/>
                    </a:moveTo>
                    <a:lnTo>
                      <a:pt x="0" y="0"/>
                    </a:lnTo>
                    <a:lnTo>
                      <a:pt x="55" y="6"/>
                    </a:lnTo>
                    <a:lnTo>
                      <a:pt x="4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0" name="Freeform 2338"/>
              <p:cNvSpPr>
                <a:spLocks noChangeAspect="1"/>
              </p:cNvSpPr>
              <p:nvPr/>
            </p:nvSpPr>
            <p:spPr bwMode="auto">
              <a:xfrm>
                <a:off x="3320" y="2922"/>
                <a:ext cx="24" cy="4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0" y="0"/>
                  </a:cxn>
                  <a:cxn ang="0">
                    <a:pos x="48" y="10"/>
                  </a:cxn>
                  <a:cxn ang="0">
                    <a:pos x="38" y="10"/>
                  </a:cxn>
                </a:cxnLst>
                <a:rect l="0" t="0" r="r" b="b"/>
                <a:pathLst>
                  <a:path w="48" h="10">
                    <a:moveTo>
                      <a:pt x="38" y="10"/>
                    </a:moveTo>
                    <a:lnTo>
                      <a:pt x="0" y="0"/>
                    </a:lnTo>
                    <a:lnTo>
                      <a:pt x="48" y="10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1" name="Freeform 2339"/>
              <p:cNvSpPr>
                <a:spLocks noChangeAspect="1"/>
              </p:cNvSpPr>
              <p:nvPr/>
            </p:nvSpPr>
            <p:spPr bwMode="auto">
              <a:xfrm>
                <a:off x="3320" y="2922"/>
                <a:ext cx="19" cy="5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0" y="0"/>
                  </a:cxn>
                  <a:cxn ang="0">
                    <a:pos x="38" y="10"/>
                  </a:cxn>
                  <a:cxn ang="0">
                    <a:pos x="25" y="12"/>
                  </a:cxn>
                </a:cxnLst>
                <a:rect l="0" t="0" r="r" b="b"/>
                <a:pathLst>
                  <a:path w="38" h="12">
                    <a:moveTo>
                      <a:pt x="25" y="12"/>
                    </a:moveTo>
                    <a:lnTo>
                      <a:pt x="0" y="0"/>
                    </a:lnTo>
                    <a:lnTo>
                      <a:pt x="38" y="10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2" name="Freeform 2340"/>
              <p:cNvSpPr>
                <a:spLocks noChangeAspect="1"/>
              </p:cNvSpPr>
              <p:nvPr/>
            </p:nvSpPr>
            <p:spPr bwMode="auto">
              <a:xfrm>
                <a:off x="3320" y="2922"/>
                <a:ext cx="11" cy="7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0" y="0"/>
                  </a:cxn>
                  <a:cxn ang="0">
                    <a:pos x="23" y="12"/>
                  </a:cxn>
                  <a:cxn ang="0">
                    <a:pos x="5" y="16"/>
                  </a:cxn>
                </a:cxnLst>
                <a:rect l="0" t="0" r="r" b="b"/>
                <a:pathLst>
                  <a:path w="23" h="16">
                    <a:moveTo>
                      <a:pt x="5" y="16"/>
                    </a:moveTo>
                    <a:lnTo>
                      <a:pt x="0" y="0"/>
                    </a:lnTo>
                    <a:lnTo>
                      <a:pt x="23" y="12"/>
                    </a:lnTo>
                    <a:lnTo>
                      <a:pt x="5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3" name="Freeform 2341"/>
              <p:cNvSpPr>
                <a:spLocks noChangeAspect="1"/>
              </p:cNvSpPr>
              <p:nvPr/>
            </p:nvSpPr>
            <p:spPr bwMode="auto">
              <a:xfrm>
                <a:off x="3308" y="2903"/>
                <a:ext cx="14" cy="26"/>
              </a:xfrm>
              <a:custGeom>
                <a:avLst/>
                <a:gdLst/>
                <a:ahLst/>
                <a:cxnLst>
                  <a:cxn ang="0">
                    <a:pos x="27" y="52"/>
                  </a:cxn>
                  <a:cxn ang="0">
                    <a:pos x="0" y="0"/>
                  </a:cxn>
                  <a:cxn ang="0">
                    <a:pos x="24" y="38"/>
                  </a:cxn>
                  <a:cxn ang="0">
                    <a:pos x="27" y="52"/>
                  </a:cxn>
                </a:cxnLst>
                <a:rect l="0" t="0" r="r" b="b"/>
                <a:pathLst>
                  <a:path w="27" h="52">
                    <a:moveTo>
                      <a:pt x="27" y="52"/>
                    </a:moveTo>
                    <a:lnTo>
                      <a:pt x="0" y="0"/>
                    </a:lnTo>
                    <a:lnTo>
                      <a:pt x="24" y="38"/>
                    </a:lnTo>
                    <a:lnTo>
                      <a:pt x="27" y="5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4" name="Freeform 2342"/>
              <p:cNvSpPr>
                <a:spLocks noChangeAspect="1"/>
              </p:cNvSpPr>
              <p:nvPr/>
            </p:nvSpPr>
            <p:spPr bwMode="auto">
              <a:xfrm>
                <a:off x="3308" y="2903"/>
                <a:ext cx="14" cy="27"/>
              </a:xfrm>
              <a:custGeom>
                <a:avLst/>
                <a:gdLst/>
                <a:ahLst/>
                <a:cxnLst>
                  <a:cxn ang="0">
                    <a:pos x="25" y="53"/>
                  </a:cxn>
                  <a:cxn ang="0">
                    <a:pos x="0" y="0"/>
                  </a:cxn>
                  <a:cxn ang="0">
                    <a:pos x="27" y="52"/>
                  </a:cxn>
                  <a:cxn ang="0">
                    <a:pos x="25" y="53"/>
                  </a:cxn>
                </a:cxnLst>
                <a:rect l="0" t="0" r="r" b="b"/>
                <a:pathLst>
                  <a:path w="27" h="53">
                    <a:moveTo>
                      <a:pt x="25" y="53"/>
                    </a:moveTo>
                    <a:lnTo>
                      <a:pt x="0" y="0"/>
                    </a:lnTo>
                    <a:lnTo>
                      <a:pt x="27" y="52"/>
                    </a:lnTo>
                    <a:lnTo>
                      <a:pt x="25" y="5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5" name="Freeform 2343"/>
              <p:cNvSpPr>
                <a:spLocks noChangeAspect="1"/>
              </p:cNvSpPr>
              <p:nvPr/>
            </p:nvSpPr>
            <p:spPr bwMode="auto">
              <a:xfrm>
                <a:off x="3308" y="2903"/>
                <a:ext cx="13" cy="28"/>
              </a:xfrm>
              <a:custGeom>
                <a:avLst/>
                <a:gdLst/>
                <a:ahLst/>
                <a:cxnLst>
                  <a:cxn ang="0">
                    <a:pos x="24" y="55"/>
                  </a:cxn>
                  <a:cxn ang="0">
                    <a:pos x="0" y="0"/>
                  </a:cxn>
                  <a:cxn ang="0">
                    <a:pos x="25" y="52"/>
                  </a:cxn>
                  <a:cxn ang="0">
                    <a:pos x="24" y="55"/>
                  </a:cxn>
                </a:cxnLst>
                <a:rect l="0" t="0" r="r" b="b"/>
                <a:pathLst>
                  <a:path w="25" h="55">
                    <a:moveTo>
                      <a:pt x="24" y="55"/>
                    </a:moveTo>
                    <a:lnTo>
                      <a:pt x="0" y="0"/>
                    </a:lnTo>
                    <a:lnTo>
                      <a:pt x="25" y="52"/>
                    </a:lnTo>
                    <a:lnTo>
                      <a:pt x="24" y="5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6" name="Freeform 2344"/>
              <p:cNvSpPr>
                <a:spLocks noChangeAspect="1"/>
              </p:cNvSpPr>
              <p:nvPr/>
            </p:nvSpPr>
            <p:spPr bwMode="auto">
              <a:xfrm>
                <a:off x="3347" y="2933"/>
                <a:ext cx="10" cy="1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2"/>
                  </a:cxn>
                </a:cxnLst>
                <a:rect l="0" t="0" r="r" b="b"/>
                <a:pathLst>
                  <a:path w="22" h="2">
                    <a:moveTo>
                      <a:pt x="22" y="2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7" name="Freeform 2345"/>
              <p:cNvSpPr>
                <a:spLocks noChangeAspect="1"/>
              </p:cNvSpPr>
              <p:nvPr/>
            </p:nvSpPr>
            <p:spPr bwMode="auto">
              <a:xfrm>
                <a:off x="3308" y="2903"/>
                <a:ext cx="12" cy="32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24" y="55"/>
                  </a:cxn>
                  <a:cxn ang="0">
                    <a:pos x="0" y="63"/>
                  </a:cxn>
                </a:cxnLst>
                <a:rect l="0" t="0" r="r" b="b"/>
                <a:pathLst>
                  <a:path w="24" h="63">
                    <a:moveTo>
                      <a:pt x="0" y="63"/>
                    </a:moveTo>
                    <a:lnTo>
                      <a:pt x="0" y="0"/>
                    </a:lnTo>
                    <a:lnTo>
                      <a:pt x="24" y="55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8" name="Freeform 2346"/>
              <p:cNvSpPr>
                <a:spLocks noChangeAspect="1"/>
              </p:cNvSpPr>
              <p:nvPr/>
            </p:nvSpPr>
            <p:spPr bwMode="auto">
              <a:xfrm>
                <a:off x="3308" y="2931"/>
                <a:ext cx="12" cy="5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0" y="8"/>
                  </a:cxn>
                  <a:cxn ang="0">
                    <a:pos x="24" y="0"/>
                  </a:cxn>
                  <a:cxn ang="0">
                    <a:pos x="22" y="10"/>
                  </a:cxn>
                </a:cxnLst>
                <a:rect l="0" t="0" r="r" b="b"/>
                <a:pathLst>
                  <a:path w="24" h="10">
                    <a:moveTo>
                      <a:pt x="22" y="10"/>
                    </a:moveTo>
                    <a:lnTo>
                      <a:pt x="0" y="8"/>
                    </a:lnTo>
                    <a:lnTo>
                      <a:pt x="24" y="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9" name="Freeform 2347"/>
              <p:cNvSpPr>
                <a:spLocks noChangeAspect="1"/>
              </p:cNvSpPr>
              <p:nvPr/>
            </p:nvSpPr>
            <p:spPr bwMode="auto">
              <a:xfrm>
                <a:off x="3347" y="2933"/>
                <a:ext cx="1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0"/>
                  </a:cxn>
                  <a:cxn ang="0">
                    <a:pos x="22" y="2"/>
                  </a:cxn>
                  <a:cxn ang="0">
                    <a:pos x="0" y="6"/>
                  </a:cxn>
                </a:cxnLst>
                <a:rect l="0" t="0" r="r" b="b"/>
                <a:pathLst>
                  <a:path w="22" h="6">
                    <a:moveTo>
                      <a:pt x="0" y="6"/>
                    </a:moveTo>
                    <a:lnTo>
                      <a:pt x="2" y="0"/>
                    </a:lnTo>
                    <a:lnTo>
                      <a:pt x="22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0" name="Freeform 2348"/>
              <p:cNvSpPr>
                <a:spLocks noChangeAspect="1"/>
              </p:cNvSpPr>
              <p:nvPr/>
            </p:nvSpPr>
            <p:spPr bwMode="auto">
              <a:xfrm>
                <a:off x="3308" y="2935"/>
                <a:ext cx="12" cy="2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0" y="0"/>
                  </a:cxn>
                  <a:cxn ang="0">
                    <a:pos x="24" y="2"/>
                  </a:cxn>
                  <a:cxn ang="0">
                    <a:pos x="24" y="4"/>
                  </a:cxn>
                </a:cxnLst>
                <a:rect l="0" t="0" r="r" b="b"/>
                <a:pathLst>
                  <a:path w="24" h="4">
                    <a:moveTo>
                      <a:pt x="24" y="4"/>
                    </a:moveTo>
                    <a:lnTo>
                      <a:pt x="0" y="0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1" name="Freeform 2349"/>
              <p:cNvSpPr>
                <a:spLocks noChangeAspect="1"/>
              </p:cNvSpPr>
              <p:nvPr/>
            </p:nvSpPr>
            <p:spPr bwMode="auto">
              <a:xfrm>
                <a:off x="3347" y="2934"/>
                <a:ext cx="10" cy="4"/>
              </a:xfrm>
              <a:custGeom>
                <a:avLst/>
                <a:gdLst/>
                <a:ahLst/>
                <a:cxnLst>
                  <a:cxn ang="0">
                    <a:pos x="22" y="8"/>
                  </a:cxn>
                  <a:cxn ang="0">
                    <a:pos x="0" y="4"/>
                  </a:cxn>
                  <a:cxn ang="0">
                    <a:pos x="22" y="0"/>
                  </a:cxn>
                  <a:cxn ang="0">
                    <a:pos x="22" y="8"/>
                  </a:cxn>
                </a:cxnLst>
                <a:rect l="0" t="0" r="r" b="b"/>
                <a:pathLst>
                  <a:path w="22" h="8">
                    <a:moveTo>
                      <a:pt x="22" y="8"/>
                    </a:moveTo>
                    <a:lnTo>
                      <a:pt x="0" y="4"/>
                    </a:lnTo>
                    <a:lnTo>
                      <a:pt x="22" y="0"/>
                    </a:lnTo>
                    <a:lnTo>
                      <a:pt x="2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2" name="Freeform 2350"/>
              <p:cNvSpPr>
                <a:spLocks noChangeAspect="1"/>
              </p:cNvSpPr>
              <p:nvPr/>
            </p:nvSpPr>
            <p:spPr bwMode="auto">
              <a:xfrm>
                <a:off x="3346" y="2936"/>
                <a:ext cx="10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22" y="4"/>
                  </a:cxn>
                  <a:cxn ang="0">
                    <a:pos x="0" y="4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2" y="0"/>
                    </a:lnTo>
                    <a:lnTo>
                      <a:pt x="2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3" name="Freeform 2351"/>
              <p:cNvSpPr>
                <a:spLocks noChangeAspect="1"/>
              </p:cNvSpPr>
              <p:nvPr/>
            </p:nvSpPr>
            <p:spPr bwMode="auto">
              <a:xfrm>
                <a:off x="3308" y="2935"/>
                <a:ext cx="12" cy="5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4" y="6"/>
                  </a:cxn>
                  <a:cxn ang="0">
                    <a:pos x="2" y="10"/>
                  </a:cxn>
                </a:cxnLst>
                <a:rect l="0" t="0" r="r" b="b"/>
                <a:pathLst>
                  <a:path w="24" h="10">
                    <a:moveTo>
                      <a:pt x="2" y="10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4" name="Freeform 2352"/>
              <p:cNvSpPr>
                <a:spLocks noChangeAspect="1"/>
              </p:cNvSpPr>
              <p:nvPr/>
            </p:nvSpPr>
            <p:spPr bwMode="auto">
              <a:xfrm>
                <a:off x="3308" y="2937"/>
                <a:ext cx="13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6"/>
                  </a:cxn>
                  <a:cxn ang="0">
                    <a:pos x="24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5" name="Freeform 2353"/>
              <p:cNvSpPr>
                <a:spLocks noChangeAspect="1"/>
              </p:cNvSpPr>
              <p:nvPr/>
            </p:nvSpPr>
            <p:spPr bwMode="auto">
              <a:xfrm>
                <a:off x="3346" y="2938"/>
                <a:ext cx="1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0"/>
                  </a:cxn>
                  <a:cxn ang="0">
                    <a:pos x="22" y="0"/>
                  </a:cxn>
                  <a:cxn ang="0">
                    <a:pos x="0" y="6"/>
                  </a:cxn>
                </a:cxnLst>
                <a:rect l="0" t="0" r="r" b="b"/>
                <a:pathLst>
                  <a:path w="22" h="6">
                    <a:moveTo>
                      <a:pt x="0" y="6"/>
                    </a:moveTo>
                    <a:lnTo>
                      <a:pt x="2" y="0"/>
                    </a:lnTo>
                    <a:lnTo>
                      <a:pt x="2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6" name="Freeform 2354"/>
              <p:cNvSpPr>
                <a:spLocks noChangeAspect="1"/>
              </p:cNvSpPr>
              <p:nvPr/>
            </p:nvSpPr>
            <p:spPr bwMode="auto">
              <a:xfrm>
                <a:off x="3308" y="2940"/>
                <a:ext cx="14" cy="1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7" name="Freeform 2355"/>
              <p:cNvSpPr>
                <a:spLocks noChangeAspect="1"/>
              </p:cNvSpPr>
              <p:nvPr/>
            </p:nvSpPr>
            <p:spPr bwMode="auto">
              <a:xfrm>
                <a:off x="3344" y="2938"/>
                <a:ext cx="12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4"/>
                  </a:cxn>
                  <a:cxn ang="0">
                    <a:pos x="25" y="0"/>
                  </a:cxn>
                  <a:cxn ang="0">
                    <a:pos x="0" y="8"/>
                  </a:cxn>
                </a:cxnLst>
                <a:rect l="0" t="0" r="r" b="b"/>
                <a:pathLst>
                  <a:path w="25" h="8">
                    <a:moveTo>
                      <a:pt x="0" y="8"/>
                    </a:moveTo>
                    <a:lnTo>
                      <a:pt x="3" y="4"/>
                    </a:lnTo>
                    <a:lnTo>
                      <a:pt x="25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8" name="Freeform 2356"/>
              <p:cNvSpPr>
                <a:spLocks noChangeAspect="1"/>
              </p:cNvSpPr>
              <p:nvPr/>
            </p:nvSpPr>
            <p:spPr bwMode="auto">
              <a:xfrm>
                <a:off x="3344" y="2938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8"/>
                  </a:cxn>
                  <a:cxn ang="0">
                    <a:pos x="25" y="0"/>
                  </a:cxn>
                  <a:cxn ang="0">
                    <a:pos x="23" y="8"/>
                  </a:cxn>
                </a:cxnLst>
                <a:rect l="0" t="0" r="r" b="b"/>
                <a:pathLst>
                  <a:path w="25" h="8">
                    <a:moveTo>
                      <a:pt x="23" y="8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9" name="Freeform 2357"/>
              <p:cNvSpPr>
                <a:spLocks noChangeAspect="1"/>
              </p:cNvSpPr>
              <p:nvPr/>
            </p:nvSpPr>
            <p:spPr bwMode="auto">
              <a:xfrm>
                <a:off x="3308" y="2940"/>
                <a:ext cx="15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0" name="Freeform 2358"/>
              <p:cNvSpPr>
                <a:spLocks noChangeAspect="1"/>
              </p:cNvSpPr>
              <p:nvPr/>
            </p:nvSpPr>
            <p:spPr bwMode="auto">
              <a:xfrm>
                <a:off x="3308" y="2940"/>
                <a:ext cx="15" cy="4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0" y="0"/>
                  </a:cxn>
                  <a:cxn ang="0">
                    <a:pos x="29" y="5"/>
                  </a:cxn>
                  <a:cxn ang="0">
                    <a:pos x="4" y="7"/>
                  </a:cxn>
                </a:cxnLst>
                <a:rect l="0" t="0" r="r" b="b"/>
                <a:pathLst>
                  <a:path w="29" h="7">
                    <a:moveTo>
                      <a:pt x="4" y="7"/>
                    </a:moveTo>
                    <a:lnTo>
                      <a:pt x="0" y="0"/>
                    </a:lnTo>
                    <a:lnTo>
                      <a:pt x="29" y="5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1" name="Freeform 2359"/>
              <p:cNvSpPr>
                <a:spLocks noChangeAspect="1"/>
              </p:cNvSpPr>
              <p:nvPr/>
            </p:nvSpPr>
            <p:spPr bwMode="auto">
              <a:xfrm>
                <a:off x="3339" y="2942"/>
                <a:ext cx="16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0"/>
                  </a:cxn>
                  <a:cxn ang="0">
                    <a:pos x="33" y="1"/>
                  </a:cxn>
                  <a:cxn ang="0">
                    <a:pos x="0" y="3"/>
                  </a:cxn>
                </a:cxnLst>
                <a:rect l="0" t="0" r="r" b="b"/>
                <a:pathLst>
                  <a:path w="33" h="3">
                    <a:moveTo>
                      <a:pt x="0" y="3"/>
                    </a:moveTo>
                    <a:lnTo>
                      <a:pt x="10" y="0"/>
                    </a:lnTo>
                    <a:lnTo>
                      <a:pt x="33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2" name="Freeform 2360"/>
              <p:cNvSpPr>
                <a:spLocks noChangeAspect="1"/>
              </p:cNvSpPr>
              <p:nvPr/>
            </p:nvSpPr>
            <p:spPr bwMode="auto">
              <a:xfrm>
                <a:off x="3310" y="2942"/>
                <a:ext cx="17" cy="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0" y="3"/>
                  </a:cxn>
                  <a:cxn ang="0">
                    <a:pos x="25" y="0"/>
                  </a:cxn>
                  <a:cxn ang="0">
                    <a:pos x="33" y="5"/>
                  </a:cxn>
                </a:cxnLst>
                <a:rect l="0" t="0" r="r" b="b"/>
                <a:pathLst>
                  <a:path w="33" h="5">
                    <a:moveTo>
                      <a:pt x="33" y="5"/>
                    </a:moveTo>
                    <a:lnTo>
                      <a:pt x="0" y="3"/>
                    </a:lnTo>
                    <a:lnTo>
                      <a:pt x="25" y="0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3" name="Freeform 2361"/>
              <p:cNvSpPr>
                <a:spLocks noChangeAspect="1"/>
              </p:cNvSpPr>
              <p:nvPr/>
            </p:nvSpPr>
            <p:spPr bwMode="auto">
              <a:xfrm>
                <a:off x="3332" y="2942"/>
                <a:ext cx="23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3" y="3"/>
                  </a:cxn>
                  <a:cxn ang="0">
                    <a:pos x="46" y="0"/>
                  </a:cxn>
                  <a:cxn ang="0">
                    <a:pos x="0" y="5"/>
                  </a:cxn>
                </a:cxnLst>
                <a:rect l="0" t="0" r="r" b="b"/>
                <a:pathLst>
                  <a:path w="46" h="5">
                    <a:moveTo>
                      <a:pt x="0" y="5"/>
                    </a:moveTo>
                    <a:lnTo>
                      <a:pt x="13" y="3"/>
                    </a:lnTo>
                    <a:lnTo>
                      <a:pt x="46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4" name="Freeform 2362"/>
              <p:cNvSpPr>
                <a:spLocks noChangeAspect="1"/>
              </p:cNvSpPr>
              <p:nvPr/>
            </p:nvSpPr>
            <p:spPr bwMode="auto">
              <a:xfrm>
                <a:off x="3310" y="2944"/>
                <a:ext cx="22" cy="1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45" y="2"/>
                  </a:cxn>
                </a:cxnLst>
                <a:rect l="0" t="0" r="r" b="b"/>
                <a:pathLst>
                  <a:path w="45" h="2">
                    <a:moveTo>
                      <a:pt x="45" y="2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4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5" name="Freeform 2363"/>
              <p:cNvSpPr>
                <a:spLocks noChangeAspect="1"/>
              </p:cNvSpPr>
              <p:nvPr/>
            </p:nvSpPr>
            <p:spPr bwMode="auto">
              <a:xfrm>
                <a:off x="3332" y="2942"/>
                <a:ext cx="23" cy="4"/>
              </a:xfrm>
              <a:custGeom>
                <a:avLst/>
                <a:gdLst/>
                <a:ahLst/>
                <a:cxnLst>
                  <a:cxn ang="0">
                    <a:pos x="42" y="7"/>
                  </a:cxn>
                  <a:cxn ang="0">
                    <a:pos x="0" y="5"/>
                  </a:cxn>
                  <a:cxn ang="0">
                    <a:pos x="46" y="0"/>
                  </a:cxn>
                  <a:cxn ang="0">
                    <a:pos x="42" y="7"/>
                  </a:cxn>
                </a:cxnLst>
                <a:rect l="0" t="0" r="r" b="b"/>
                <a:pathLst>
                  <a:path w="46" h="7">
                    <a:moveTo>
                      <a:pt x="42" y="7"/>
                    </a:moveTo>
                    <a:lnTo>
                      <a:pt x="0" y="5"/>
                    </a:lnTo>
                    <a:lnTo>
                      <a:pt x="46" y="0"/>
                    </a:lnTo>
                    <a:lnTo>
                      <a:pt x="42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6" name="Freeform 2364"/>
              <p:cNvSpPr>
                <a:spLocks noChangeAspect="1"/>
              </p:cNvSpPr>
              <p:nvPr/>
            </p:nvSpPr>
            <p:spPr bwMode="auto">
              <a:xfrm>
                <a:off x="3312" y="2945"/>
                <a:ext cx="4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2" y="0"/>
                  </a:cxn>
                  <a:cxn ang="0">
                    <a:pos x="83" y="2"/>
                  </a:cxn>
                  <a:cxn ang="0">
                    <a:pos x="0" y="4"/>
                  </a:cxn>
                </a:cxnLst>
                <a:rect l="0" t="0" r="r" b="b"/>
                <a:pathLst>
                  <a:path w="83" h="4">
                    <a:moveTo>
                      <a:pt x="0" y="4"/>
                    </a:moveTo>
                    <a:lnTo>
                      <a:pt x="42" y="0"/>
                    </a:lnTo>
                    <a:lnTo>
                      <a:pt x="83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7" name="Freeform 2365"/>
              <p:cNvSpPr>
                <a:spLocks noChangeAspect="1"/>
              </p:cNvSpPr>
              <p:nvPr/>
            </p:nvSpPr>
            <p:spPr bwMode="auto">
              <a:xfrm>
                <a:off x="3310" y="2944"/>
                <a:ext cx="22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" y="6"/>
                  </a:cxn>
                </a:cxnLst>
                <a:rect l="0" t="0" r="r" b="b"/>
                <a:pathLst>
                  <a:path w="45" h="6">
                    <a:moveTo>
                      <a:pt x="4" y="6"/>
                    </a:moveTo>
                    <a:lnTo>
                      <a:pt x="0" y="0"/>
                    </a:lnTo>
                    <a:lnTo>
                      <a:pt x="45" y="2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8" name="Freeform 2366"/>
              <p:cNvSpPr>
                <a:spLocks noChangeAspect="1"/>
              </p:cNvSpPr>
              <p:nvPr/>
            </p:nvSpPr>
            <p:spPr bwMode="auto">
              <a:xfrm>
                <a:off x="3312" y="2946"/>
                <a:ext cx="41" cy="2"/>
              </a:xfrm>
              <a:custGeom>
                <a:avLst/>
                <a:gdLst/>
                <a:ahLst/>
                <a:cxnLst>
                  <a:cxn ang="0">
                    <a:pos x="77" y="6"/>
                  </a:cxn>
                  <a:cxn ang="0">
                    <a:pos x="0" y="2"/>
                  </a:cxn>
                  <a:cxn ang="0">
                    <a:pos x="83" y="0"/>
                  </a:cxn>
                  <a:cxn ang="0">
                    <a:pos x="77" y="6"/>
                  </a:cxn>
                </a:cxnLst>
                <a:rect l="0" t="0" r="r" b="b"/>
                <a:pathLst>
                  <a:path w="83" h="6">
                    <a:moveTo>
                      <a:pt x="77" y="6"/>
                    </a:moveTo>
                    <a:lnTo>
                      <a:pt x="0" y="2"/>
                    </a:lnTo>
                    <a:lnTo>
                      <a:pt x="83" y="0"/>
                    </a:lnTo>
                    <a:lnTo>
                      <a:pt x="7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9" name="Freeform 2367"/>
              <p:cNvSpPr>
                <a:spLocks noChangeAspect="1"/>
              </p:cNvSpPr>
              <p:nvPr/>
            </p:nvSpPr>
            <p:spPr bwMode="auto">
              <a:xfrm>
                <a:off x="3312" y="2947"/>
                <a:ext cx="39" cy="2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0"/>
                  </a:cxn>
                  <a:cxn ang="0">
                    <a:pos x="77" y="4"/>
                  </a:cxn>
                  <a:cxn ang="0">
                    <a:pos x="4" y="6"/>
                  </a:cxn>
                </a:cxnLst>
                <a:rect l="0" t="0" r="r" b="b"/>
                <a:pathLst>
                  <a:path w="77" h="6">
                    <a:moveTo>
                      <a:pt x="4" y="6"/>
                    </a:moveTo>
                    <a:lnTo>
                      <a:pt x="0" y="0"/>
                    </a:lnTo>
                    <a:lnTo>
                      <a:pt x="77" y="4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0" name="Freeform 2368"/>
              <p:cNvSpPr>
                <a:spLocks noChangeAspect="1"/>
              </p:cNvSpPr>
              <p:nvPr/>
            </p:nvSpPr>
            <p:spPr bwMode="auto">
              <a:xfrm>
                <a:off x="3314" y="2948"/>
                <a:ext cx="37" cy="2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0" y="2"/>
                  </a:cxn>
                  <a:cxn ang="0">
                    <a:pos x="73" y="0"/>
                  </a:cxn>
                  <a:cxn ang="0">
                    <a:pos x="67" y="4"/>
                  </a:cxn>
                </a:cxnLst>
                <a:rect l="0" t="0" r="r" b="b"/>
                <a:pathLst>
                  <a:path w="73" h="4">
                    <a:moveTo>
                      <a:pt x="67" y="4"/>
                    </a:moveTo>
                    <a:lnTo>
                      <a:pt x="0" y="2"/>
                    </a:lnTo>
                    <a:lnTo>
                      <a:pt x="73" y="0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1" name="Freeform 2369"/>
              <p:cNvSpPr>
                <a:spLocks noChangeAspect="1"/>
              </p:cNvSpPr>
              <p:nvPr/>
            </p:nvSpPr>
            <p:spPr bwMode="auto">
              <a:xfrm>
                <a:off x="3314" y="2949"/>
                <a:ext cx="33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65" y="2"/>
                  </a:cxn>
                  <a:cxn ang="0">
                    <a:pos x="8" y="2"/>
                  </a:cxn>
                </a:cxnLst>
                <a:rect l="0" t="0" r="r" b="b"/>
                <a:pathLst>
                  <a:path w="65" h="2">
                    <a:moveTo>
                      <a:pt x="8" y="2"/>
                    </a:moveTo>
                    <a:lnTo>
                      <a:pt x="0" y="0"/>
                    </a:lnTo>
                    <a:lnTo>
                      <a:pt x="65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2" name="Freeform 2370"/>
              <p:cNvSpPr>
                <a:spLocks noChangeAspect="1"/>
              </p:cNvSpPr>
              <p:nvPr/>
            </p:nvSpPr>
            <p:spPr bwMode="auto">
              <a:xfrm>
                <a:off x="3317" y="2950"/>
                <a:ext cx="30" cy="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0" y="2"/>
                  </a:cxn>
                  <a:cxn ang="0">
                    <a:pos x="59" y="0"/>
                  </a:cxn>
                  <a:cxn ang="0">
                    <a:pos x="52" y="4"/>
                  </a:cxn>
                </a:cxnLst>
                <a:rect l="0" t="0" r="r" b="b"/>
                <a:pathLst>
                  <a:path w="59" h="4">
                    <a:moveTo>
                      <a:pt x="52" y="4"/>
                    </a:moveTo>
                    <a:lnTo>
                      <a:pt x="0" y="2"/>
                    </a:lnTo>
                    <a:lnTo>
                      <a:pt x="59" y="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3" name="Freeform 2371"/>
              <p:cNvSpPr>
                <a:spLocks noChangeAspect="1"/>
              </p:cNvSpPr>
              <p:nvPr/>
            </p:nvSpPr>
            <p:spPr bwMode="auto">
              <a:xfrm>
                <a:off x="3317" y="2950"/>
                <a:ext cx="26" cy="2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0" y="0"/>
                  </a:cxn>
                  <a:cxn ang="0">
                    <a:pos x="52" y="4"/>
                  </a:cxn>
                  <a:cxn ang="0">
                    <a:pos x="9" y="4"/>
                  </a:cxn>
                </a:cxnLst>
                <a:rect l="0" t="0" r="r" b="b"/>
                <a:pathLst>
                  <a:path w="52" h="4">
                    <a:moveTo>
                      <a:pt x="9" y="4"/>
                    </a:moveTo>
                    <a:lnTo>
                      <a:pt x="0" y="0"/>
                    </a:lnTo>
                    <a:lnTo>
                      <a:pt x="52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4" name="Freeform 2372"/>
              <p:cNvSpPr>
                <a:spLocks noChangeAspect="1"/>
              </p:cNvSpPr>
              <p:nvPr/>
            </p:nvSpPr>
            <p:spPr bwMode="auto">
              <a:xfrm>
                <a:off x="3322" y="2952"/>
                <a:ext cx="21" cy="1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0" y="0"/>
                  </a:cxn>
                  <a:cxn ang="0">
                    <a:pos x="43" y="0"/>
                  </a:cxn>
                  <a:cxn ang="0">
                    <a:pos x="33" y="2"/>
                  </a:cxn>
                </a:cxnLst>
                <a:rect l="0" t="0" r="r" b="b"/>
                <a:pathLst>
                  <a:path w="43" h="2">
                    <a:moveTo>
                      <a:pt x="33" y="2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5" name="Freeform 2373"/>
              <p:cNvSpPr>
                <a:spLocks noChangeAspect="1"/>
              </p:cNvSpPr>
              <p:nvPr/>
            </p:nvSpPr>
            <p:spPr bwMode="auto">
              <a:xfrm>
                <a:off x="3322" y="2952"/>
                <a:ext cx="16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33" y="2"/>
                  </a:cxn>
                  <a:cxn ang="0">
                    <a:pos x="10" y="2"/>
                  </a:cxn>
                </a:cxnLst>
                <a:rect l="0" t="0" r="r" b="b"/>
                <a:pathLst>
                  <a:path w="33" h="2">
                    <a:moveTo>
                      <a:pt x="10" y="2"/>
                    </a:moveTo>
                    <a:lnTo>
                      <a:pt x="0" y="0"/>
                    </a:lnTo>
                    <a:lnTo>
                      <a:pt x="33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6" name="Freeform 2374"/>
              <p:cNvSpPr>
                <a:spLocks noChangeAspect="1"/>
              </p:cNvSpPr>
              <p:nvPr/>
            </p:nvSpPr>
            <p:spPr bwMode="auto">
              <a:xfrm>
                <a:off x="3327" y="2953"/>
                <a:ext cx="11" cy="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3" y="2"/>
                  </a:cxn>
                </a:cxnLst>
                <a:rect l="0" t="0" r="r" b="b"/>
                <a:pathLst>
                  <a:path w="23" h="2">
                    <a:moveTo>
                      <a:pt x="13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7" name="Freeform 2375"/>
              <p:cNvSpPr>
                <a:spLocks noChangeAspect="1"/>
              </p:cNvSpPr>
              <p:nvPr/>
            </p:nvSpPr>
            <p:spPr bwMode="auto">
              <a:xfrm>
                <a:off x="2507" y="2889"/>
                <a:ext cx="11" cy="1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0" y="2"/>
                  </a:cxn>
                  <a:cxn ang="0">
                    <a:pos x="12" y="0"/>
                  </a:cxn>
                  <a:cxn ang="0">
                    <a:pos x="23" y="2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8" name="Freeform 2376"/>
              <p:cNvSpPr>
                <a:spLocks noChangeAspect="1"/>
              </p:cNvSpPr>
              <p:nvPr/>
            </p:nvSpPr>
            <p:spPr bwMode="auto">
              <a:xfrm>
                <a:off x="2501" y="2889"/>
                <a:ext cx="17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1" y="0"/>
                  </a:cxn>
                  <a:cxn ang="0">
                    <a:pos x="34" y="2"/>
                  </a:cxn>
                  <a:cxn ang="0">
                    <a:pos x="0" y="6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1" y="0"/>
                    </a:lnTo>
                    <a:lnTo>
                      <a:pt x="34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9" name="Freeform 2377"/>
              <p:cNvSpPr>
                <a:spLocks noChangeAspect="1"/>
              </p:cNvSpPr>
              <p:nvPr/>
            </p:nvSpPr>
            <p:spPr bwMode="auto">
              <a:xfrm>
                <a:off x="2501" y="2890"/>
                <a:ext cx="23" cy="2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0" y="4"/>
                  </a:cxn>
                  <a:cxn ang="0">
                    <a:pos x="34" y="0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0" y="4"/>
                    </a:lnTo>
                    <a:lnTo>
                      <a:pt x="34" y="0"/>
                    </a:lnTo>
                    <a:lnTo>
                      <a:pt x="4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0" name="Freeform 2378"/>
              <p:cNvSpPr>
                <a:spLocks noChangeAspect="1"/>
              </p:cNvSpPr>
              <p:nvPr/>
            </p:nvSpPr>
            <p:spPr bwMode="auto">
              <a:xfrm>
                <a:off x="2496" y="2892"/>
                <a:ext cx="28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0"/>
                  </a:cxn>
                  <a:cxn ang="0">
                    <a:pos x="56" y="0"/>
                  </a:cxn>
                  <a:cxn ang="0">
                    <a:pos x="0" y="3"/>
                  </a:cxn>
                </a:cxnLst>
                <a:rect l="0" t="0" r="r" b="b"/>
                <a:pathLst>
                  <a:path w="56" h="3">
                    <a:moveTo>
                      <a:pt x="0" y="3"/>
                    </a:moveTo>
                    <a:lnTo>
                      <a:pt x="10" y="0"/>
                    </a:lnTo>
                    <a:lnTo>
                      <a:pt x="56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1" name="Freeform 2379"/>
              <p:cNvSpPr>
                <a:spLocks noChangeAspect="1"/>
              </p:cNvSpPr>
              <p:nvPr/>
            </p:nvSpPr>
            <p:spPr bwMode="auto">
              <a:xfrm>
                <a:off x="2496" y="2892"/>
                <a:ext cx="33" cy="3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0" y="5"/>
                  </a:cxn>
                  <a:cxn ang="0">
                    <a:pos x="56" y="0"/>
                  </a:cxn>
                  <a:cxn ang="0">
                    <a:pos x="66" y="5"/>
                  </a:cxn>
                </a:cxnLst>
                <a:rect l="0" t="0" r="r" b="b"/>
                <a:pathLst>
                  <a:path w="66" h="5">
                    <a:moveTo>
                      <a:pt x="66" y="5"/>
                    </a:moveTo>
                    <a:lnTo>
                      <a:pt x="0" y="5"/>
                    </a:lnTo>
                    <a:lnTo>
                      <a:pt x="56" y="0"/>
                    </a:lnTo>
                    <a:lnTo>
                      <a:pt x="66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2" name="Freeform 2380"/>
              <p:cNvSpPr>
                <a:spLocks noChangeAspect="1"/>
              </p:cNvSpPr>
              <p:nvPr/>
            </p:nvSpPr>
            <p:spPr bwMode="auto">
              <a:xfrm>
                <a:off x="2493" y="2894"/>
                <a:ext cx="36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0"/>
                  </a:cxn>
                  <a:cxn ang="0">
                    <a:pos x="71" y="2"/>
                  </a:cxn>
                  <a:cxn ang="0">
                    <a:pos x="0" y="8"/>
                  </a:cxn>
                </a:cxnLst>
                <a:rect l="0" t="0" r="r" b="b"/>
                <a:pathLst>
                  <a:path w="71" h="8">
                    <a:moveTo>
                      <a:pt x="0" y="8"/>
                    </a:moveTo>
                    <a:lnTo>
                      <a:pt x="7" y="0"/>
                    </a:lnTo>
                    <a:lnTo>
                      <a:pt x="71" y="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3" name="Freeform 2381"/>
              <p:cNvSpPr>
                <a:spLocks noChangeAspect="1"/>
              </p:cNvSpPr>
              <p:nvPr/>
            </p:nvSpPr>
            <p:spPr bwMode="auto">
              <a:xfrm>
                <a:off x="2493" y="2895"/>
                <a:ext cx="36" cy="3"/>
              </a:xfrm>
              <a:custGeom>
                <a:avLst/>
                <a:gdLst/>
                <a:ahLst/>
                <a:cxnLst>
                  <a:cxn ang="0">
                    <a:pos x="44" y="6"/>
                  </a:cxn>
                  <a:cxn ang="0">
                    <a:pos x="0" y="6"/>
                  </a:cxn>
                  <a:cxn ang="0">
                    <a:pos x="71" y="0"/>
                  </a:cxn>
                  <a:cxn ang="0">
                    <a:pos x="44" y="6"/>
                  </a:cxn>
                </a:cxnLst>
                <a:rect l="0" t="0" r="r" b="b"/>
                <a:pathLst>
                  <a:path w="71" h="6">
                    <a:moveTo>
                      <a:pt x="44" y="6"/>
                    </a:moveTo>
                    <a:lnTo>
                      <a:pt x="0" y="6"/>
                    </a:lnTo>
                    <a:lnTo>
                      <a:pt x="71" y="0"/>
                    </a:lnTo>
                    <a:lnTo>
                      <a:pt x="4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4" name="Freeform 2382"/>
              <p:cNvSpPr>
                <a:spLocks noChangeAspect="1"/>
              </p:cNvSpPr>
              <p:nvPr/>
            </p:nvSpPr>
            <p:spPr bwMode="auto">
              <a:xfrm>
                <a:off x="2493" y="2898"/>
                <a:ext cx="21" cy="1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34" y="2"/>
                  </a:cxn>
                </a:cxnLst>
                <a:rect l="0" t="0" r="r" b="b"/>
                <a:pathLst>
                  <a:path w="42" h="2">
                    <a:moveTo>
                      <a:pt x="34" y="2"/>
                    </a:moveTo>
                    <a:lnTo>
                      <a:pt x="0" y="0"/>
                    </a:lnTo>
                    <a:lnTo>
                      <a:pt x="42" y="2"/>
                    </a:lnTo>
                    <a:lnTo>
                      <a:pt x="3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5" name="Freeform 2383"/>
              <p:cNvSpPr>
                <a:spLocks noChangeAspect="1"/>
              </p:cNvSpPr>
              <p:nvPr/>
            </p:nvSpPr>
            <p:spPr bwMode="auto">
              <a:xfrm>
                <a:off x="2514" y="2895"/>
                <a:ext cx="15" cy="4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0" y="8"/>
                  </a:cxn>
                  <a:cxn ang="0">
                    <a:pos x="29" y="0"/>
                  </a:cxn>
                  <a:cxn ang="0">
                    <a:pos x="9" y="8"/>
                  </a:cxn>
                </a:cxnLst>
                <a:rect l="0" t="0" r="r" b="b"/>
                <a:pathLst>
                  <a:path w="29" h="8">
                    <a:moveTo>
                      <a:pt x="9" y="8"/>
                    </a:moveTo>
                    <a:lnTo>
                      <a:pt x="0" y="8"/>
                    </a:lnTo>
                    <a:lnTo>
                      <a:pt x="29" y="0"/>
                    </a:lnTo>
                    <a:lnTo>
                      <a:pt x="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6" name="Freeform 2384"/>
              <p:cNvSpPr>
                <a:spLocks noChangeAspect="1"/>
              </p:cNvSpPr>
              <p:nvPr/>
            </p:nvSpPr>
            <p:spPr bwMode="auto">
              <a:xfrm>
                <a:off x="2533" y="2890"/>
                <a:ext cx="10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17"/>
                  </a:cxn>
                </a:cxnLst>
                <a:rect l="0" t="0" r="r" b="b"/>
                <a:pathLst>
                  <a:path w="21" h="17">
                    <a:moveTo>
                      <a:pt x="0" y="17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7" name="Freeform 2385"/>
              <p:cNvSpPr>
                <a:spLocks noChangeAspect="1"/>
              </p:cNvSpPr>
              <p:nvPr/>
            </p:nvSpPr>
            <p:spPr bwMode="auto">
              <a:xfrm>
                <a:off x="2519" y="2895"/>
                <a:ext cx="14" cy="4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8"/>
                  </a:cxn>
                  <a:cxn ang="0">
                    <a:pos x="20" y="0"/>
                  </a:cxn>
                  <a:cxn ang="0">
                    <a:pos x="27" y="8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0" y="8"/>
                    </a:lnTo>
                    <a:lnTo>
                      <a:pt x="20" y="0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8" name="Freeform 2386"/>
              <p:cNvSpPr>
                <a:spLocks noChangeAspect="1"/>
              </p:cNvSpPr>
              <p:nvPr/>
            </p:nvSpPr>
            <p:spPr bwMode="auto">
              <a:xfrm>
                <a:off x="2493" y="2898"/>
                <a:ext cx="18" cy="1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28" y="4"/>
                  </a:cxn>
                </a:cxnLst>
                <a:rect l="0" t="0" r="r" b="b"/>
                <a:pathLst>
                  <a:path w="34" h="4">
                    <a:moveTo>
                      <a:pt x="28" y="4"/>
                    </a:moveTo>
                    <a:lnTo>
                      <a:pt x="0" y="0"/>
                    </a:lnTo>
                    <a:lnTo>
                      <a:pt x="34" y="2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9" name="Freeform 2387"/>
              <p:cNvSpPr>
                <a:spLocks noChangeAspect="1"/>
              </p:cNvSpPr>
              <p:nvPr/>
            </p:nvSpPr>
            <p:spPr bwMode="auto">
              <a:xfrm>
                <a:off x="2519" y="2899"/>
                <a:ext cx="14" cy="1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6" y="2"/>
                  </a:cxn>
                </a:cxnLst>
                <a:rect l="0" t="0" r="r" b="b"/>
                <a:pathLst>
                  <a:path w="27" h="2">
                    <a:moveTo>
                      <a:pt x="6" y="2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0" name="Freeform 2388"/>
              <p:cNvSpPr>
                <a:spLocks noChangeAspect="1"/>
              </p:cNvSpPr>
              <p:nvPr/>
            </p:nvSpPr>
            <p:spPr bwMode="auto">
              <a:xfrm>
                <a:off x="2493" y="2898"/>
                <a:ext cx="14" cy="4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0"/>
                  </a:cxn>
                  <a:cxn ang="0">
                    <a:pos x="26" y="6"/>
                  </a:cxn>
                  <a:cxn ang="0">
                    <a:pos x="21" y="10"/>
                  </a:cxn>
                </a:cxnLst>
                <a:rect l="0" t="0" r="r" b="b"/>
                <a:pathLst>
                  <a:path w="26" h="10">
                    <a:moveTo>
                      <a:pt x="21" y="10"/>
                    </a:moveTo>
                    <a:lnTo>
                      <a:pt x="0" y="0"/>
                    </a:lnTo>
                    <a:lnTo>
                      <a:pt x="26" y="6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1" name="Freeform 2389"/>
              <p:cNvSpPr>
                <a:spLocks noChangeAspect="1"/>
              </p:cNvSpPr>
              <p:nvPr/>
            </p:nvSpPr>
            <p:spPr bwMode="auto">
              <a:xfrm>
                <a:off x="2522" y="2899"/>
                <a:ext cx="11" cy="3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6" y="8"/>
                  </a:cxn>
                </a:cxnLst>
                <a:rect l="0" t="0" r="r" b="b"/>
                <a:pathLst>
                  <a:path w="21" h="8">
                    <a:moveTo>
                      <a:pt x="6" y="8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2" name="Freeform 2390"/>
              <p:cNvSpPr>
                <a:spLocks noChangeAspect="1"/>
              </p:cNvSpPr>
              <p:nvPr/>
            </p:nvSpPr>
            <p:spPr bwMode="auto">
              <a:xfrm>
                <a:off x="2490" y="2898"/>
                <a:ext cx="15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0"/>
                  </a:cxn>
                  <a:cxn ang="0">
                    <a:pos x="29" y="10"/>
                  </a:cxn>
                  <a:cxn ang="0">
                    <a:pos x="0" y="10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lnTo>
                      <a:pt x="6" y="0"/>
                    </a:lnTo>
                    <a:lnTo>
                      <a:pt x="29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3" name="Freeform 2391"/>
              <p:cNvSpPr>
                <a:spLocks noChangeAspect="1"/>
              </p:cNvSpPr>
              <p:nvPr/>
            </p:nvSpPr>
            <p:spPr bwMode="auto">
              <a:xfrm>
                <a:off x="2490" y="2902"/>
                <a:ext cx="15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3" y="4"/>
                  </a:cxn>
                </a:cxnLst>
                <a:rect l="0" t="0" r="r" b="b"/>
                <a:pathLst>
                  <a:path w="29" h="4">
                    <a:moveTo>
                      <a:pt x="23" y="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4" name="Freeform 2392"/>
              <p:cNvSpPr>
                <a:spLocks noChangeAspect="1"/>
              </p:cNvSpPr>
              <p:nvPr/>
            </p:nvSpPr>
            <p:spPr bwMode="auto">
              <a:xfrm>
                <a:off x="2525" y="2899"/>
                <a:ext cx="8" cy="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6"/>
                  </a:cxn>
                  <a:cxn ang="0">
                    <a:pos x="15" y="0"/>
                  </a:cxn>
                  <a:cxn ang="0">
                    <a:pos x="6" y="12"/>
                  </a:cxn>
                </a:cxnLst>
                <a:rect l="0" t="0" r="r" b="b"/>
                <a:pathLst>
                  <a:path w="15" h="12">
                    <a:moveTo>
                      <a:pt x="6" y="12"/>
                    </a:moveTo>
                    <a:lnTo>
                      <a:pt x="0" y="6"/>
                    </a:lnTo>
                    <a:lnTo>
                      <a:pt x="15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5" name="Freeform 2393"/>
              <p:cNvSpPr>
                <a:spLocks noChangeAspect="1"/>
              </p:cNvSpPr>
              <p:nvPr/>
            </p:nvSpPr>
            <p:spPr bwMode="auto">
              <a:xfrm>
                <a:off x="2528" y="2890"/>
                <a:ext cx="15" cy="14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7" y="17"/>
                  </a:cxn>
                  <a:cxn ang="0">
                    <a:pos x="30" y="0"/>
                  </a:cxn>
                  <a:cxn ang="0">
                    <a:pos x="0" y="29"/>
                  </a:cxn>
                </a:cxnLst>
                <a:rect l="0" t="0" r="r" b="b"/>
                <a:pathLst>
                  <a:path w="30" h="29">
                    <a:moveTo>
                      <a:pt x="0" y="29"/>
                    </a:moveTo>
                    <a:lnTo>
                      <a:pt x="7" y="17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6" name="Freeform 2394"/>
              <p:cNvSpPr>
                <a:spLocks noChangeAspect="1"/>
              </p:cNvSpPr>
              <p:nvPr/>
            </p:nvSpPr>
            <p:spPr bwMode="auto">
              <a:xfrm>
                <a:off x="2490" y="2902"/>
                <a:ext cx="11" cy="5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17" y="9"/>
                  </a:cxn>
                </a:cxnLst>
                <a:rect l="0" t="0" r="r" b="b"/>
                <a:pathLst>
                  <a:path w="21" h="9">
                    <a:moveTo>
                      <a:pt x="17" y="9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17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7" name="Freeform 2395"/>
              <p:cNvSpPr>
                <a:spLocks noChangeAspect="1"/>
              </p:cNvSpPr>
              <p:nvPr/>
            </p:nvSpPr>
            <p:spPr bwMode="auto">
              <a:xfrm>
                <a:off x="2528" y="2890"/>
                <a:ext cx="15" cy="17"/>
              </a:xfrm>
              <a:custGeom>
                <a:avLst/>
                <a:gdLst/>
                <a:ahLst/>
                <a:cxnLst>
                  <a:cxn ang="0">
                    <a:pos x="4" y="34"/>
                  </a:cxn>
                  <a:cxn ang="0">
                    <a:pos x="0" y="29"/>
                  </a:cxn>
                  <a:cxn ang="0">
                    <a:pos x="30" y="0"/>
                  </a:cxn>
                  <a:cxn ang="0">
                    <a:pos x="4" y="34"/>
                  </a:cxn>
                </a:cxnLst>
                <a:rect l="0" t="0" r="r" b="b"/>
                <a:pathLst>
                  <a:path w="30" h="34">
                    <a:moveTo>
                      <a:pt x="4" y="34"/>
                    </a:moveTo>
                    <a:lnTo>
                      <a:pt x="0" y="29"/>
                    </a:lnTo>
                    <a:lnTo>
                      <a:pt x="30" y="0"/>
                    </a:lnTo>
                    <a:lnTo>
                      <a:pt x="4" y="3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8" name="Freeform 2396"/>
              <p:cNvSpPr>
                <a:spLocks noChangeAspect="1"/>
              </p:cNvSpPr>
              <p:nvPr/>
            </p:nvSpPr>
            <p:spPr bwMode="auto">
              <a:xfrm>
                <a:off x="2487" y="2902"/>
                <a:ext cx="13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4" y="0"/>
                  </a:cxn>
                  <a:cxn ang="0">
                    <a:pos x="25" y="11"/>
                  </a:cxn>
                  <a:cxn ang="0">
                    <a:pos x="0" y="11"/>
                  </a:cxn>
                </a:cxnLst>
                <a:rect l="0" t="0" r="r" b="b"/>
                <a:pathLst>
                  <a:path w="25" h="11">
                    <a:moveTo>
                      <a:pt x="0" y="11"/>
                    </a:moveTo>
                    <a:lnTo>
                      <a:pt x="4" y="0"/>
                    </a:lnTo>
                    <a:lnTo>
                      <a:pt x="25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9" name="Freeform 2397"/>
              <p:cNvSpPr>
                <a:spLocks noChangeAspect="1"/>
              </p:cNvSpPr>
              <p:nvPr/>
            </p:nvSpPr>
            <p:spPr bwMode="auto">
              <a:xfrm>
                <a:off x="2487" y="2907"/>
                <a:ext cx="13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1" y="10"/>
                  </a:cxn>
                </a:cxnLst>
                <a:rect l="0" t="0" r="r" b="b"/>
                <a:pathLst>
                  <a:path w="25" h="10">
                    <a:moveTo>
                      <a:pt x="21" y="10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0" name="Freeform 2398"/>
              <p:cNvSpPr>
                <a:spLocks noChangeAspect="1"/>
              </p:cNvSpPr>
              <p:nvPr/>
            </p:nvSpPr>
            <p:spPr bwMode="auto">
              <a:xfrm>
                <a:off x="2530" y="2890"/>
                <a:ext cx="13" cy="22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0" y="36"/>
                  </a:cxn>
                  <a:cxn ang="0">
                    <a:pos x="26" y="0"/>
                  </a:cxn>
                  <a:cxn ang="0">
                    <a:pos x="3" y="44"/>
                  </a:cxn>
                </a:cxnLst>
                <a:rect l="0" t="0" r="r" b="b"/>
                <a:pathLst>
                  <a:path w="26" h="44">
                    <a:moveTo>
                      <a:pt x="3" y="44"/>
                    </a:moveTo>
                    <a:lnTo>
                      <a:pt x="0" y="36"/>
                    </a:lnTo>
                    <a:lnTo>
                      <a:pt x="26" y="0"/>
                    </a:lnTo>
                    <a:lnTo>
                      <a:pt x="3" y="4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1" name="Freeform 2399"/>
              <p:cNvSpPr>
                <a:spLocks noChangeAspect="1"/>
              </p:cNvSpPr>
              <p:nvPr/>
            </p:nvSpPr>
            <p:spPr bwMode="auto">
              <a:xfrm>
                <a:off x="2486" y="2908"/>
                <a:ext cx="12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0"/>
                  </a:cxn>
                  <a:cxn ang="0">
                    <a:pos x="25" y="6"/>
                  </a:cxn>
                  <a:cxn ang="0">
                    <a:pos x="0" y="12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lnTo>
                      <a:pt x="4" y="0"/>
                    </a:lnTo>
                    <a:lnTo>
                      <a:pt x="25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2" name="Freeform 2400"/>
              <p:cNvSpPr>
                <a:spLocks noChangeAspect="1"/>
              </p:cNvSpPr>
              <p:nvPr/>
            </p:nvSpPr>
            <p:spPr bwMode="auto">
              <a:xfrm>
                <a:off x="2486" y="2912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3" y="8"/>
                  </a:cxn>
                </a:cxnLst>
                <a:rect l="0" t="0" r="r" b="b"/>
                <a:pathLst>
                  <a:path w="25" h="8">
                    <a:moveTo>
                      <a:pt x="23" y="8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3" name="Freeform 2401"/>
              <p:cNvSpPr>
                <a:spLocks noChangeAspect="1"/>
              </p:cNvSpPr>
              <p:nvPr/>
            </p:nvSpPr>
            <p:spPr bwMode="auto">
              <a:xfrm>
                <a:off x="2532" y="2890"/>
                <a:ext cx="11" cy="27"/>
              </a:xfrm>
              <a:custGeom>
                <a:avLst/>
                <a:gdLst/>
                <a:ahLst/>
                <a:cxnLst>
                  <a:cxn ang="0">
                    <a:pos x="2" y="54"/>
                  </a:cxn>
                  <a:cxn ang="0">
                    <a:pos x="0" y="44"/>
                  </a:cxn>
                  <a:cxn ang="0">
                    <a:pos x="23" y="0"/>
                  </a:cxn>
                  <a:cxn ang="0">
                    <a:pos x="2" y="54"/>
                  </a:cxn>
                </a:cxnLst>
                <a:rect l="0" t="0" r="r" b="b"/>
                <a:pathLst>
                  <a:path w="23" h="54">
                    <a:moveTo>
                      <a:pt x="2" y="54"/>
                    </a:moveTo>
                    <a:lnTo>
                      <a:pt x="0" y="44"/>
                    </a:lnTo>
                    <a:lnTo>
                      <a:pt x="23" y="0"/>
                    </a:lnTo>
                    <a:lnTo>
                      <a:pt x="2" y="5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4" name="Freeform 2402"/>
              <p:cNvSpPr>
                <a:spLocks noChangeAspect="1"/>
              </p:cNvSpPr>
              <p:nvPr/>
            </p:nvSpPr>
            <p:spPr bwMode="auto">
              <a:xfrm>
                <a:off x="2486" y="2914"/>
                <a:ext cx="11" cy="7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3" y="13"/>
                  </a:cxn>
                </a:cxnLst>
                <a:rect l="0" t="0" r="r" b="b"/>
                <a:pathLst>
                  <a:path w="23" h="13">
                    <a:moveTo>
                      <a:pt x="23" y="13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3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5" name="Freeform 2403"/>
              <p:cNvSpPr>
                <a:spLocks noChangeAspect="1"/>
              </p:cNvSpPr>
              <p:nvPr/>
            </p:nvSpPr>
            <p:spPr bwMode="auto">
              <a:xfrm>
                <a:off x="2486" y="2914"/>
                <a:ext cx="10" cy="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0"/>
                  </a:cxn>
                  <a:cxn ang="0">
                    <a:pos x="21" y="13"/>
                  </a:cxn>
                  <a:cxn ang="0">
                    <a:pos x="0" y="15"/>
                  </a:cxn>
                </a:cxnLst>
                <a:rect l="0" t="0" r="r" b="b"/>
                <a:pathLst>
                  <a:path w="21" h="15">
                    <a:moveTo>
                      <a:pt x="0" y="15"/>
                    </a:moveTo>
                    <a:lnTo>
                      <a:pt x="0" y="0"/>
                    </a:lnTo>
                    <a:lnTo>
                      <a:pt x="21" y="13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6" name="Freeform 2404"/>
              <p:cNvSpPr>
                <a:spLocks noChangeAspect="1"/>
              </p:cNvSpPr>
              <p:nvPr/>
            </p:nvSpPr>
            <p:spPr bwMode="auto">
              <a:xfrm>
                <a:off x="2533" y="2890"/>
                <a:ext cx="10" cy="32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54"/>
                  </a:cxn>
                  <a:cxn ang="0">
                    <a:pos x="21" y="0"/>
                  </a:cxn>
                  <a:cxn ang="0">
                    <a:pos x="0" y="63"/>
                  </a:cxn>
                </a:cxnLst>
                <a:rect l="0" t="0" r="r" b="b"/>
                <a:pathLst>
                  <a:path w="21" h="63">
                    <a:moveTo>
                      <a:pt x="0" y="63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7" name="Freeform 2405"/>
              <p:cNvSpPr>
                <a:spLocks noChangeAspect="1"/>
              </p:cNvSpPr>
              <p:nvPr/>
            </p:nvSpPr>
            <p:spPr bwMode="auto">
              <a:xfrm>
                <a:off x="2486" y="2921"/>
                <a:ext cx="11" cy="5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12"/>
                  </a:cxn>
                </a:cxnLst>
                <a:rect l="0" t="0" r="r" b="b"/>
                <a:pathLst>
                  <a:path w="23" h="12">
                    <a:moveTo>
                      <a:pt x="23" y="1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8" name="Freeform 2406"/>
              <p:cNvSpPr>
                <a:spLocks noChangeAspect="1"/>
              </p:cNvSpPr>
              <p:nvPr/>
            </p:nvSpPr>
            <p:spPr bwMode="auto">
              <a:xfrm>
                <a:off x="2533" y="2890"/>
                <a:ext cx="10" cy="36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0" y="63"/>
                  </a:cxn>
                  <a:cxn ang="0">
                    <a:pos x="21" y="0"/>
                  </a:cxn>
                  <a:cxn ang="0">
                    <a:pos x="0" y="73"/>
                  </a:cxn>
                </a:cxnLst>
                <a:rect l="0" t="0" r="r" b="b"/>
                <a:pathLst>
                  <a:path w="21" h="73">
                    <a:moveTo>
                      <a:pt x="0" y="73"/>
                    </a:moveTo>
                    <a:lnTo>
                      <a:pt x="0" y="63"/>
                    </a:lnTo>
                    <a:lnTo>
                      <a:pt x="21" y="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9" name="Freeform 2407"/>
              <p:cNvSpPr>
                <a:spLocks noChangeAspect="1"/>
              </p:cNvSpPr>
              <p:nvPr/>
            </p:nvSpPr>
            <p:spPr bwMode="auto">
              <a:xfrm>
                <a:off x="2486" y="2922"/>
                <a:ext cx="11" cy="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0"/>
                  </a:cxn>
                  <a:cxn ang="0">
                    <a:pos x="23" y="10"/>
                  </a:cxn>
                  <a:cxn ang="0">
                    <a:pos x="0" y="14"/>
                  </a:cxn>
                </a:cxnLst>
                <a:rect l="0" t="0" r="r" b="b"/>
                <a:pathLst>
                  <a:path w="23" h="14">
                    <a:moveTo>
                      <a:pt x="0" y="14"/>
                    </a:moveTo>
                    <a:lnTo>
                      <a:pt x="0" y="0"/>
                    </a:lnTo>
                    <a:lnTo>
                      <a:pt x="23" y="1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0" name="Freeform 2408"/>
              <p:cNvSpPr>
                <a:spLocks noChangeAspect="1"/>
              </p:cNvSpPr>
              <p:nvPr/>
            </p:nvSpPr>
            <p:spPr bwMode="auto">
              <a:xfrm>
                <a:off x="2486" y="2926"/>
                <a:ext cx="12" cy="5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5" y="9"/>
                  </a:cxn>
                </a:cxnLst>
                <a:rect l="0" t="0" r="r" b="b"/>
                <a:pathLst>
                  <a:path w="25" h="9">
                    <a:moveTo>
                      <a:pt x="25" y="9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5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1" name="Freeform 2409"/>
              <p:cNvSpPr>
                <a:spLocks noChangeAspect="1"/>
              </p:cNvSpPr>
              <p:nvPr/>
            </p:nvSpPr>
            <p:spPr bwMode="auto">
              <a:xfrm>
                <a:off x="2532" y="2890"/>
                <a:ext cx="11" cy="41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2" y="75"/>
                  </a:cxn>
                  <a:cxn ang="0">
                    <a:pos x="23" y="0"/>
                  </a:cxn>
                  <a:cxn ang="0">
                    <a:pos x="0" y="82"/>
                  </a:cxn>
                </a:cxnLst>
                <a:rect l="0" t="0" r="r" b="b"/>
                <a:pathLst>
                  <a:path w="23" h="82">
                    <a:moveTo>
                      <a:pt x="0" y="82"/>
                    </a:moveTo>
                    <a:lnTo>
                      <a:pt x="2" y="75"/>
                    </a:lnTo>
                    <a:lnTo>
                      <a:pt x="23" y="0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2" name="Freeform 2410"/>
              <p:cNvSpPr>
                <a:spLocks noChangeAspect="1"/>
              </p:cNvSpPr>
              <p:nvPr/>
            </p:nvSpPr>
            <p:spPr bwMode="auto">
              <a:xfrm>
                <a:off x="2486" y="2928"/>
                <a:ext cx="12" cy="7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0" y="0"/>
                  </a:cxn>
                  <a:cxn ang="0">
                    <a:pos x="25" y="5"/>
                  </a:cxn>
                  <a:cxn ang="0">
                    <a:pos x="4" y="13"/>
                  </a:cxn>
                </a:cxnLst>
                <a:rect l="0" t="0" r="r" b="b"/>
                <a:pathLst>
                  <a:path w="25" h="13">
                    <a:moveTo>
                      <a:pt x="4" y="13"/>
                    </a:moveTo>
                    <a:lnTo>
                      <a:pt x="0" y="0"/>
                    </a:lnTo>
                    <a:lnTo>
                      <a:pt x="25" y="5"/>
                    </a:lnTo>
                    <a:lnTo>
                      <a:pt x="4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3" name="Freeform 2411"/>
              <p:cNvSpPr>
                <a:spLocks noChangeAspect="1"/>
              </p:cNvSpPr>
              <p:nvPr/>
            </p:nvSpPr>
            <p:spPr bwMode="auto">
              <a:xfrm>
                <a:off x="2487" y="2931"/>
                <a:ext cx="13" cy="4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6"/>
                  </a:cxn>
                  <a:cxn ang="0">
                    <a:pos x="21" y="0"/>
                  </a:cxn>
                  <a:cxn ang="0">
                    <a:pos x="25" y="8"/>
                  </a:cxn>
                </a:cxnLst>
                <a:rect l="0" t="0" r="r" b="b"/>
                <a:pathLst>
                  <a:path w="25" h="8">
                    <a:moveTo>
                      <a:pt x="25" y="8"/>
                    </a:moveTo>
                    <a:lnTo>
                      <a:pt x="0" y="6"/>
                    </a:lnTo>
                    <a:lnTo>
                      <a:pt x="21" y="0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4" name="Freeform 2412"/>
              <p:cNvSpPr>
                <a:spLocks noChangeAspect="1"/>
              </p:cNvSpPr>
              <p:nvPr/>
            </p:nvSpPr>
            <p:spPr bwMode="auto">
              <a:xfrm>
                <a:off x="2487" y="2935"/>
                <a:ext cx="14" cy="3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5" name="Freeform 2413"/>
              <p:cNvSpPr>
                <a:spLocks noChangeAspect="1"/>
              </p:cNvSpPr>
              <p:nvPr/>
            </p:nvSpPr>
            <p:spPr bwMode="auto">
              <a:xfrm>
                <a:off x="2487" y="2935"/>
                <a:ext cx="14" cy="6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0"/>
                  </a:cxn>
                  <a:cxn ang="0">
                    <a:pos x="27" y="8"/>
                  </a:cxn>
                  <a:cxn ang="0">
                    <a:pos x="4" y="12"/>
                  </a:cxn>
                </a:cxnLst>
                <a:rect l="0" t="0" r="r" b="b"/>
                <a:pathLst>
                  <a:path w="27" h="12">
                    <a:moveTo>
                      <a:pt x="4" y="12"/>
                    </a:moveTo>
                    <a:lnTo>
                      <a:pt x="0" y="0"/>
                    </a:lnTo>
                    <a:lnTo>
                      <a:pt x="27" y="8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6" name="Freeform 2414"/>
              <p:cNvSpPr>
                <a:spLocks noChangeAspect="1"/>
              </p:cNvSpPr>
              <p:nvPr/>
            </p:nvSpPr>
            <p:spPr bwMode="auto">
              <a:xfrm>
                <a:off x="2490" y="2938"/>
                <a:ext cx="14" cy="3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7" name="Freeform 2415"/>
              <p:cNvSpPr>
                <a:spLocks noChangeAspect="1"/>
              </p:cNvSpPr>
              <p:nvPr/>
            </p:nvSpPr>
            <p:spPr bwMode="auto">
              <a:xfrm>
                <a:off x="2490" y="2941"/>
                <a:ext cx="17" cy="2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32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8" name="Freeform 2416"/>
              <p:cNvSpPr>
                <a:spLocks noChangeAspect="1"/>
              </p:cNvSpPr>
              <p:nvPr/>
            </p:nvSpPr>
            <p:spPr bwMode="auto">
              <a:xfrm>
                <a:off x="2523" y="2941"/>
                <a:ext cx="10" cy="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19" y="3"/>
                  </a:cxn>
                </a:cxnLst>
                <a:rect l="0" t="0" r="r" b="b"/>
                <a:pathLst>
                  <a:path w="19" h="3">
                    <a:moveTo>
                      <a:pt x="19" y="3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9" name="Freeform 2417"/>
              <p:cNvSpPr>
                <a:spLocks noChangeAspect="1"/>
              </p:cNvSpPr>
              <p:nvPr/>
            </p:nvSpPr>
            <p:spPr bwMode="auto">
              <a:xfrm>
                <a:off x="2526" y="2939"/>
                <a:ext cx="7" cy="4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13" y="7"/>
                  </a:cxn>
                </a:cxnLst>
                <a:rect l="0" t="0" r="r" b="b"/>
                <a:pathLst>
                  <a:path w="13" h="7">
                    <a:moveTo>
                      <a:pt x="13" y="7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1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0" name="Freeform 2418"/>
              <p:cNvSpPr>
                <a:spLocks noChangeAspect="1"/>
              </p:cNvSpPr>
              <p:nvPr/>
            </p:nvSpPr>
            <p:spPr bwMode="auto">
              <a:xfrm>
                <a:off x="2529" y="2936"/>
                <a:ext cx="4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7" y="13"/>
                  </a:cxn>
                </a:cxnLst>
                <a:rect l="0" t="0" r="r" b="b"/>
                <a:pathLst>
                  <a:path w="7" h="13">
                    <a:moveTo>
                      <a:pt x="7" y="13"/>
                    </a:moveTo>
                    <a:lnTo>
                      <a:pt x="0" y="6"/>
                    </a:lnTo>
                    <a:lnTo>
                      <a:pt x="3" y="0"/>
                    </a:lnTo>
                    <a:lnTo>
                      <a:pt x="7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1" name="Freeform 2419"/>
              <p:cNvSpPr>
                <a:spLocks noChangeAspect="1"/>
              </p:cNvSpPr>
              <p:nvPr/>
            </p:nvSpPr>
            <p:spPr bwMode="auto">
              <a:xfrm>
                <a:off x="2530" y="2931"/>
                <a:ext cx="3" cy="12"/>
              </a:xfrm>
              <a:custGeom>
                <a:avLst/>
                <a:gdLst/>
                <a:ahLst/>
                <a:cxnLst>
                  <a:cxn ang="0">
                    <a:pos x="5" y="23"/>
                  </a:cxn>
                  <a:cxn ang="0">
                    <a:pos x="0" y="10"/>
                  </a:cxn>
                  <a:cxn ang="0">
                    <a:pos x="3" y="0"/>
                  </a:cxn>
                  <a:cxn ang="0">
                    <a:pos x="5" y="23"/>
                  </a:cxn>
                </a:cxnLst>
                <a:rect l="0" t="0" r="r" b="b"/>
                <a:pathLst>
                  <a:path w="5" h="23">
                    <a:moveTo>
                      <a:pt x="5" y="23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5" y="2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2" name="Freeform 2420"/>
              <p:cNvSpPr>
                <a:spLocks noChangeAspect="1"/>
              </p:cNvSpPr>
              <p:nvPr/>
            </p:nvSpPr>
            <p:spPr bwMode="auto">
              <a:xfrm>
                <a:off x="2532" y="2890"/>
                <a:ext cx="11" cy="53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0" y="82"/>
                  </a:cxn>
                  <a:cxn ang="0">
                    <a:pos x="23" y="0"/>
                  </a:cxn>
                  <a:cxn ang="0">
                    <a:pos x="2" y="105"/>
                  </a:cxn>
                </a:cxnLst>
                <a:rect l="0" t="0" r="r" b="b"/>
                <a:pathLst>
                  <a:path w="23" h="105">
                    <a:moveTo>
                      <a:pt x="2" y="105"/>
                    </a:moveTo>
                    <a:lnTo>
                      <a:pt x="0" y="82"/>
                    </a:lnTo>
                    <a:lnTo>
                      <a:pt x="23" y="0"/>
                    </a:lnTo>
                    <a:lnTo>
                      <a:pt x="2" y="10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3" name="Freeform 2421"/>
              <p:cNvSpPr>
                <a:spLocks noChangeAspect="1"/>
              </p:cNvSpPr>
              <p:nvPr/>
            </p:nvSpPr>
            <p:spPr bwMode="auto">
              <a:xfrm>
                <a:off x="2490" y="2941"/>
                <a:ext cx="21" cy="4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0" y="0"/>
                  </a:cxn>
                  <a:cxn ang="0">
                    <a:pos x="34" y="5"/>
                  </a:cxn>
                  <a:cxn ang="0">
                    <a:pos x="40" y="7"/>
                  </a:cxn>
                </a:cxnLst>
                <a:rect l="0" t="0" r="r" b="b"/>
                <a:pathLst>
                  <a:path w="40" h="7">
                    <a:moveTo>
                      <a:pt x="40" y="7"/>
                    </a:moveTo>
                    <a:lnTo>
                      <a:pt x="0" y="0"/>
                    </a:lnTo>
                    <a:lnTo>
                      <a:pt x="34" y="5"/>
                    </a:lnTo>
                    <a:lnTo>
                      <a:pt x="4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4" name="Freeform 2422"/>
              <p:cNvSpPr>
                <a:spLocks noChangeAspect="1"/>
              </p:cNvSpPr>
              <p:nvPr/>
            </p:nvSpPr>
            <p:spPr bwMode="auto">
              <a:xfrm>
                <a:off x="2519" y="2943"/>
                <a:ext cx="1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27" y="0"/>
                  </a:cxn>
                  <a:cxn ang="0">
                    <a:pos x="0" y="4"/>
                  </a:cxn>
                </a:cxnLst>
                <a:rect l="0" t="0" r="r" b="b"/>
                <a:pathLst>
                  <a:path w="27" h="4">
                    <a:moveTo>
                      <a:pt x="0" y="4"/>
                    </a:moveTo>
                    <a:lnTo>
                      <a:pt x="8" y="0"/>
                    </a:lnTo>
                    <a:lnTo>
                      <a:pt x="27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5" name="Freeform 2423"/>
              <p:cNvSpPr>
                <a:spLocks noChangeAspect="1"/>
              </p:cNvSpPr>
              <p:nvPr/>
            </p:nvSpPr>
            <p:spPr bwMode="auto">
              <a:xfrm>
                <a:off x="2514" y="2943"/>
                <a:ext cx="19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9" y="4"/>
                  </a:cxn>
                  <a:cxn ang="0">
                    <a:pos x="36" y="0"/>
                  </a:cxn>
                  <a:cxn ang="0">
                    <a:pos x="0" y="4"/>
                  </a:cxn>
                </a:cxnLst>
                <a:rect l="0" t="0" r="r" b="b"/>
                <a:pathLst>
                  <a:path w="36" h="4">
                    <a:moveTo>
                      <a:pt x="0" y="4"/>
                    </a:moveTo>
                    <a:lnTo>
                      <a:pt x="9" y="4"/>
                    </a:lnTo>
                    <a:lnTo>
                      <a:pt x="3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6" name="Freeform 2424"/>
              <p:cNvSpPr>
                <a:spLocks noChangeAspect="1"/>
              </p:cNvSpPr>
              <p:nvPr/>
            </p:nvSpPr>
            <p:spPr bwMode="auto">
              <a:xfrm>
                <a:off x="2493" y="2945"/>
                <a:ext cx="2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0" y="2"/>
                  </a:cxn>
                </a:cxnLst>
                <a:rect l="0" t="0" r="r" b="b"/>
                <a:pathLst>
                  <a:path w="42" h="2">
                    <a:moveTo>
                      <a:pt x="0" y="2"/>
                    </a:moveTo>
                    <a:lnTo>
                      <a:pt x="34" y="0"/>
                    </a:lnTo>
                    <a:lnTo>
                      <a:pt x="4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7" name="Freeform 2425"/>
              <p:cNvSpPr>
                <a:spLocks noChangeAspect="1"/>
              </p:cNvSpPr>
              <p:nvPr/>
            </p:nvSpPr>
            <p:spPr bwMode="auto">
              <a:xfrm>
                <a:off x="2490" y="2941"/>
                <a:ext cx="21" cy="5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0" y="0"/>
                  </a:cxn>
                  <a:cxn ang="0">
                    <a:pos x="40" y="7"/>
                  </a:cxn>
                  <a:cxn ang="0">
                    <a:pos x="6" y="9"/>
                  </a:cxn>
                </a:cxnLst>
                <a:rect l="0" t="0" r="r" b="b"/>
                <a:pathLst>
                  <a:path w="40" h="9">
                    <a:moveTo>
                      <a:pt x="6" y="9"/>
                    </a:moveTo>
                    <a:lnTo>
                      <a:pt x="0" y="0"/>
                    </a:lnTo>
                    <a:lnTo>
                      <a:pt x="40" y="7"/>
                    </a:lnTo>
                    <a:lnTo>
                      <a:pt x="6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8" name="Freeform 2426"/>
              <p:cNvSpPr>
                <a:spLocks noChangeAspect="1"/>
              </p:cNvSpPr>
              <p:nvPr/>
            </p:nvSpPr>
            <p:spPr bwMode="auto">
              <a:xfrm>
                <a:off x="2493" y="2945"/>
                <a:ext cx="36" cy="3"/>
              </a:xfrm>
              <a:custGeom>
                <a:avLst/>
                <a:gdLst/>
                <a:ahLst/>
                <a:cxnLst>
                  <a:cxn ang="0">
                    <a:pos x="71" y="6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71" y="6"/>
                  </a:cxn>
                </a:cxnLst>
                <a:rect l="0" t="0" r="r" b="b"/>
                <a:pathLst>
                  <a:path w="71" h="6">
                    <a:moveTo>
                      <a:pt x="71" y="6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7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9" name="Freeform 2427"/>
              <p:cNvSpPr>
                <a:spLocks noChangeAspect="1"/>
              </p:cNvSpPr>
              <p:nvPr/>
            </p:nvSpPr>
            <p:spPr bwMode="auto">
              <a:xfrm>
                <a:off x="2514" y="2943"/>
                <a:ext cx="19" cy="5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0" y="2"/>
                  </a:cxn>
                  <a:cxn ang="0">
                    <a:pos x="36" y="0"/>
                  </a:cxn>
                  <a:cxn ang="0">
                    <a:pos x="29" y="10"/>
                  </a:cxn>
                </a:cxnLst>
                <a:rect l="0" t="0" r="r" b="b"/>
                <a:pathLst>
                  <a:path w="36" h="10">
                    <a:moveTo>
                      <a:pt x="29" y="10"/>
                    </a:moveTo>
                    <a:lnTo>
                      <a:pt x="0" y="2"/>
                    </a:lnTo>
                    <a:lnTo>
                      <a:pt x="36" y="0"/>
                    </a:lnTo>
                    <a:lnTo>
                      <a:pt x="2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0" name="Freeform 2428"/>
              <p:cNvSpPr>
                <a:spLocks noChangeAspect="1"/>
              </p:cNvSpPr>
              <p:nvPr/>
            </p:nvSpPr>
            <p:spPr bwMode="auto">
              <a:xfrm>
                <a:off x="2493" y="2946"/>
                <a:ext cx="36" cy="3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0" y="0"/>
                  </a:cxn>
                  <a:cxn ang="0">
                    <a:pos x="71" y="6"/>
                  </a:cxn>
                  <a:cxn ang="0">
                    <a:pos x="7" y="8"/>
                  </a:cxn>
                </a:cxnLst>
                <a:rect l="0" t="0" r="r" b="b"/>
                <a:pathLst>
                  <a:path w="71" h="8">
                    <a:moveTo>
                      <a:pt x="7" y="8"/>
                    </a:moveTo>
                    <a:lnTo>
                      <a:pt x="0" y="0"/>
                    </a:lnTo>
                    <a:lnTo>
                      <a:pt x="71" y="6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1" name="Freeform 2429"/>
              <p:cNvSpPr>
                <a:spLocks noChangeAspect="1"/>
              </p:cNvSpPr>
              <p:nvPr/>
            </p:nvSpPr>
            <p:spPr bwMode="auto">
              <a:xfrm>
                <a:off x="2497" y="2948"/>
                <a:ext cx="32" cy="2"/>
              </a:xfrm>
              <a:custGeom>
                <a:avLst/>
                <a:gdLst/>
                <a:ahLst/>
                <a:cxnLst>
                  <a:cxn ang="0">
                    <a:pos x="54" y="6"/>
                  </a:cxn>
                  <a:cxn ang="0">
                    <a:pos x="0" y="2"/>
                  </a:cxn>
                  <a:cxn ang="0">
                    <a:pos x="64" y="0"/>
                  </a:cxn>
                  <a:cxn ang="0">
                    <a:pos x="54" y="6"/>
                  </a:cxn>
                </a:cxnLst>
                <a:rect l="0" t="0" r="r" b="b"/>
                <a:pathLst>
                  <a:path w="64" h="6">
                    <a:moveTo>
                      <a:pt x="54" y="6"/>
                    </a:moveTo>
                    <a:lnTo>
                      <a:pt x="0" y="2"/>
                    </a:lnTo>
                    <a:lnTo>
                      <a:pt x="64" y="0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2" name="Freeform 2430"/>
              <p:cNvSpPr>
                <a:spLocks noChangeAspect="1"/>
              </p:cNvSpPr>
              <p:nvPr/>
            </p:nvSpPr>
            <p:spPr bwMode="auto">
              <a:xfrm>
                <a:off x="2497" y="2949"/>
                <a:ext cx="27" cy="2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0"/>
                  </a:cxn>
                  <a:cxn ang="0">
                    <a:pos x="54" y="4"/>
                  </a:cxn>
                  <a:cxn ang="0">
                    <a:pos x="10" y="4"/>
                  </a:cxn>
                </a:cxnLst>
                <a:rect l="0" t="0" r="r" b="b"/>
                <a:pathLst>
                  <a:path w="54" h="4">
                    <a:moveTo>
                      <a:pt x="10" y="4"/>
                    </a:moveTo>
                    <a:lnTo>
                      <a:pt x="0" y="0"/>
                    </a:lnTo>
                    <a:lnTo>
                      <a:pt x="54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3" name="Freeform 2431"/>
              <p:cNvSpPr>
                <a:spLocks noChangeAspect="1"/>
              </p:cNvSpPr>
              <p:nvPr/>
            </p:nvSpPr>
            <p:spPr bwMode="auto">
              <a:xfrm>
                <a:off x="2501" y="2950"/>
                <a:ext cx="23" cy="3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0" y="2"/>
                  </a:cxn>
                  <a:cxn ang="0">
                    <a:pos x="46" y="0"/>
                  </a:cxn>
                  <a:cxn ang="0">
                    <a:pos x="34" y="6"/>
                  </a:cxn>
                </a:cxnLst>
                <a:rect l="0" t="0" r="r" b="b"/>
                <a:pathLst>
                  <a:path w="46" h="6">
                    <a:moveTo>
                      <a:pt x="34" y="6"/>
                    </a:moveTo>
                    <a:lnTo>
                      <a:pt x="0" y="2"/>
                    </a:lnTo>
                    <a:lnTo>
                      <a:pt x="46" y="0"/>
                    </a:lnTo>
                    <a:lnTo>
                      <a:pt x="3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4" name="Freeform 2432"/>
              <p:cNvSpPr>
                <a:spLocks noChangeAspect="1"/>
              </p:cNvSpPr>
              <p:nvPr/>
            </p:nvSpPr>
            <p:spPr bwMode="auto">
              <a:xfrm>
                <a:off x="2501" y="2951"/>
                <a:ext cx="17" cy="2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11" y="4"/>
                  </a:cxn>
                </a:cxnLst>
                <a:rect l="0" t="0" r="r" b="b"/>
                <a:pathLst>
                  <a:path w="34" h="4">
                    <a:moveTo>
                      <a:pt x="11" y="4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5" name="Freeform 2433"/>
              <p:cNvSpPr>
                <a:spLocks noChangeAspect="1"/>
              </p:cNvSpPr>
              <p:nvPr/>
            </p:nvSpPr>
            <p:spPr bwMode="auto">
              <a:xfrm>
                <a:off x="2507" y="2953"/>
                <a:ext cx="11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2" y="2"/>
                  </a:cxn>
                </a:cxnLst>
                <a:rect l="0" t="0" r="r" b="b"/>
                <a:pathLst>
                  <a:path w="23" h="2">
                    <a:moveTo>
                      <a:pt x="12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6" name="Freeform 2434"/>
              <p:cNvSpPr>
                <a:spLocks noChangeAspect="1"/>
              </p:cNvSpPr>
              <p:nvPr/>
            </p:nvSpPr>
            <p:spPr bwMode="auto">
              <a:xfrm>
                <a:off x="2533" y="2943"/>
                <a:ext cx="10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64"/>
                  </a:cxn>
                  <a:cxn ang="0">
                    <a:pos x="0" y="64"/>
                  </a:cxn>
                  <a:cxn ang="0">
                    <a:pos x="0" y="0"/>
                  </a:cxn>
                </a:cxnLst>
                <a:rect l="0" t="0" r="r" b="b"/>
                <a:pathLst>
                  <a:path w="21" h="64">
                    <a:moveTo>
                      <a:pt x="0" y="0"/>
                    </a:moveTo>
                    <a:lnTo>
                      <a:pt x="21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7" name="Freeform 2435"/>
              <p:cNvSpPr>
                <a:spLocks noChangeAspect="1"/>
              </p:cNvSpPr>
              <p:nvPr/>
            </p:nvSpPr>
            <p:spPr bwMode="auto">
              <a:xfrm>
                <a:off x="2533" y="2890"/>
                <a:ext cx="10" cy="84"/>
              </a:xfrm>
              <a:custGeom>
                <a:avLst/>
                <a:gdLst/>
                <a:ahLst/>
                <a:cxnLst>
                  <a:cxn ang="0">
                    <a:pos x="21" y="169"/>
                  </a:cxn>
                  <a:cxn ang="0">
                    <a:pos x="0" y="105"/>
                  </a:cxn>
                  <a:cxn ang="0">
                    <a:pos x="21" y="0"/>
                  </a:cxn>
                  <a:cxn ang="0">
                    <a:pos x="21" y="169"/>
                  </a:cxn>
                </a:cxnLst>
                <a:rect l="0" t="0" r="r" b="b"/>
                <a:pathLst>
                  <a:path w="21" h="169">
                    <a:moveTo>
                      <a:pt x="21" y="169"/>
                    </a:moveTo>
                    <a:lnTo>
                      <a:pt x="0" y="105"/>
                    </a:lnTo>
                    <a:lnTo>
                      <a:pt x="21" y="0"/>
                    </a:lnTo>
                    <a:lnTo>
                      <a:pt x="21" y="16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8" name="Freeform 2436"/>
              <p:cNvSpPr>
                <a:spLocks noChangeAspect="1"/>
              </p:cNvSpPr>
              <p:nvPr/>
            </p:nvSpPr>
            <p:spPr bwMode="auto">
              <a:xfrm>
                <a:off x="2948" y="3010"/>
                <a:ext cx="12" cy="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5" y="17"/>
                  </a:cxn>
                  <a:cxn ang="0">
                    <a:pos x="15" y="25"/>
                  </a:cxn>
                  <a:cxn ang="0">
                    <a:pos x="0" y="10"/>
                  </a:cxn>
                  <a:cxn ang="0">
                    <a:pos x="7" y="0"/>
                  </a:cxn>
                </a:cxnLst>
                <a:rect l="0" t="0" r="r" b="b"/>
                <a:pathLst>
                  <a:path w="25" h="25">
                    <a:moveTo>
                      <a:pt x="7" y="0"/>
                    </a:moveTo>
                    <a:lnTo>
                      <a:pt x="25" y="17"/>
                    </a:lnTo>
                    <a:lnTo>
                      <a:pt x="15" y="25"/>
                    </a:lnTo>
                    <a:lnTo>
                      <a:pt x="0" y="1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9" name="Freeform 2437"/>
              <p:cNvSpPr>
                <a:spLocks noChangeAspect="1"/>
              </p:cNvSpPr>
              <p:nvPr/>
            </p:nvSpPr>
            <p:spPr bwMode="auto">
              <a:xfrm>
                <a:off x="2956" y="3019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1" y="23"/>
                  </a:cxn>
                  <a:cxn ang="0">
                    <a:pos x="8" y="27"/>
                  </a:cxn>
                  <a:cxn ang="0">
                    <a:pos x="0" y="8"/>
                  </a:cxn>
                  <a:cxn ang="0">
                    <a:pos x="10" y="0"/>
                  </a:cxn>
                </a:cxnLst>
                <a:rect l="0" t="0" r="r" b="b"/>
                <a:pathLst>
                  <a:path w="21" h="27">
                    <a:moveTo>
                      <a:pt x="10" y="0"/>
                    </a:moveTo>
                    <a:lnTo>
                      <a:pt x="21" y="23"/>
                    </a:lnTo>
                    <a:lnTo>
                      <a:pt x="8" y="27"/>
                    </a:lnTo>
                    <a:lnTo>
                      <a:pt x="0" y="8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0" name="Freeform 2438"/>
              <p:cNvSpPr>
                <a:spLocks noChangeAspect="1"/>
              </p:cNvSpPr>
              <p:nvPr/>
            </p:nvSpPr>
            <p:spPr bwMode="auto">
              <a:xfrm>
                <a:off x="2959" y="3029"/>
                <a:ext cx="8" cy="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5" y="25"/>
                  </a:cxn>
                  <a:cxn ang="0">
                    <a:pos x="2" y="25"/>
                  </a:cxn>
                  <a:cxn ang="0">
                    <a:pos x="0" y="4"/>
                  </a:cxn>
                  <a:cxn ang="0">
                    <a:pos x="11" y="0"/>
                  </a:cxn>
                </a:cxnLst>
                <a:rect l="0" t="0" r="r" b="b"/>
                <a:pathLst>
                  <a:path w="15" h="25">
                    <a:moveTo>
                      <a:pt x="11" y="0"/>
                    </a:moveTo>
                    <a:lnTo>
                      <a:pt x="15" y="25"/>
                    </a:lnTo>
                    <a:lnTo>
                      <a:pt x="2" y="25"/>
                    </a:lnTo>
                    <a:lnTo>
                      <a:pt x="0" y="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1" name="Freeform 2439"/>
              <p:cNvSpPr>
                <a:spLocks noChangeAspect="1"/>
              </p:cNvSpPr>
              <p:nvPr/>
            </p:nvSpPr>
            <p:spPr bwMode="auto">
              <a:xfrm>
                <a:off x="2959" y="3042"/>
                <a:ext cx="8" cy="1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1" y="24"/>
                  </a:cxn>
                  <a:cxn ang="0">
                    <a:pos x="0" y="20"/>
                  </a:cxn>
                  <a:cxn ang="0">
                    <a:pos x="4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24">
                    <a:moveTo>
                      <a:pt x="15" y="0"/>
                    </a:moveTo>
                    <a:lnTo>
                      <a:pt x="11" y="24"/>
                    </a:lnTo>
                    <a:lnTo>
                      <a:pt x="0" y="20"/>
                    </a:lnTo>
                    <a:lnTo>
                      <a:pt x="4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2" name="Freeform 2440"/>
              <p:cNvSpPr>
                <a:spLocks noChangeAspect="1"/>
              </p:cNvSpPr>
              <p:nvPr/>
            </p:nvSpPr>
            <p:spPr bwMode="auto">
              <a:xfrm>
                <a:off x="2955" y="3051"/>
                <a:ext cx="10" cy="13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10" y="25"/>
                  </a:cxn>
                  <a:cxn ang="0">
                    <a:pos x="0" y="17"/>
                  </a:cxn>
                  <a:cxn ang="0">
                    <a:pos x="10" y="0"/>
                  </a:cxn>
                  <a:cxn ang="0">
                    <a:pos x="21" y="4"/>
                  </a:cxn>
                </a:cxnLst>
                <a:rect l="0" t="0" r="r" b="b"/>
                <a:pathLst>
                  <a:path w="21" h="25">
                    <a:moveTo>
                      <a:pt x="21" y="4"/>
                    </a:moveTo>
                    <a:lnTo>
                      <a:pt x="10" y="25"/>
                    </a:lnTo>
                    <a:lnTo>
                      <a:pt x="0" y="17"/>
                    </a:lnTo>
                    <a:lnTo>
                      <a:pt x="10" y="0"/>
                    </a:lnTo>
                    <a:lnTo>
                      <a:pt x="2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3" name="Freeform 2441"/>
              <p:cNvSpPr>
                <a:spLocks noChangeAspect="1"/>
              </p:cNvSpPr>
              <p:nvPr/>
            </p:nvSpPr>
            <p:spPr bwMode="auto">
              <a:xfrm>
                <a:off x="2947" y="3060"/>
                <a:ext cx="13" cy="12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9" y="25"/>
                  </a:cxn>
                  <a:cxn ang="0">
                    <a:pos x="0" y="13"/>
                  </a:cxn>
                  <a:cxn ang="0">
                    <a:pos x="15" y="0"/>
                  </a:cxn>
                  <a:cxn ang="0">
                    <a:pos x="27" y="8"/>
                  </a:cxn>
                </a:cxnLst>
                <a:rect l="0" t="0" r="r" b="b"/>
                <a:pathLst>
                  <a:path w="27" h="25">
                    <a:moveTo>
                      <a:pt x="27" y="8"/>
                    </a:moveTo>
                    <a:lnTo>
                      <a:pt x="9" y="25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4" name="Freeform 2442"/>
              <p:cNvSpPr>
                <a:spLocks noChangeAspect="1"/>
              </p:cNvSpPr>
              <p:nvPr/>
            </p:nvSpPr>
            <p:spPr bwMode="auto">
              <a:xfrm>
                <a:off x="2938" y="3067"/>
                <a:ext cx="14" cy="11"/>
              </a:xfrm>
              <a:custGeom>
                <a:avLst/>
                <a:gdLst/>
                <a:ahLst/>
                <a:cxnLst>
                  <a:cxn ang="0">
                    <a:pos x="27" y="12"/>
                  </a:cxn>
                  <a:cxn ang="0">
                    <a:pos x="4" y="24"/>
                  </a:cxn>
                  <a:cxn ang="0">
                    <a:pos x="0" y="10"/>
                  </a:cxn>
                  <a:cxn ang="0">
                    <a:pos x="20" y="0"/>
                  </a:cxn>
                  <a:cxn ang="0">
                    <a:pos x="27" y="12"/>
                  </a:cxn>
                </a:cxnLst>
                <a:rect l="0" t="0" r="r" b="b"/>
                <a:pathLst>
                  <a:path w="27" h="24">
                    <a:moveTo>
                      <a:pt x="27" y="12"/>
                    </a:moveTo>
                    <a:lnTo>
                      <a:pt x="4" y="24"/>
                    </a:lnTo>
                    <a:lnTo>
                      <a:pt x="0" y="10"/>
                    </a:lnTo>
                    <a:lnTo>
                      <a:pt x="20" y="0"/>
                    </a:lnTo>
                    <a:lnTo>
                      <a:pt x="27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5" name="Freeform 2443"/>
              <p:cNvSpPr>
                <a:spLocks noChangeAspect="1"/>
              </p:cNvSpPr>
              <p:nvPr/>
            </p:nvSpPr>
            <p:spPr bwMode="auto">
              <a:xfrm>
                <a:off x="2929" y="3072"/>
                <a:ext cx="12" cy="8"/>
              </a:xfrm>
              <a:custGeom>
                <a:avLst/>
                <a:gdLst/>
                <a:ahLst/>
                <a:cxnLst>
                  <a:cxn ang="0">
                    <a:pos x="25" y="14"/>
                  </a:cxn>
                  <a:cxn ang="0">
                    <a:pos x="0" y="17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5" y="14"/>
                  </a:cxn>
                </a:cxnLst>
                <a:rect l="0" t="0" r="r" b="b"/>
                <a:pathLst>
                  <a:path w="25" h="17">
                    <a:moveTo>
                      <a:pt x="25" y="14"/>
                    </a:moveTo>
                    <a:lnTo>
                      <a:pt x="0" y="17"/>
                    </a:lnTo>
                    <a:lnTo>
                      <a:pt x="0" y="4"/>
                    </a:lnTo>
                    <a:lnTo>
                      <a:pt x="21" y="0"/>
                    </a:lnTo>
                    <a:lnTo>
                      <a:pt x="25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6" name="Freeform 2444"/>
              <p:cNvSpPr>
                <a:spLocks noChangeAspect="1"/>
              </p:cNvSpPr>
              <p:nvPr/>
            </p:nvSpPr>
            <p:spPr bwMode="auto">
              <a:xfrm>
                <a:off x="2917" y="3072"/>
                <a:ext cx="12" cy="8"/>
              </a:xfrm>
              <a:custGeom>
                <a:avLst/>
                <a:gdLst/>
                <a:ahLst/>
                <a:cxnLst>
                  <a:cxn ang="0">
                    <a:pos x="23" y="17"/>
                  </a:cxn>
                  <a:cxn ang="0">
                    <a:pos x="0" y="14"/>
                  </a:cxn>
                  <a:cxn ang="0">
                    <a:pos x="4" y="0"/>
                  </a:cxn>
                  <a:cxn ang="0">
                    <a:pos x="23" y="4"/>
                  </a:cxn>
                  <a:cxn ang="0">
                    <a:pos x="23" y="17"/>
                  </a:cxn>
                </a:cxnLst>
                <a:rect l="0" t="0" r="r" b="b"/>
                <a:pathLst>
                  <a:path w="23" h="17">
                    <a:moveTo>
                      <a:pt x="23" y="17"/>
                    </a:moveTo>
                    <a:lnTo>
                      <a:pt x="0" y="14"/>
                    </a:lnTo>
                    <a:lnTo>
                      <a:pt x="4" y="0"/>
                    </a:lnTo>
                    <a:lnTo>
                      <a:pt x="23" y="4"/>
                    </a:lnTo>
                    <a:lnTo>
                      <a:pt x="23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7" name="Freeform 2445"/>
              <p:cNvSpPr>
                <a:spLocks noChangeAspect="1"/>
              </p:cNvSpPr>
              <p:nvPr/>
            </p:nvSpPr>
            <p:spPr bwMode="auto">
              <a:xfrm>
                <a:off x="2907" y="3067"/>
                <a:ext cx="11" cy="11"/>
              </a:xfrm>
              <a:custGeom>
                <a:avLst/>
                <a:gdLst/>
                <a:ahLst/>
                <a:cxnLst>
                  <a:cxn ang="0">
                    <a:pos x="21" y="24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23" y="10"/>
                  </a:cxn>
                  <a:cxn ang="0">
                    <a:pos x="21" y="24"/>
                  </a:cxn>
                </a:cxnLst>
                <a:rect l="0" t="0" r="r" b="b"/>
                <a:pathLst>
                  <a:path w="23" h="24">
                    <a:moveTo>
                      <a:pt x="21" y="24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23" y="10"/>
                    </a:lnTo>
                    <a:lnTo>
                      <a:pt x="21" y="2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8" name="Freeform 2446"/>
              <p:cNvSpPr>
                <a:spLocks noChangeAspect="1"/>
              </p:cNvSpPr>
              <p:nvPr/>
            </p:nvSpPr>
            <p:spPr bwMode="auto">
              <a:xfrm>
                <a:off x="2898" y="3060"/>
                <a:ext cx="11" cy="12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0" y="8"/>
                  </a:cxn>
                  <a:cxn ang="0">
                    <a:pos x="9" y="0"/>
                  </a:cxn>
                  <a:cxn ang="0">
                    <a:pos x="23" y="13"/>
                  </a:cxn>
                  <a:cxn ang="0">
                    <a:pos x="17" y="25"/>
                  </a:cxn>
                </a:cxnLst>
                <a:rect l="0" t="0" r="r" b="b"/>
                <a:pathLst>
                  <a:path w="23" h="25">
                    <a:moveTo>
                      <a:pt x="17" y="25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23" y="13"/>
                    </a:lnTo>
                    <a:lnTo>
                      <a:pt x="17" y="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9" name="Freeform 2447"/>
              <p:cNvSpPr>
                <a:spLocks noChangeAspect="1"/>
              </p:cNvSpPr>
              <p:nvPr/>
            </p:nvSpPr>
            <p:spPr bwMode="auto">
              <a:xfrm>
                <a:off x="2892" y="3051"/>
                <a:ext cx="11" cy="13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0" y="4"/>
                  </a:cxn>
                  <a:cxn ang="0">
                    <a:pos x="12" y="0"/>
                  </a:cxn>
                  <a:cxn ang="0">
                    <a:pos x="21" y="17"/>
                  </a:cxn>
                  <a:cxn ang="0">
                    <a:pos x="12" y="25"/>
                  </a:cxn>
                </a:cxnLst>
                <a:rect l="0" t="0" r="r" b="b"/>
                <a:pathLst>
                  <a:path w="21" h="25">
                    <a:moveTo>
                      <a:pt x="12" y="25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21" y="17"/>
                    </a:lnTo>
                    <a:lnTo>
                      <a:pt x="12" y="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0" name="Freeform 2448"/>
              <p:cNvSpPr>
                <a:spLocks noChangeAspect="1"/>
              </p:cNvSpPr>
              <p:nvPr/>
            </p:nvSpPr>
            <p:spPr bwMode="auto">
              <a:xfrm>
                <a:off x="2889" y="3042"/>
                <a:ext cx="10" cy="11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20" y="20"/>
                  </a:cxn>
                  <a:cxn ang="0">
                    <a:pos x="6" y="24"/>
                  </a:cxn>
                </a:cxnLst>
                <a:rect l="0" t="0" r="r" b="b"/>
                <a:pathLst>
                  <a:path w="20" h="24">
                    <a:moveTo>
                      <a:pt x="6" y="2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20" y="2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1" name="Freeform 2449"/>
              <p:cNvSpPr>
                <a:spLocks noChangeAspect="1"/>
              </p:cNvSpPr>
              <p:nvPr/>
            </p:nvSpPr>
            <p:spPr bwMode="auto">
              <a:xfrm>
                <a:off x="2889" y="3029"/>
                <a:ext cx="9" cy="13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4" y="0"/>
                  </a:cxn>
                  <a:cxn ang="0">
                    <a:pos x="18" y="4"/>
                  </a:cxn>
                  <a:cxn ang="0">
                    <a:pos x="14" y="25"/>
                  </a:cxn>
                  <a:cxn ang="0">
                    <a:pos x="0" y="25"/>
                  </a:cxn>
                </a:cxnLst>
                <a:rect l="0" t="0" r="r" b="b"/>
                <a:pathLst>
                  <a:path w="18" h="25">
                    <a:moveTo>
                      <a:pt x="0" y="25"/>
                    </a:moveTo>
                    <a:lnTo>
                      <a:pt x="4" y="0"/>
                    </a:lnTo>
                    <a:lnTo>
                      <a:pt x="18" y="4"/>
                    </a:lnTo>
                    <a:lnTo>
                      <a:pt x="14" y="25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2" name="Freeform 2450"/>
              <p:cNvSpPr>
                <a:spLocks noChangeAspect="1"/>
              </p:cNvSpPr>
              <p:nvPr/>
            </p:nvSpPr>
            <p:spPr bwMode="auto">
              <a:xfrm>
                <a:off x="2892" y="3019"/>
                <a:ext cx="11" cy="1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0" y="0"/>
                  </a:cxn>
                  <a:cxn ang="0">
                    <a:pos x="21" y="8"/>
                  </a:cxn>
                  <a:cxn ang="0">
                    <a:pos x="12" y="27"/>
                  </a:cxn>
                  <a:cxn ang="0">
                    <a:pos x="0" y="23"/>
                  </a:cxn>
                </a:cxnLst>
                <a:rect l="0" t="0" r="r" b="b"/>
                <a:pathLst>
                  <a:path w="21" h="27">
                    <a:moveTo>
                      <a:pt x="0" y="23"/>
                    </a:moveTo>
                    <a:lnTo>
                      <a:pt x="10" y="0"/>
                    </a:lnTo>
                    <a:lnTo>
                      <a:pt x="21" y="8"/>
                    </a:lnTo>
                    <a:lnTo>
                      <a:pt x="12" y="27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3" name="Freeform 2451"/>
              <p:cNvSpPr>
                <a:spLocks noChangeAspect="1"/>
              </p:cNvSpPr>
              <p:nvPr/>
            </p:nvSpPr>
            <p:spPr bwMode="auto">
              <a:xfrm>
                <a:off x="2897" y="3010"/>
                <a:ext cx="12" cy="1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0"/>
                  </a:cxn>
                  <a:cxn ang="0">
                    <a:pos x="25" y="10"/>
                  </a:cxn>
                  <a:cxn ang="0">
                    <a:pos x="11" y="25"/>
                  </a:cxn>
                  <a:cxn ang="0">
                    <a:pos x="0" y="17"/>
                  </a:cxn>
                </a:cxnLst>
                <a:rect l="0" t="0" r="r" b="b"/>
                <a:pathLst>
                  <a:path w="25" h="25">
                    <a:moveTo>
                      <a:pt x="0" y="17"/>
                    </a:moveTo>
                    <a:lnTo>
                      <a:pt x="17" y="0"/>
                    </a:lnTo>
                    <a:lnTo>
                      <a:pt x="25" y="10"/>
                    </a:lnTo>
                    <a:lnTo>
                      <a:pt x="11" y="25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4" name="Freeform 2452"/>
              <p:cNvSpPr>
                <a:spLocks noChangeAspect="1"/>
              </p:cNvSpPr>
              <p:nvPr/>
            </p:nvSpPr>
            <p:spPr bwMode="auto">
              <a:xfrm>
                <a:off x="2947" y="2989"/>
                <a:ext cx="6" cy="28"/>
              </a:xfrm>
              <a:custGeom>
                <a:avLst/>
                <a:gdLst/>
                <a:ahLst/>
                <a:cxnLst>
                  <a:cxn ang="0">
                    <a:pos x="11" y="38"/>
                  </a:cxn>
                  <a:cxn ang="0">
                    <a:pos x="11" y="11"/>
                  </a:cxn>
                  <a:cxn ang="0">
                    <a:pos x="0" y="0"/>
                  </a:cxn>
                  <a:cxn ang="0">
                    <a:pos x="0" y="55"/>
                  </a:cxn>
                  <a:cxn ang="0">
                    <a:pos x="11" y="38"/>
                  </a:cxn>
                </a:cxnLst>
                <a:rect l="0" t="0" r="r" b="b"/>
                <a:pathLst>
                  <a:path w="11" h="55">
                    <a:moveTo>
                      <a:pt x="11" y="38"/>
                    </a:moveTo>
                    <a:lnTo>
                      <a:pt x="11" y="11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11" y="3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5" name="Freeform 2453"/>
              <p:cNvSpPr>
                <a:spLocks noChangeAspect="1"/>
              </p:cNvSpPr>
              <p:nvPr/>
            </p:nvSpPr>
            <p:spPr bwMode="auto">
              <a:xfrm>
                <a:off x="2947" y="2989"/>
                <a:ext cx="24" cy="6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48" y="11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11" y="11"/>
                  </a:cxn>
                </a:cxnLst>
                <a:rect l="0" t="0" r="r" b="b"/>
                <a:pathLst>
                  <a:path w="48" h="11">
                    <a:moveTo>
                      <a:pt x="11" y="11"/>
                    </a:moveTo>
                    <a:lnTo>
                      <a:pt x="48" y="11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11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6" name="Freeform 2454"/>
              <p:cNvSpPr>
                <a:spLocks noChangeAspect="1"/>
              </p:cNvSpPr>
              <p:nvPr/>
            </p:nvSpPr>
            <p:spPr bwMode="auto">
              <a:xfrm>
                <a:off x="2886" y="2989"/>
                <a:ext cx="24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6" y="11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48" h="11">
                    <a:moveTo>
                      <a:pt x="0" y="11"/>
                    </a:moveTo>
                    <a:lnTo>
                      <a:pt x="36" y="11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7" name="Freeform 2455"/>
              <p:cNvSpPr>
                <a:spLocks noChangeAspect="1"/>
              </p:cNvSpPr>
              <p:nvPr/>
            </p:nvSpPr>
            <p:spPr bwMode="auto">
              <a:xfrm>
                <a:off x="2904" y="2989"/>
                <a:ext cx="6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48"/>
                  </a:cxn>
                  <a:cxn ang="0">
                    <a:pos x="14" y="48"/>
                  </a:cxn>
                  <a:cxn ang="0">
                    <a:pos x="14" y="0"/>
                  </a:cxn>
                  <a:cxn ang="0">
                    <a:pos x="0" y="11"/>
                  </a:cxn>
                </a:cxnLst>
                <a:rect l="0" t="0" r="r" b="b"/>
                <a:pathLst>
                  <a:path w="14" h="48">
                    <a:moveTo>
                      <a:pt x="0" y="11"/>
                    </a:moveTo>
                    <a:lnTo>
                      <a:pt x="0" y="48"/>
                    </a:lnTo>
                    <a:lnTo>
                      <a:pt x="14" y="48"/>
                    </a:lnTo>
                    <a:lnTo>
                      <a:pt x="14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8" name="Rectangle 2456"/>
              <p:cNvSpPr>
                <a:spLocks noChangeAspect="1" noChangeArrowheads="1"/>
              </p:cNvSpPr>
              <p:nvPr/>
            </p:nvSpPr>
            <p:spPr bwMode="auto">
              <a:xfrm>
                <a:off x="2712" y="2992"/>
                <a:ext cx="8" cy="85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9" name="Rectangle 2457"/>
              <p:cNvSpPr>
                <a:spLocks noChangeAspect="1" noChangeArrowheads="1"/>
              </p:cNvSpPr>
              <p:nvPr/>
            </p:nvSpPr>
            <p:spPr bwMode="auto">
              <a:xfrm>
                <a:off x="2756" y="2992"/>
                <a:ext cx="6" cy="85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0" name="Rectangle 2458"/>
              <p:cNvSpPr>
                <a:spLocks noChangeAspect="1" noChangeArrowheads="1"/>
              </p:cNvSpPr>
              <p:nvPr/>
            </p:nvSpPr>
            <p:spPr bwMode="auto">
              <a:xfrm>
                <a:off x="2759" y="3031"/>
                <a:ext cx="65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1" name="Rectangle 2459"/>
              <p:cNvSpPr>
                <a:spLocks noChangeAspect="1" noChangeArrowheads="1"/>
              </p:cNvSpPr>
              <p:nvPr/>
            </p:nvSpPr>
            <p:spPr bwMode="auto">
              <a:xfrm>
                <a:off x="2652" y="3031"/>
                <a:ext cx="65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2" name="Freeform 2460"/>
              <p:cNvSpPr>
                <a:spLocks noChangeAspect="1"/>
              </p:cNvSpPr>
              <p:nvPr/>
            </p:nvSpPr>
            <p:spPr bwMode="auto">
              <a:xfrm>
                <a:off x="3086" y="2175"/>
                <a:ext cx="15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0" y="4"/>
                  </a:cxn>
                </a:cxnLst>
                <a:rect l="0" t="0" r="r" b="b"/>
                <a:pathLst>
                  <a:path w="29" h="4">
                    <a:moveTo>
                      <a:pt x="0" y="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3" name="Freeform 2461"/>
              <p:cNvSpPr>
                <a:spLocks noChangeAspect="1"/>
              </p:cNvSpPr>
              <p:nvPr/>
            </p:nvSpPr>
            <p:spPr bwMode="auto">
              <a:xfrm>
                <a:off x="3086" y="2175"/>
                <a:ext cx="15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6"/>
                  </a:cxn>
                  <a:cxn ang="0">
                    <a:pos x="29" y="0"/>
                  </a:cxn>
                  <a:cxn ang="0">
                    <a:pos x="4" y="8"/>
                  </a:cxn>
                </a:cxnLst>
                <a:rect l="0" t="0" r="r" b="b"/>
                <a:pathLst>
                  <a:path w="29" h="8">
                    <a:moveTo>
                      <a:pt x="4" y="8"/>
                    </a:moveTo>
                    <a:lnTo>
                      <a:pt x="0" y="6"/>
                    </a:lnTo>
                    <a:lnTo>
                      <a:pt x="29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4" name="Freeform 2462"/>
              <p:cNvSpPr>
                <a:spLocks noChangeAspect="1"/>
              </p:cNvSpPr>
              <p:nvPr/>
            </p:nvSpPr>
            <p:spPr bwMode="auto">
              <a:xfrm>
                <a:off x="3088" y="2175"/>
                <a:ext cx="14" cy="4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8"/>
                  </a:cxn>
                  <a:cxn ang="0">
                    <a:pos x="25" y="0"/>
                  </a:cxn>
                  <a:cxn ang="0">
                    <a:pos x="27" y="8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5" name="Freeform 2463"/>
              <p:cNvSpPr>
                <a:spLocks noChangeAspect="1"/>
              </p:cNvSpPr>
              <p:nvPr/>
            </p:nvSpPr>
            <p:spPr bwMode="auto">
              <a:xfrm>
                <a:off x="3088" y="2179"/>
                <a:ext cx="14" cy="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" y="4"/>
                  </a:cxn>
                </a:cxnLst>
                <a:rect l="0" t="0" r="r" b="b"/>
                <a:pathLst>
                  <a:path w="27" h="4">
                    <a:moveTo>
                      <a:pt x="2" y="4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6" name="Freeform 2464"/>
              <p:cNvSpPr>
                <a:spLocks noChangeAspect="1"/>
              </p:cNvSpPr>
              <p:nvPr/>
            </p:nvSpPr>
            <p:spPr bwMode="auto">
              <a:xfrm>
                <a:off x="3089" y="2179"/>
                <a:ext cx="14" cy="7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7" y="16"/>
                  </a:cxn>
                </a:cxnLst>
                <a:rect l="0" t="0" r="r" b="b"/>
                <a:pathLst>
                  <a:path w="27" h="16">
                    <a:moveTo>
                      <a:pt x="27" y="16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7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7" name="Freeform 2465"/>
              <p:cNvSpPr>
                <a:spLocks noChangeAspect="1"/>
              </p:cNvSpPr>
              <p:nvPr/>
            </p:nvSpPr>
            <p:spPr bwMode="auto">
              <a:xfrm>
                <a:off x="3089" y="2180"/>
                <a:ext cx="14" cy="6"/>
              </a:xfrm>
              <a:custGeom>
                <a:avLst/>
                <a:gdLst/>
                <a:ahLst/>
                <a:cxnLst>
                  <a:cxn ang="0">
                    <a:pos x="27" y="12"/>
                  </a:cxn>
                  <a:cxn ang="0">
                    <a:pos x="0" y="0"/>
                  </a:cxn>
                  <a:cxn ang="0">
                    <a:pos x="27" y="12"/>
                  </a:cxn>
                  <a:cxn ang="0">
                    <a:pos x="27" y="12"/>
                  </a:cxn>
                </a:cxnLst>
                <a:rect l="0" t="0" r="r" b="b"/>
                <a:pathLst>
                  <a:path w="27" h="12">
                    <a:moveTo>
                      <a:pt x="27" y="12"/>
                    </a:moveTo>
                    <a:lnTo>
                      <a:pt x="0" y="0"/>
                    </a:lnTo>
                    <a:lnTo>
                      <a:pt x="27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8" name="Freeform 2466"/>
              <p:cNvSpPr>
                <a:spLocks noChangeAspect="1"/>
              </p:cNvSpPr>
              <p:nvPr/>
            </p:nvSpPr>
            <p:spPr bwMode="auto">
              <a:xfrm>
                <a:off x="3089" y="2180"/>
                <a:ext cx="14" cy="6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0" y="0"/>
                  </a:cxn>
                  <a:cxn ang="0">
                    <a:pos x="27" y="12"/>
                  </a:cxn>
                  <a:cxn ang="0">
                    <a:pos x="2" y="12"/>
                  </a:cxn>
                </a:cxnLst>
                <a:rect l="0" t="0" r="r" b="b"/>
                <a:pathLst>
                  <a:path w="27" h="12">
                    <a:moveTo>
                      <a:pt x="2" y="12"/>
                    </a:moveTo>
                    <a:lnTo>
                      <a:pt x="0" y="0"/>
                    </a:lnTo>
                    <a:lnTo>
                      <a:pt x="27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9" name="Freeform 2467"/>
              <p:cNvSpPr>
                <a:spLocks noChangeAspect="1"/>
              </p:cNvSpPr>
              <p:nvPr/>
            </p:nvSpPr>
            <p:spPr bwMode="auto">
              <a:xfrm>
                <a:off x="3091" y="2186"/>
                <a:ext cx="13" cy="11"/>
              </a:xfrm>
              <a:custGeom>
                <a:avLst/>
                <a:gdLst/>
                <a:ahLst/>
                <a:cxnLst>
                  <a:cxn ang="0">
                    <a:pos x="25" y="21"/>
                  </a:cxn>
                  <a:cxn ang="0">
                    <a:pos x="0" y="1"/>
                  </a:cxn>
                  <a:cxn ang="0">
                    <a:pos x="23" y="0"/>
                  </a:cxn>
                  <a:cxn ang="0">
                    <a:pos x="25" y="21"/>
                  </a:cxn>
                </a:cxnLst>
                <a:rect l="0" t="0" r="r" b="b"/>
                <a:pathLst>
                  <a:path w="25" h="21">
                    <a:moveTo>
                      <a:pt x="25" y="21"/>
                    </a:moveTo>
                    <a:lnTo>
                      <a:pt x="0" y="1"/>
                    </a:lnTo>
                    <a:lnTo>
                      <a:pt x="23" y="0"/>
                    </a:lnTo>
                    <a:lnTo>
                      <a:pt x="25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0" name="Freeform 2468"/>
              <p:cNvSpPr>
                <a:spLocks noChangeAspect="1"/>
              </p:cNvSpPr>
              <p:nvPr/>
            </p:nvSpPr>
            <p:spPr bwMode="auto">
              <a:xfrm>
                <a:off x="3091" y="2186"/>
                <a:ext cx="13" cy="15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0" y="0"/>
                  </a:cxn>
                  <a:cxn ang="0">
                    <a:pos x="25" y="23"/>
                  </a:cxn>
                  <a:cxn ang="0">
                    <a:pos x="2" y="28"/>
                  </a:cxn>
                </a:cxnLst>
                <a:rect l="0" t="0" r="r" b="b"/>
                <a:pathLst>
                  <a:path w="25" h="28">
                    <a:moveTo>
                      <a:pt x="2" y="28"/>
                    </a:moveTo>
                    <a:lnTo>
                      <a:pt x="0" y="0"/>
                    </a:lnTo>
                    <a:lnTo>
                      <a:pt x="25" y="23"/>
                    </a:lnTo>
                    <a:lnTo>
                      <a:pt x="2" y="2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1" name="Freeform 2469"/>
              <p:cNvSpPr>
                <a:spLocks noChangeAspect="1"/>
              </p:cNvSpPr>
              <p:nvPr/>
            </p:nvSpPr>
            <p:spPr bwMode="auto">
              <a:xfrm>
                <a:off x="3091" y="2197"/>
                <a:ext cx="13" cy="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0" y="7"/>
                  </a:cxn>
                  <a:cxn ang="0">
                    <a:pos x="23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7">
                    <a:moveTo>
                      <a:pt x="25" y="7"/>
                    </a:moveTo>
                    <a:lnTo>
                      <a:pt x="0" y="7"/>
                    </a:lnTo>
                    <a:lnTo>
                      <a:pt x="23" y="0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2" name="Freeform 2470"/>
              <p:cNvSpPr>
                <a:spLocks noChangeAspect="1"/>
              </p:cNvSpPr>
              <p:nvPr/>
            </p:nvSpPr>
            <p:spPr bwMode="auto">
              <a:xfrm>
                <a:off x="3091" y="2201"/>
                <a:ext cx="13" cy="4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7" y="8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3" name="Freeform 2471"/>
              <p:cNvSpPr>
                <a:spLocks noChangeAspect="1"/>
              </p:cNvSpPr>
              <p:nvPr/>
            </p:nvSpPr>
            <p:spPr bwMode="auto">
              <a:xfrm>
                <a:off x="3091" y="2201"/>
                <a:ext cx="14" cy="5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0" y="0"/>
                  </a:cxn>
                  <a:cxn ang="0">
                    <a:pos x="27" y="8"/>
                  </a:cxn>
                  <a:cxn ang="0">
                    <a:pos x="29" y="12"/>
                  </a:cxn>
                </a:cxnLst>
                <a:rect l="0" t="0" r="r" b="b"/>
                <a:pathLst>
                  <a:path w="29" h="12">
                    <a:moveTo>
                      <a:pt x="29" y="12"/>
                    </a:moveTo>
                    <a:lnTo>
                      <a:pt x="0" y="0"/>
                    </a:lnTo>
                    <a:lnTo>
                      <a:pt x="27" y="8"/>
                    </a:lnTo>
                    <a:lnTo>
                      <a:pt x="29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4" name="Freeform 2472"/>
              <p:cNvSpPr>
                <a:spLocks noChangeAspect="1"/>
              </p:cNvSpPr>
              <p:nvPr/>
            </p:nvSpPr>
            <p:spPr bwMode="auto">
              <a:xfrm>
                <a:off x="3091" y="2201"/>
                <a:ext cx="14" cy="6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0"/>
                  </a:cxn>
                  <a:cxn ang="0">
                    <a:pos x="29" y="12"/>
                  </a:cxn>
                  <a:cxn ang="0">
                    <a:pos x="2" y="14"/>
                  </a:cxn>
                </a:cxnLst>
                <a:rect l="0" t="0" r="r" b="b"/>
                <a:pathLst>
                  <a:path w="29" h="14">
                    <a:moveTo>
                      <a:pt x="2" y="14"/>
                    </a:moveTo>
                    <a:lnTo>
                      <a:pt x="0" y="0"/>
                    </a:lnTo>
                    <a:lnTo>
                      <a:pt x="29" y="12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5" name="Freeform 2473"/>
              <p:cNvSpPr>
                <a:spLocks noChangeAspect="1"/>
              </p:cNvSpPr>
              <p:nvPr/>
            </p:nvSpPr>
            <p:spPr bwMode="auto">
              <a:xfrm>
                <a:off x="3092" y="2206"/>
                <a:ext cx="14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6" name="Freeform 2474"/>
              <p:cNvSpPr>
                <a:spLocks noChangeAspect="1"/>
              </p:cNvSpPr>
              <p:nvPr/>
            </p:nvSpPr>
            <p:spPr bwMode="auto">
              <a:xfrm>
                <a:off x="3092" y="2207"/>
                <a:ext cx="17" cy="2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0" y="0"/>
                  </a:cxn>
                  <a:cxn ang="0">
                    <a:pos x="31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0" y="0"/>
                    </a:lnTo>
                    <a:lnTo>
                      <a:pt x="31" y="2"/>
                    </a:lnTo>
                    <a:lnTo>
                      <a:pt x="3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7" name="Freeform 2475"/>
              <p:cNvSpPr>
                <a:spLocks noChangeAspect="1"/>
              </p:cNvSpPr>
              <p:nvPr/>
            </p:nvSpPr>
            <p:spPr bwMode="auto">
              <a:xfrm>
                <a:off x="3092" y="2207"/>
                <a:ext cx="20" cy="3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0" y="0"/>
                  </a:cxn>
                  <a:cxn ang="0">
                    <a:pos x="35" y="4"/>
                  </a:cxn>
                  <a:cxn ang="0">
                    <a:pos x="40" y="6"/>
                  </a:cxn>
                </a:cxnLst>
                <a:rect l="0" t="0" r="r" b="b"/>
                <a:pathLst>
                  <a:path w="40" h="6">
                    <a:moveTo>
                      <a:pt x="40" y="6"/>
                    </a:moveTo>
                    <a:lnTo>
                      <a:pt x="0" y="0"/>
                    </a:lnTo>
                    <a:lnTo>
                      <a:pt x="35" y="4"/>
                    </a:lnTo>
                    <a:lnTo>
                      <a:pt x="4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8" name="Freeform 2476"/>
              <p:cNvSpPr>
                <a:spLocks noChangeAspect="1"/>
              </p:cNvSpPr>
              <p:nvPr/>
            </p:nvSpPr>
            <p:spPr bwMode="auto">
              <a:xfrm>
                <a:off x="3140" y="2175"/>
                <a:ext cx="13" cy="35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0" y="72"/>
                  </a:cxn>
                </a:cxnLst>
                <a:rect l="0" t="0" r="r" b="b"/>
                <a:pathLst>
                  <a:path w="25" h="72">
                    <a:moveTo>
                      <a:pt x="0" y="7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9" name="Freeform 2477"/>
              <p:cNvSpPr>
                <a:spLocks noChangeAspect="1"/>
              </p:cNvSpPr>
              <p:nvPr/>
            </p:nvSpPr>
            <p:spPr bwMode="auto">
              <a:xfrm>
                <a:off x="3094" y="2210"/>
                <a:ext cx="4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6" y="0"/>
                  </a:cxn>
                  <a:cxn ang="0">
                    <a:pos x="92" y="0"/>
                  </a:cxn>
                  <a:cxn ang="0">
                    <a:pos x="0" y="2"/>
                  </a:cxn>
                </a:cxnLst>
                <a:rect l="0" t="0" r="r" b="b"/>
                <a:pathLst>
                  <a:path w="92" h="2">
                    <a:moveTo>
                      <a:pt x="0" y="2"/>
                    </a:moveTo>
                    <a:lnTo>
                      <a:pt x="56" y="0"/>
                    </a:lnTo>
                    <a:lnTo>
                      <a:pt x="9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0" name="Freeform 2478"/>
              <p:cNvSpPr>
                <a:spLocks noChangeAspect="1"/>
              </p:cNvSpPr>
              <p:nvPr/>
            </p:nvSpPr>
            <p:spPr bwMode="auto">
              <a:xfrm>
                <a:off x="3094" y="2210"/>
                <a:ext cx="28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6" y="0"/>
                  </a:cxn>
                  <a:cxn ang="0">
                    <a:pos x="56" y="2"/>
                  </a:cxn>
                  <a:cxn ang="0">
                    <a:pos x="0" y="2"/>
                  </a:cxn>
                </a:cxnLst>
                <a:rect l="0" t="0" r="r" b="b"/>
                <a:pathLst>
                  <a:path w="56" h="2">
                    <a:moveTo>
                      <a:pt x="0" y="2"/>
                    </a:moveTo>
                    <a:lnTo>
                      <a:pt x="46" y="0"/>
                    </a:lnTo>
                    <a:lnTo>
                      <a:pt x="56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1" name="Freeform 2479"/>
              <p:cNvSpPr>
                <a:spLocks noChangeAspect="1"/>
              </p:cNvSpPr>
              <p:nvPr/>
            </p:nvSpPr>
            <p:spPr bwMode="auto">
              <a:xfrm>
                <a:off x="3094" y="2210"/>
                <a:ext cx="22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0" y="2"/>
                  </a:cxn>
                </a:cxnLst>
                <a:rect l="0" t="0" r="r" b="b"/>
                <a:pathLst>
                  <a:path w="44" h="2">
                    <a:moveTo>
                      <a:pt x="0" y="2"/>
                    </a:moveTo>
                    <a:lnTo>
                      <a:pt x="36" y="0"/>
                    </a:lnTo>
                    <a:lnTo>
                      <a:pt x="4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2" name="Freeform 2480"/>
              <p:cNvSpPr>
                <a:spLocks noChangeAspect="1"/>
              </p:cNvSpPr>
              <p:nvPr/>
            </p:nvSpPr>
            <p:spPr bwMode="auto">
              <a:xfrm>
                <a:off x="3092" y="2207"/>
                <a:ext cx="20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0"/>
                  </a:cxn>
                  <a:cxn ang="0">
                    <a:pos x="40" y="6"/>
                  </a:cxn>
                  <a:cxn ang="0">
                    <a:pos x="4" y="8"/>
                  </a:cxn>
                </a:cxnLst>
                <a:rect l="0" t="0" r="r" b="b"/>
                <a:pathLst>
                  <a:path w="40" h="8">
                    <a:moveTo>
                      <a:pt x="4" y="8"/>
                    </a:moveTo>
                    <a:lnTo>
                      <a:pt x="0" y="0"/>
                    </a:lnTo>
                    <a:lnTo>
                      <a:pt x="40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3" name="Freeform 2481"/>
              <p:cNvSpPr>
                <a:spLocks noChangeAspect="1"/>
              </p:cNvSpPr>
              <p:nvPr/>
            </p:nvSpPr>
            <p:spPr bwMode="auto">
              <a:xfrm>
                <a:off x="3094" y="2210"/>
                <a:ext cx="46" cy="5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0" y="3"/>
                  </a:cxn>
                  <a:cxn ang="0">
                    <a:pos x="92" y="0"/>
                  </a:cxn>
                  <a:cxn ang="0">
                    <a:pos x="6" y="9"/>
                  </a:cxn>
                </a:cxnLst>
                <a:rect l="0" t="0" r="r" b="b"/>
                <a:pathLst>
                  <a:path w="92" h="9">
                    <a:moveTo>
                      <a:pt x="6" y="9"/>
                    </a:moveTo>
                    <a:lnTo>
                      <a:pt x="0" y="3"/>
                    </a:lnTo>
                    <a:lnTo>
                      <a:pt x="92" y="0"/>
                    </a:lnTo>
                    <a:lnTo>
                      <a:pt x="6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4" name="Freeform 2482"/>
              <p:cNvSpPr>
                <a:spLocks noChangeAspect="1"/>
              </p:cNvSpPr>
              <p:nvPr/>
            </p:nvSpPr>
            <p:spPr bwMode="auto">
              <a:xfrm>
                <a:off x="3097" y="2210"/>
                <a:ext cx="43" cy="6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9"/>
                  </a:cxn>
                  <a:cxn ang="0">
                    <a:pos x="86" y="0"/>
                  </a:cxn>
                  <a:cxn ang="0">
                    <a:pos x="9" y="11"/>
                  </a:cxn>
                </a:cxnLst>
                <a:rect l="0" t="0" r="r" b="b"/>
                <a:pathLst>
                  <a:path w="86" h="11">
                    <a:moveTo>
                      <a:pt x="9" y="11"/>
                    </a:moveTo>
                    <a:lnTo>
                      <a:pt x="0" y="9"/>
                    </a:lnTo>
                    <a:lnTo>
                      <a:pt x="86" y="0"/>
                    </a:lnTo>
                    <a:lnTo>
                      <a:pt x="9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5" name="Freeform 2483"/>
              <p:cNvSpPr>
                <a:spLocks noChangeAspect="1"/>
              </p:cNvSpPr>
              <p:nvPr/>
            </p:nvSpPr>
            <p:spPr bwMode="auto">
              <a:xfrm>
                <a:off x="3096" y="2210"/>
                <a:ext cx="44" cy="10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1" y="13"/>
                  </a:cxn>
                  <a:cxn ang="0">
                    <a:pos x="88" y="0"/>
                  </a:cxn>
                  <a:cxn ang="0">
                    <a:pos x="0" y="19"/>
                  </a:cxn>
                </a:cxnLst>
                <a:rect l="0" t="0" r="r" b="b"/>
                <a:pathLst>
                  <a:path w="88" h="19">
                    <a:moveTo>
                      <a:pt x="0" y="19"/>
                    </a:moveTo>
                    <a:lnTo>
                      <a:pt x="11" y="13"/>
                    </a:lnTo>
                    <a:lnTo>
                      <a:pt x="88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6" name="Freeform 2484"/>
              <p:cNvSpPr>
                <a:spLocks noChangeAspect="1"/>
              </p:cNvSpPr>
              <p:nvPr/>
            </p:nvSpPr>
            <p:spPr bwMode="auto">
              <a:xfrm>
                <a:off x="3096" y="2210"/>
                <a:ext cx="44" cy="11"/>
              </a:xfrm>
              <a:custGeom>
                <a:avLst/>
                <a:gdLst/>
                <a:ahLst/>
                <a:cxnLst>
                  <a:cxn ang="0">
                    <a:pos x="52" y="21"/>
                  </a:cxn>
                  <a:cxn ang="0">
                    <a:pos x="0" y="19"/>
                  </a:cxn>
                  <a:cxn ang="0">
                    <a:pos x="88" y="0"/>
                  </a:cxn>
                  <a:cxn ang="0">
                    <a:pos x="52" y="21"/>
                  </a:cxn>
                </a:cxnLst>
                <a:rect l="0" t="0" r="r" b="b"/>
                <a:pathLst>
                  <a:path w="88" h="21">
                    <a:moveTo>
                      <a:pt x="52" y="21"/>
                    </a:moveTo>
                    <a:lnTo>
                      <a:pt x="0" y="19"/>
                    </a:lnTo>
                    <a:lnTo>
                      <a:pt x="88" y="0"/>
                    </a:lnTo>
                    <a:lnTo>
                      <a:pt x="52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7" name="Freeform 2485"/>
              <p:cNvSpPr>
                <a:spLocks noChangeAspect="1"/>
              </p:cNvSpPr>
              <p:nvPr/>
            </p:nvSpPr>
            <p:spPr bwMode="auto">
              <a:xfrm>
                <a:off x="3121" y="2210"/>
                <a:ext cx="19" cy="1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21"/>
                  </a:cxn>
                  <a:cxn ang="0">
                    <a:pos x="0" y="21"/>
                  </a:cxn>
                  <a:cxn ang="0">
                    <a:pos x="38" y="0"/>
                  </a:cxn>
                </a:cxnLst>
                <a:rect l="0" t="0" r="r" b="b"/>
                <a:pathLst>
                  <a:path w="38" h="21">
                    <a:moveTo>
                      <a:pt x="38" y="0"/>
                    </a:moveTo>
                    <a:lnTo>
                      <a:pt x="38" y="21"/>
                    </a:lnTo>
                    <a:lnTo>
                      <a:pt x="0" y="2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8" name="Freeform 2486"/>
              <p:cNvSpPr>
                <a:spLocks noChangeAspect="1"/>
              </p:cNvSpPr>
              <p:nvPr/>
            </p:nvSpPr>
            <p:spPr bwMode="auto">
              <a:xfrm>
                <a:off x="3140" y="2175"/>
                <a:ext cx="13" cy="46"/>
              </a:xfrm>
              <a:custGeom>
                <a:avLst/>
                <a:gdLst/>
                <a:ahLst/>
                <a:cxnLst>
                  <a:cxn ang="0">
                    <a:pos x="2" y="93"/>
                  </a:cxn>
                  <a:cxn ang="0">
                    <a:pos x="0" y="74"/>
                  </a:cxn>
                  <a:cxn ang="0">
                    <a:pos x="25" y="0"/>
                  </a:cxn>
                  <a:cxn ang="0">
                    <a:pos x="2" y="93"/>
                  </a:cxn>
                </a:cxnLst>
                <a:rect l="0" t="0" r="r" b="b"/>
                <a:pathLst>
                  <a:path w="25" h="93">
                    <a:moveTo>
                      <a:pt x="2" y="93"/>
                    </a:moveTo>
                    <a:lnTo>
                      <a:pt x="0" y="74"/>
                    </a:lnTo>
                    <a:lnTo>
                      <a:pt x="25" y="0"/>
                    </a:lnTo>
                    <a:lnTo>
                      <a:pt x="2" y="9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9" name="Freeform 2487"/>
              <p:cNvSpPr>
                <a:spLocks noChangeAspect="1"/>
              </p:cNvSpPr>
              <p:nvPr/>
            </p:nvSpPr>
            <p:spPr bwMode="auto">
              <a:xfrm>
                <a:off x="3096" y="2220"/>
                <a:ext cx="25" cy="1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0" y="2"/>
                  </a:cxn>
                </a:cxnLst>
                <a:rect l="0" t="0" r="r" b="b"/>
                <a:pathLst>
                  <a:path w="50" h="2">
                    <a:moveTo>
                      <a:pt x="40" y="2"/>
                    </a:moveTo>
                    <a:lnTo>
                      <a:pt x="0" y="0"/>
                    </a:lnTo>
                    <a:lnTo>
                      <a:pt x="50" y="2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0" name="Freeform 2488"/>
              <p:cNvSpPr>
                <a:spLocks noChangeAspect="1"/>
              </p:cNvSpPr>
              <p:nvPr/>
            </p:nvSpPr>
            <p:spPr bwMode="auto">
              <a:xfrm>
                <a:off x="3096" y="2220"/>
                <a:ext cx="20" cy="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32" y="4"/>
                  </a:cxn>
                </a:cxnLst>
                <a:rect l="0" t="0" r="r" b="b"/>
                <a:pathLst>
                  <a:path w="40" h="4">
                    <a:moveTo>
                      <a:pt x="32" y="4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1" name="Freeform 2489"/>
              <p:cNvSpPr>
                <a:spLocks noChangeAspect="1"/>
              </p:cNvSpPr>
              <p:nvPr/>
            </p:nvSpPr>
            <p:spPr bwMode="auto">
              <a:xfrm>
                <a:off x="3096" y="2220"/>
                <a:ext cx="16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0"/>
                  </a:cxn>
                  <a:cxn ang="0">
                    <a:pos x="32" y="4"/>
                  </a:cxn>
                  <a:cxn ang="0">
                    <a:pos x="25" y="6"/>
                  </a:cxn>
                </a:cxnLst>
                <a:rect l="0" t="0" r="r" b="b"/>
                <a:pathLst>
                  <a:path w="32" h="6">
                    <a:moveTo>
                      <a:pt x="25" y="6"/>
                    </a:moveTo>
                    <a:lnTo>
                      <a:pt x="0" y="0"/>
                    </a:lnTo>
                    <a:lnTo>
                      <a:pt x="32" y="4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2" name="Freeform 2490"/>
              <p:cNvSpPr>
                <a:spLocks noChangeAspect="1"/>
              </p:cNvSpPr>
              <p:nvPr/>
            </p:nvSpPr>
            <p:spPr bwMode="auto">
              <a:xfrm>
                <a:off x="3092" y="2220"/>
                <a:ext cx="16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0"/>
                  </a:cxn>
                  <a:cxn ang="0">
                    <a:pos x="33" y="6"/>
                  </a:cxn>
                  <a:cxn ang="0">
                    <a:pos x="0" y="9"/>
                  </a:cxn>
                </a:cxnLst>
                <a:rect l="0" t="0" r="r" b="b"/>
                <a:pathLst>
                  <a:path w="33" h="9">
                    <a:moveTo>
                      <a:pt x="0" y="9"/>
                    </a:moveTo>
                    <a:lnTo>
                      <a:pt x="8" y="0"/>
                    </a:lnTo>
                    <a:lnTo>
                      <a:pt x="33" y="6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3" name="Freeform 2491"/>
              <p:cNvSpPr>
                <a:spLocks noChangeAspect="1"/>
              </p:cNvSpPr>
              <p:nvPr/>
            </p:nvSpPr>
            <p:spPr bwMode="auto">
              <a:xfrm>
                <a:off x="3092" y="2223"/>
                <a:ext cx="16" cy="2"/>
              </a:xfrm>
              <a:custGeom>
                <a:avLst/>
                <a:gdLst/>
                <a:ahLst/>
                <a:cxnLst>
                  <a:cxn ang="0">
                    <a:pos x="27" y="3"/>
                  </a:cxn>
                  <a:cxn ang="0">
                    <a:pos x="0" y="3"/>
                  </a:cxn>
                  <a:cxn ang="0">
                    <a:pos x="33" y="0"/>
                  </a:cxn>
                  <a:cxn ang="0">
                    <a:pos x="27" y="3"/>
                  </a:cxn>
                </a:cxnLst>
                <a:rect l="0" t="0" r="r" b="b"/>
                <a:pathLst>
                  <a:path w="33" h="3">
                    <a:moveTo>
                      <a:pt x="27" y="3"/>
                    </a:moveTo>
                    <a:lnTo>
                      <a:pt x="0" y="3"/>
                    </a:lnTo>
                    <a:lnTo>
                      <a:pt x="33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4" name="Freeform 2492"/>
              <p:cNvSpPr>
                <a:spLocks noChangeAspect="1"/>
              </p:cNvSpPr>
              <p:nvPr/>
            </p:nvSpPr>
            <p:spPr bwMode="auto">
              <a:xfrm>
                <a:off x="3092" y="2225"/>
                <a:ext cx="13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5" y="4"/>
                  </a:cxn>
                </a:cxnLst>
                <a:rect l="0" t="0" r="r" b="b"/>
                <a:pathLst>
                  <a:path w="27" h="4">
                    <a:moveTo>
                      <a:pt x="25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5" name="Freeform 2493"/>
              <p:cNvSpPr>
                <a:spLocks noChangeAspect="1"/>
              </p:cNvSpPr>
              <p:nvPr/>
            </p:nvSpPr>
            <p:spPr bwMode="auto">
              <a:xfrm>
                <a:off x="3092" y="2225"/>
                <a:ext cx="12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0"/>
                  </a:cxn>
                  <a:cxn ang="0">
                    <a:pos x="25" y="4"/>
                  </a:cxn>
                  <a:cxn ang="0">
                    <a:pos x="21" y="10"/>
                  </a:cxn>
                </a:cxnLst>
                <a:rect l="0" t="0" r="r" b="b"/>
                <a:pathLst>
                  <a:path w="25" h="10">
                    <a:moveTo>
                      <a:pt x="21" y="10"/>
                    </a:moveTo>
                    <a:lnTo>
                      <a:pt x="0" y="0"/>
                    </a:lnTo>
                    <a:lnTo>
                      <a:pt x="25" y="4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6" name="Freeform 2494"/>
              <p:cNvSpPr>
                <a:spLocks noChangeAspect="1"/>
              </p:cNvSpPr>
              <p:nvPr/>
            </p:nvSpPr>
            <p:spPr bwMode="auto">
              <a:xfrm>
                <a:off x="3090" y="2225"/>
                <a:ext cx="13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0"/>
                  </a:cxn>
                  <a:cxn ang="0">
                    <a:pos x="25" y="10"/>
                  </a:cxn>
                  <a:cxn ang="0">
                    <a:pos x="0" y="10"/>
                  </a:cxn>
                </a:cxnLst>
                <a:rect l="0" t="0" r="r" b="b"/>
                <a:pathLst>
                  <a:path w="25" h="10">
                    <a:moveTo>
                      <a:pt x="0" y="10"/>
                    </a:moveTo>
                    <a:lnTo>
                      <a:pt x="4" y="0"/>
                    </a:lnTo>
                    <a:lnTo>
                      <a:pt x="25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7" name="Freeform 2495"/>
              <p:cNvSpPr>
                <a:spLocks noChangeAspect="1"/>
              </p:cNvSpPr>
              <p:nvPr/>
            </p:nvSpPr>
            <p:spPr bwMode="auto">
              <a:xfrm>
                <a:off x="3090" y="2230"/>
                <a:ext cx="13" cy="2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6"/>
                  </a:cxn>
                </a:cxnLst>
                <a:rect l="0" t="0" r="r" b="b"/>
                <a:pathLst>
                  <a:path w="25" h="6">
                    <a:moveTo>
                      <a:pt x="23" y="6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8" name="Freeform 2496"/>
              <p:cNvSpPr>
                <a:spLocks noChangeAspect="1"/>
              </p:cNvSpPr>
              <p:nvPr/>
            </p:nvSpPr>
            <p:spPr bwMode="auto">
              <a:xfrm>
                <a:off x="3090" y="2230"/>
                <a:ext cx="12" cy="6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0" y="0"/>
                  </a:cxn>
                  <a:cxn ang="0">
                    <a:pos x="23" y="6"/>
                  </a:cxn>
                  <a:cxn ang="0">
                    <a:pos x="23" y="13"/>
                  </a:cxn>
                </a:cxnLst>
                <a:rect l="0" t="0" r="r" b="b"/>
                <a:pathLst>
                  <a:path w="23" h="13">
                    <a:moveTo>
                      <a:pt x="23" y="13"/>
                    </a:moveTo>
                    <a:lnTo>
                      <a:pt x="0" y="0"/>
                    </a:lnTo>
                    <a:lnTo>
                      <a:pt x="23" y="6"/>
                    </a:lnTo>
                    <a:lnTo>
                      <a:pt x="23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9" name="Freeform 2497"/>
              <p:cNvSpPr>
                <a:spLocks noChangeAspect="1"/>
              </p:cNvSpPr>
              <p:nvPr/>
            </p:nvSpPr>
            <p:spPr bwMode="auto">
              <a:xfrm>
                <a:off x="3089" y="2230"/>
                <a:ext cx="13" cy="6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0"/>
                  </a:cxn>
                  <a:cxn ang="0">
                    <a:pos x="25" y="13"/>
                  </a:cxn>
                  <a:cxn ang="0">
                    <a:pos x="0" y="13"/>
                  </a:cxn>
                </a:cxnLst>
                <a:rect l="0" t="0" r="r" b="b"/>
                <a:pathLst>
                  <a:path w="25" h="13">
                    <a:moveTo>
                      <a:pt x="0" y="13"/>
                    </a:moveTo>
                    <a:lnTo>
                      <a:pt x="2" y="0"/>
                    </a:lnTo>
                    <a:lnTo>
                      <a:pt x="25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0" name="Freeform 2498"/>
              <p:cNvSpPr>
                <a:spLocks noChangeAspect="1"/>
              </p:cNvSpPr>
              <p:nvPr/>
            </p:nvSpPr>
            <p:spPr bwMode="auto">
              <a:xfrm>
                <a:off x="3089" y="2236"/>
                <a:ext cx="13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1" name="Freeform 2499"/>
              <p:cNvSpPr>
                <a:spLocks noChangeAspect="1"/>
              </p:cNvSpPr>
              <p:nvPr/>
            </p:nvSpPr>
            <p:spPr bwMode="auto">
              <a:xfrm>
                <a:off x="3089" y="2236"/>
                <a:ext cx="14" cy="6"/>
              </a:xfrm>
              <a:custGeom>
                <a:avLst/>
                <a:gdLst/>
                <a:ahLst/>
                <a:cxnLst>
                  <a:cxn ang="0">
                    <a:pos x="27" y="12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27" y="12"/>
                  </a:cxn>
                </a:cxnLst>
                <a:rect l="0" t="0" r="r" b="b"/>
                <a:pathLst>
                  <a:path w="27" h="12">
                    <a:moveTo>
                      <a:pt x="27" y="12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27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2" name="Freeform 2500"/>
              <p:cNvSpPr>
                <a:spLocks noChangeAspect="1"/>
              </p:cNvSpPr>
              <p:nvPr/>
            </p:nvSpPr>
            <p:spPr bwMode="auto">
              <a:xfrm>
                <a:off x="3089" y="2236"/>
                <a:ext cx="14" cy="7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0"/>
                  </a:cxn>
                  <a:cxn ang="0">
                    <a:pos x="27" y="12"/>
                  </a:cxn>
                  <a:cxn ang="0">
                    <a:pos x="2" y="14"/>
                  </a:cxn>
                </a:cxnLst>
                <a:rect l="0" t="0" r="r" b="b"/>
                <a:pathLst>
                  <a:path w="27" h="14">
                    <a:moveTo>
                      <a:pt x="2" y="14"/>
                    </a:moveTo>
                    <a:lnTo>
                      <a:pt x="0" y="0"/>
                    </a:lnTo>
                    <a:lnTo>
                      <a:pt x="27" y="12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3" name="Freeform 2501"/>
              <p:cNvSpPr>
                <a:spLocks noChangeAspect="1"/>
              </p:cNvSpPr>
              <p:nvPr/>
            </p:nvSpPr>
            <p:spPr bwMode="auto">
              <a:xfrm>
                <a:off x="3090" y="2242"/>
                <a:ext cx="14" cy="3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4" name="Freeform 2502"/>
              <p:cNvSpPr>
                <a:spLocks noChangeAspect="1"/>
              </p:cNvSpPr>
              <p:nvPr/>
            </p:nvSpPr>
            <p:spPr bwMode="auto">
              <a:xfrm>
                <a:off x="3090" y="2243"/>
                <a:ext cx="15" cy="4"/>
              </a:xfrm>
              <a:custGeom>
                <a:avLst/>
                <a:gdLst/>
                <a:ahLst/>
                <a:cxnLst>
                  <a:cxn ang="0">
                    <a:pos x="31" y="8"/>
                  </a:cxn>
                  <a:cxn ang="0">
                    <a:pos x="0" y="0"/>
                  </a:cxn>
                  <a:cxn ang="0">
                    <a:pos x="29" y="4"/>
                  </a:cxn>
                  <a:cxn ang="0">
                    <a:pos x="31" y="8"/>
                  </a:cxn>
                </a:cxnLst>
                <a:rect l="0" t="0" r="r" b="b"/>
                <a:pathLst>
                  <a:path w="31" h="8">
                    <a:moveTo>
                      <a:pt x="31" y="8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3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5" name="Freeform 2503"/>
              <p:cNvSpPr>
                <a:spLocks noChangeAspect="1"/>
              </p:cNvSpPr>
              <p:nvPr/>
            </p:nvSpPr>
            <p:spPr bwMode="auto">
              <a:xfrm>
                <a:off x="3090" y="2243"/>
                <a:ext cx="18" cy="5"/>
              </a:xfrm>
              <a:custGeom>
                <a:avLst/>
                <a:gdLst/>
                <a:ahLst/>
                <a:cxnLst>
                  <a:cxn ang="0">
                    <a:pos x="37" y="10"/>
                  </a:cxn>
                  <a:cxn ang="0">
                    <a:pos x="0" y="0"/>
                  </a:cxn>
                  <a:cxn ang="0">
                    <a:pos x="31" y="6"/>
                  </a:cxn>
                  <a:cxn ang="0">
                    <a:pos x="37" y="10"/>
                  </a:cxn>
                </a:cxnLst>
                <a:rect l="0" t="0" r="r" b="b"/>
                <a:pathLst>
                  <a:path w="37" h="10">
                    <a:moveTo>
                      <a:pt x="37" y="10"/>
                    </a:moveTo>
                    <a:lnTo>
                      <a:pt x="0" y="0"/>
                    </a:lnTo>
                    <a:lnTo>
                      <a:pt x="31" y="6"/>
                    </a:lnTo>
                    <a:lnTo>
                      <a:pt x="37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6" name="Freeform 2504"/>
              <p:cNvSpPr>
                <a:spLocks noChangeAspect="1"/>
              </p:cNvSpPr>
              <p:nvPr/>
            </p:nvSpPr>
            <p:spPr bwMode="auto">
              <a:xfrm>
                <a:off x="3090" y="2243"/>
                <a:ext cx="18" cy="6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0"/>
                  </a:cxn>
                  <a:cxn ang="0">
                    <a:pos x="37" y="10"/>
                  </a:cxn>
                  <a:cxn ang="0">
                    <a:pos x="4" y="11"/>
                  </a:cxn>
                </a:cxnLst>
                <a:rect l="0" t="0" r="r" b="b"/>
                <a:pathLst>
                  <a:path w="37" h="11">
                    <a:moveTo>
                      <a:pt x="4" y="11"/>
                    </a:moveTo>
                    <a:lnTo>
                      <a:pt x="0" y="0"/>
                    </a:lnTo>
                    <a:lnTo>
                      <a:pt x="37" y="10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7" name="Freeform 2505"/>
              <p:cNvSpPr>
                <a:spLocks noChangeAspect="1"/>
              </p:cNvSpPr>
              <p:nvPr/>
            </p:nvSpPr>
            <p:spPr bwMode="auto">
              <a:xfrm>
                <a:off x="3092" y="2248"/>
                <a:ext cx="19" cy="1"/>
              </a:xfrm>
              <a:custGeom>
                <a:avLst/>
                <a:gdLst/>
                <a:ahLst/>
                <a:cxnLst>
                  <a:cxn ang="0">
                    <a:pos x="38" y="1"/>
                  </a:cxn>
                  <a:cxn ang="0">
                    <a:pos x="0" y="1"/>
                  </a:cxn>
                  <a:cxn ang="0">
                    <a:pos x="33" y="0"/>
                  </a:cxn>
                  <a:cxn ang="0">
                    <a:pos x="38" y="1"/>
                  </a:cxn>
                </a:cxnLst>
                <a:rect l="0" t="0" r="r" b="b"/>
                <a:pathLst>
                  <a:path w="38" h="1">
                    <a:moveTo>
                      <a:pt x="38" y="1"/>
                    </a:moveTo>
                    <a:lnTo>
                      <a:pt x="0" y="1"/>
                    </a:lnTo>
                    <a:lnTo>
                      <a:pt x="33" y="0"/>
                    </a:lnTo>
                    <a:lnTo>
                      <a:pt x="38" y="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8" name="Freeform 2506"/>
              <p:cNvSpPr>
                <a:spLocks noChangeAspect="1"/>
              </p:cNvSpPr>
              <p:nvPr/>
            </p:nvSpPr>
            <p:spPr bwMode="auto">
              <a:xfrm>
                <a:off x="3092" y="2249"/>
                <a:ext cx="23" cy="1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46" y="2"/>
                  </a:cxn>
                </a:cxnLst>
                <a:rect l="0" t="0" r="r" b="b"/>
                <a:pathLst>
                  <a:path w="46" h="2">
                    <a:moveTo>
                      <a:pt x="46" y="2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9" name="Freeform 2507"/>
              <p:cNvSpPr>
                <a:spLocks noChangeAspect="1"/>
              </p:cNvSpPr>
              <p:nvPr/>
            </p:nvSpPr>
            <p:spPr bwMode="auto">
              <a:xfrm>
                <a:off x="3140" y="2175"/>
                <a:ext cx="13" cy="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93"/>
                  </a:cxn>
                  <a:cxn ang="0">
                    <a:pos x="25" y="0"/>
                  </a:cxn>
                  <a:cxn ang="0">
                    <a:pos x="0" y="150"/>
                  </a:cxn>
                </a:cxnLst>
                <a:rect l="0" t="0" r="r" b="b"/>
                <a:pathLst>
                  <a:path w="25" h="150">
                    <a:moveTo>
                      <a:pt x="0" y="150"/>
                    </a:moveTo>
                    <a:lnTo>
                      <a:pt x="0" y="93"/>
                    </a:lnTo>
                    <a:lnTo>
                      <a:pt x="25" y="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0" name="Freeform 2508"/>
              <p:cNvSpPr>
                <a:spLocks noChangeAspect="1"/>
              </p:cNvSpPr>
              <p:nvPr/>
            </p:nvSpPr>
            <p:spPr bwMode="auto">
              <a:xfrm>
                <a:off x="3092" y="2249"/>
                <a:ext cx="29" cy="1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0" y="0"/>
                  </a:cxn>
                  <a:cxn ang="0">
                    <a:pos x="48" y="2"/>
                  </a:cxn>
                  <a:cxn ang="0">
                    <a:pos x="58" y="2"/>
                  </a:cxn>
                </a:cxnLst>
                <a:rect l="0" t="0" r="r" b="b"/>
                <a:pathLst>
                  <a:path w="58" h="2">
                    <a:moveTo>
                      <a:pt x="58" y="2"/>
                    </a:moveTo>
                    <a:lnTo>
                      <a:pt x="0" y="0"/>
                    </a:lnTo>
                    <a:lnTo>
                      <a:pt x="4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1" name="Freeform 2509"/>
              <p:cNvSpPr>
                <a:spLocks noChangeAspect="1"/>
              </p:cNvSpPr>
              <p:nvPr/>
            </p:nvSpPr>
            <p:spPr bwMode="auto">
              <a:xfrm>
                <a:off x="3096" y="2250"/>
                <a:ext cx="44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0" y="0"/>
                  </a:cxn>
                  <a:cxn ang="0">
                    <a:pos x="88" y="0"/>
                  </a:cxn>
                  <a:cxn ang="0">
                    <a:pos x="0" y="8"/>
                  </a:cxn>
                </a:cxnLst>
                <a:rect l="0" t="0" r="r" b="b"/>
                <a:pathLst>
                  <a:path w="88" h="8">
                    <a:moveTo>
                      <a:pt x="0" y="8"/>
                    </a:moveTo>
                    <a:lnTo>
                      <a:pt x="50" y="0"/>
                    </a:lnTo>
                    <a:lnTo>
                      <a:pt x="8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2" name="Freeform 2510"/>
              <p:cNvSpPr>
                <a:spLocks noChangeAspect="1"/>
              </p:cNvSpPr>
              <p:nvPr/>
            </p:nvSpPr>
            <p:spPr bwMode="auto">
              <a:xfrm>
                <a:off x="3092" y="2249"/>
                <a:ext cx="29" cy="5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0" y="0"/>
                  </a:cxn>
                  <a:cxn ang="0">
                    <a:pos x="58" y="2"/>
                  </a:cxn>
                  <a:cxn ang="0">
                    <a:pos x="8" y="10"/>
                  </a:cxn>
                </a:cxnLst>
                <a:rect l="0" t="0" r="r" b="b"/>
                <a:pathLst>
                  <a:path w="58" h="10">
                    <a:moveTo>
                      <a:pt x="8" y="10"/>
                    </a:moveTo>
                    <a:lnTo>
                      <a:pt x="0" y="0"/>
                    </a:lnTo>
                    <a:lnTo>
                      <a:pt x="58" y="2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3" name="Freeform 2511"/>
              <p:cNvSpPr>
                <a:spLocks noChangeAspect="1"/>
              </p:cNvSpPr>
              <p:nvPr/>
            </p:nvSpPr>
            <p:spPr bwMode="auto">
              <a:xfrm>
                <a:off x="3096" y="2250"/>
                <a:ext cx="44" cy="7"/>
              </a:xfrm>
              <a:custGeom>
                <a:avLst/>
                <a:gdLst/>
                <a:ahLst/>
                <a:cxnLst>
                  <a:cxn ang="0">
                    <a:pos x="9" y="16"/>
                  </a:cxn>
                  <a:cxn ang="0">
                    <a:pos x="0" y="8"/>
                  </a:cxn>
                  <a:cxn ang="0">
                    <a:pos x="88" y="0"/>
                  </a:cxn>
                  <a:cxn ang="0">
                    <a:pos x="9" y="16"/>
                  </a:cxn>
                </a:cxnLst>
                <a:rect l="0" t="0" r="r" b="b"/>
                <a:pathLst>
                  <a:path w="88" h="16">
                    <a:moveTo>
                      <a:pt x="9" y="16"/>
                    </a:moveTo>
                    <a:lnTo>
                      <a:pt x="0" y="8"/>
                    </a:lnTo>
                    <a:lnTo>
                      <a:pt x="88" y="0"/>
                    </a:lnTo>
                    <a:lnTo>
                      <a:pt x="9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4" name="Freeform 2512"/>
              <p:cNvSpPr>
                <a:spLocks noChangeAspect="1"/>
              </p:cNvSpPr>
              <p:nvPr/>
            </p:nvSpPr>
            <p:spPr bwMode="auto">
              <a:xfrm>
                <a:off x="3101" y="2250"/>
                <a:ext cx="39" cy="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0" y="14"/>
                  </a:cxn>
                  <a:cxn ang="0">
                    <a:pos x="79" y="0"/>
                  </a:cxn>
                  <a:cxn ang="0">
                    <a:pos x="6" y="18"/>
                  </a:cxn>
                </a:cxnLst>
                <a:rect l="0" t="0" r="r" b="b"/>
                <a:pathLst>
                  <a:path w="79" h="18">
                    <a:moveTo>
                      <a:pt x="6" y="18"/>
                    </a:moveTo>
                    <a:lnTo>
                      <a:pt x="0" y="14"/>
                    </a:lnTo>
                    <a:lnTo>
                      <a:pt x="79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5" name="Freeform 2513"/>
              <p:cNvSpPr>
                <a:spLocks noChangeAspect="1"/>
              </p:cNvSpPr>
              <p:nvPr/>
            </p:nvSpPr>
            <p:spPr bwMode="auto">
              <a:xfrm>
                <a:off x="3104" y="2250"/>
                <a:ext cx="36" cy="8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0" y="18"/>
                  </a:cxn>
                  <a:cxn ang="0">
                    <a:pos x="73" y="0"/>
                  </a:cxn>
                  <a:cxn ang="0">
                    <a:pos x="8" y="18"/>
                  </a:cxn>
                </a:cxnLst>
                <a:rect l="0" t="0" r="r" b="b"/>
                <a:pathLst>
                  <a:path w="73" h="18">
                    <a:moveTo>
                      <a:pt x="8" y="18"/>
                    </a:moveTo>
                    <a:lnTo>
                      <a:pt x="0" y="18"/>
                    </a:lnTo>
                    <a:lnTo>
                      <a:pt x="73" y="0"/>
                    </a:lnTo>
                    <a:lnTo>
                      <a:pt x="8" y="1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6" name="Freeform 2514"/>
              <p:cNvSpPr>
                <a:spLocks noChangeAspect="1"/>
              </p:cNvSpPr>
              <p:nvPr/>
            </p:nvSpPr>
            <p:spPr bwMode="auto">
              <a:xfrm>
                <a:off x="3107" y="2258"/>
                <a:ext cx="4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2"/>
                  </a:cxn>
                  <a:cxn ang="0">
                    <a:pos x="25" y="2"/>
                  </a:cxn>
                  <a:cxn ang="0">
                    <a:pos x="0" y="0"/>
                  </a:cxn>
                </a:cxnLst>
                <a:rect l="0" t="0" r="r" b="b"/>
                <a:pathLst>
                  <a:path w="90" h="2">
                    <a:moveTo>
                      <a:pt x="0" y="0"/>
                    </a:moveTo>
                    <a:lnTo>
                      <a:pt x="90" y="2"/>
                    </a:lnTo>
                    <a:lnTo>
                      <a:pt x="25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7" name="Freeform 2515"/>
              <p:cNvSpPr>
                <a:spLocks noChangeAspect="1"/>
              </p:cNvSpPr>
              <p:nvPr/>
            </p:nvSpPr>
            <p:spPr bwMode="auto">
              <a:xfrm>
                <a:off x="3107" y="2250"/>
                <a:ext cx="46" cy="9"/>
              </a:xfrm>
              <a:custGeom>
                <a:avLst/>
                <a:gdLst/>
                <a:ahLst/>
                <a:cxnLst>
                  <a:cxn ang="0">
                    <a:pos x="90" y="20"/>
                  </a:cxn>
                  <a:cxn ang="0">
                    <a:pos x="0" y="20"/>
                  </a:cxn>
                  <a:cxn ang="0">
                    <a:pos x="65" y="0"/>
                  </a:cxn>
                  <a:cxn ang="0">
                    <a:pos x="90" y="20"/>
                  </a:cxn>
                </a:cxnLst>
                <a:rect l="0" t="0" r="r" b="b"/>
                <a:pathLst>
                  <a:path w="90" h="20">
                    <a:moveTo>
                      <a:pt x="90" y="20"/>
                    </a:moveTo>
                    <a:lnTo>
                      <a:pt x="0" y="20"/>
                    </a:lnTo>
                    <a:lnTo>
                      <a:pt x="65" y="0"/>
                    </a:lnTo>
                    <a:lnTo>
                      <a:pt x="90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8" name="Freeform 2516"/>
              <p:cNvSpPr>
                <a:spLocks noChangeAspect="1"/>
              </p:cNvSpPr>
              <p:nvPr/>
            </p:nvSpPr>
            <p:spPr bwMode="auto">
              <a:xfrm>
                <a:off x="3140" y="2175"/>
                <a:ext cx="13" cy="84"/>
              </a:xfrm>
              <a:custGeom>
                <a:avLst/>
                <a:gdLst/>
                <a:ahLst/>
                <a:cxnLst>
                  <a:cxn ang="0">
                    <a:pos x="25" y="170"/>
                  </a:cxn>
                  <a:cxn ang="0">
                    <a:pos x="0" y="150"/>
                  </a:cxn>
                  <a:cxn ang="0">
                    <a:pos x="25" y="0"/>
                  </a:cxn>
                  <a:cxn ang="0">
                    <a:pos x="25" y="170"/>
                  </a:cxn>
                </a:cxnLst>
                <a:rect l="0" t="0" r="r" b="b"/>
                <a:pathLst>
                  <a:path w="25" h="170">
                    <a:moveTo>
                      <a:pt x="25" y="170"/>
                    </a:moveTo>
                    <a:lnTo>
                      <a:pt x="0" y="150"/>
                    </a:lnTo>
                    <a:lnTo>
                      <a:pt x="25" y="0"/>
                    </a:lnTo>
                    <a:lnTo>
                      <a:pt x="25" y="17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9" name="Freeform 2517"/>
              <p:cNvSpPr>
                <a:spLocks noChangeAspect="1"/>
              </p:cNvSpPr>
              <p:nvPr/>
            </p:nvSpPr>
            <p:spPr bwMode="auto">
              <a:xfrm>
                <a:off x="3043" y="2175"/>
                <a:ext cx="12" cy="75"/>
              </a:xfrm>
              <a:custGeom>
                <a:avLst/>
                <a:gdLst/>
                <a:ahLst/>
                <a:cxnLst>
                  <a:cxn ang="0">
                    <a:pos x="23" y="150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150"/>
                  </a:cxn>
                </a:cxnLst>
                <a:rect l="0" t="0" r="r" b="b"/>
                <a:pathLst>
                  <a:path w="23" h="150">
                    <a:moveTo>
                      <a:pt x="23" y="150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0" name="Freeform 2518"/>
              <p:cNvSpPr>
                <a:spLocks noChangeAspect="1"/>
              </p:cNvSpPr>
              <p:nvPr/>
            </p:nvSpPr>
            <p:spPr bwMode="auto">
              <a:xfrm>
                <a:off x="3043" y="2251"/>
                <a:ext cx="3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77" y="0"/>
                  </a:cxn>
                  <a:cxn ang="0">
                    <a:pos x="0" y="0"/>
                  </a:cxn>
                </a:cxnLst>
                <a:rect l="0" t="0" r="r" b="b"/>
                <a:pathLst>
                  <a:path w="77">
                    <a:moveTo>
                      <a:pt x="0" y="0"/>
                    </a:moveTo>
                    <a:lnTo>
                      <a:pt x="23" y="0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1" name="Freeform 2519"/>
              <p:cNvSpPr>
                <a:spLocks noChangeAspect="1"/>
              </p:cNvSpPr>
              <p:nvPr/>
            </p:nvSpPr>
            <p:spPr bwMode="auto">
              <a:xfrm>
                <a:off x="3043" y="2175"/>
                <a:ext cx="12" cy="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0"/>
                  </a:cxn>
                  <a:cxn ang="0">
                    <a:pos x="23" y="150"/>
                  </a:cxn>
                  <a:cxn ang="0">
                    <a:pos x="0" y="150"/>
                  </a:cxn>
                </a:cxnLst>
                <a:rect l="0" t="0" r="r" b="b"/>
                <a:pathLst>
                  <a:path w="23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3" y="15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2" name="Freeform 2520"/>
              <p:cNvSpPr>
                <a:spLocks noChangeAspect="1"/>
              </p:cNvSpPr>
              <p:nvPr/>
            </p:nvSpPr>
            <p:spPr bwMode="auto">
              <a:xfrm>
                <a:off x="3016" y="2250"/>
                <a:ext cx="65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1" y="20"/>
                  </a:cxn>
                  <a:cxn ang="0">
                    <a:pos x="0" y="20"/>
                  </a:cxn>
                  <a:cxn ang="0">
                    <a:pos x="0" y="0"/>
                  </a:cxn>
                </a:cxnLst>
                <a:rect l="0" t="0" r="r" b="b"/>
                <a:pathLst>
                  <a:path w="131" h="20">
                    <a:moveTo>
                      <a:pt x="0" y="0"/>
                    </a:moveTo>
                    <a:lnTo>
                      <a:pt x="131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3" name="Freeform 2521"/>
              <p:cNvSpPr>
                <a:spLocks noChangeAspect="1"/>
              </p:cNvSpPr>
              <p:nvPr/>
            </p:nvSpPr>
            <p:spPr bwMode="auto">
              <a:xfrm>
                <a:off x="3016" y="2250"/>
                <a:ext cx="65" cy="9"/>
              </a:xfrm>
              <a:custGeom>
                <a:avLst/>
                <a:gdLst/>
                <a:ahLst/>
                <a:cxnLst>
                  <a:cxn ang="0">
                    <a:pos x="131" y="20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131" y="20"/>
                  </a:cxn>
                </a:cxnLst>
                <a:rect l="0" t="0" r="r" b="b"/>
                <a:pathLst>
                  <a:path w="131" h="20">
                    <a:moveTo>
                      <a:pt x="131" y="20"/>
                    </a:moveTo>
                    <a:lnTo>
                      <a:pt x="0" y="0"/>
                    </a:lnTo>
                    <a:lnTo>
                      <a:pt x="54" y="0"/>
                    </a:lnTo>
                    <a:lnTo>
                      <a:pt x="131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4" name="Freeform 2522"/>
              <p:cNvSpPr>
                <a:spLocks noChangeAspect="1"/>
              </p:cNvSpPr>
              <p:nvPr/>
            </p:nvSpPr>
            <p:spPr bwMode="auto">
              <a:xfrm>
                <a:off x="3043" y="2250"/>
                <a:ext cx="38" cy="9"/>
              </a:xfrm>
              <a:custGeom>
                <a:avLst/>
                <a:gdLst/>
                <a:ahLst/>
                <a:cxnLst>
                  <a:cxn ang="0">
                    <a:pos x="77" y="20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0"/>
                  </a:cxn>
                </a:cxnLst>
                <a:rect l="0" t="0" r="r" b="b"/>
                <a:pathLst>
                  <a:path w="77" h="20">
                    <a:moveTo>
                      <a:pt x="77" y="20"/>
                    </a:moveTo>
                    <a:lnTo>
                      <a:pt x="0" y="0"/>
                    </a:lnTo>
                    <a:lnTo>
                      <a:pt x="77" y="0"/>
                    </a:lnTo>
                    <a:lnTo>
                      <a:pt x="77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5" name="Freeform 2523"/>
              <p:cNvSpPr>
                <a:spLocks noChangeAspect="1"/>
              </p:cNvSpPr>
              <p:nvPr/>
            </p:nvSpPr>
            <p:spPr bwMode="auto">
              <a:xfrm>
                <a:off x="2980" y="2175"/>
                <a:ext cx="34" cy="34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42" y="0"/>
                  </a:cxn>
                  <a:cxn ang="0">
                    <a:pos x="69" y="0"/>
                  </a:cxn>
                  <a:cxn ang="0">
                    <a:pos x="0" y="70"/>
                  </a:cxn>
                </a:cxnLst>
                <a:rect l="0" t="0" r="r" b="b"/>
                <a:pathLst>
                  <a:path w="69" h="70">
                    <a:moveTo>
                      <a:pt x="0" y="70"/>
                    </a:moveTo>
                    <a:lnTo>
                      <a:pt x="42" y="0"/>
                    </a:lnTo>
                    <a:lnTo>
                      <a:pt x="69" y="0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6" name="Freeform 2524"/>
              <p:cNvSpPr>
                <a:spLocks noChangeAspect="1"/>
              </p:cNvSpPr>
              <p:nvPr/>
            </p:nvSpPr>
            <p:spPr bwMode="auto">
              <a:xfrm>
                <a:off x="2942" y="2175"/>
                <a:ext cx="38" cy="34"/>
              </a:xfrm>
              <a:custGeom>
                <a:avLst/>
                <a:gdLst/>
                <a:ahLst/>
                <a:cxnLst>
                  <a:cxn ang="0">
                    <a:pos x="75" y="7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75" y="70"/>
                  </a:cxn>
                </a:cxnLst>
                <a:rect l="0" t="0" r="r" b="b"/>
                <a:pathLst>
                  <a:path w="75" h="70">
                    <a:moveTo>
                      <a:pt x="75" y="7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75" y="7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7" name="Freeform 2525"/>
              <p:cNvSpPr>
                <a:spLocks noChangeAspect="1"/>
              </p:cNvSpPr>
              <p:nvPr/>
            </p:nvSpPr>
            <p:spPr bwMode="auto">
              <a:xfrm>
                <a:off x="2980" y="2175"/>
                <a:ext cx="34" cy="44"/>
              </a:xfrm>
              <a:custGeom>
                <a:avLst/>
                <a:gdLst/>
                <a:ahLst/>
                <a:cxnLst>
                  <a:cxn ang="0">
                    <a:pos x="12" y="89"/>
                  </a:cxn>
                  <a:cxn ang="0">
                    <a:pos x="0" y="70"/>
                  </a:cxn>
                  <a:cxn ang="0">
                    <a:pos x="69" y="0"/>
                  </a:cxn>
                  <a:cxn ang="0">
                    <a:pos x="12" y="89"/>
                  </a:cxn>
                </a:cxnLst>
                <a:rect l="0" t="0" r="r" b="b"/>
                <a:pathLst>
                  <a:path w="69" h="89">
                    <a:moveTo>
                      <a:pt x="12" y="89"/>
                    </a:moveTo>
                    <a:lnTo>
                      <a:pt x="0" y="70"/>
                    </a:lnTo>
                    <a:lnTo>
                      <a:pt x="69" y="0"/>
                    </a:lnTo>
                    <a:lnTo>
                      <a:pt x="12" y="8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8" name="Freeform 2526"/>
              <p:cNvSpPr>
                <a:spLocks noChangeAspect="1"/>
              </p:cNvSpPr>
              <p:nvPr/>
            </p:nvSpPr>
            <p:spPr bwMode="auto">
              <a:xfrm>
                <a:off x="2972" y="2209"/>
                <a:ext cx="13" cy="10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3" y="0"/>
                  </a:cxn>
                  <a:cxn ang="0">
                    <a:pos x="27" y="19"/>
                  </a:cxn>
                  <a:cxn ang="0">
                    <a:pos x="0" y="19"/>
                  </a:cxn>
                </a:cxnLst>
                <a:rect l="0" t="0" r="r" b="b"/>
                <a:pathLst>
                  <a:path w="27" h="19">
                    <a:moveTo>
                      <a:pt x="0" y="19"/>
                    </a:moveTo>
                    <a:lnTo>
                      <a:pt x="13" y="0"/>
                    </a:lnTo>
                    <a:lnTo>
                      <a:pt x="27" y="1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9" name="Freeform 2527"/>
              <p:cNvSpPr>
                <a:spLocks noChangeAspect="1"/>
              </p:cNvSpPr>
              <p:nvPr/>
            </p:nvSpPr>
            <p:spPr bwMode="auto">
              <a:xfrm>
                <a:off x="2942" y="2175"/>
                <a:ext cx="38" cy="44"/>
              </a:xfrm>
              <a:custGeom>
                <a:avLst/>
                <a:gdLst/>
                <a:ahLst/>
                <a:cxnLst>
                  <a:cxn ang="0">
                    <a:pos x="62" y="89"/>
                  </a:cxn>
                  <a:cxn ang="0">
                    <a:pos x="0" y="0"/>
                  </a:cxn>
                  <a:cxn ang="0">
                    <a:pos x="75" y="70"/>
                  </a:cxn>
                  <a:cxn ang="0">
                    <a:pos x="62" y="89"/>
                  </a:cxn>
                </a:cxnLst>
                <a:rect l="0" t="0" r="r" b="b"/>
                <a:pathLst>
                  <a:path w="75" h="89">
                    <a:moveTo>
                      <a:pt x="62" y="89"/>
                    </a:moveTo>
                    <a:lnTo>
                      <a:pt x="0" y="0"/>
                    </a:lnTo>
                    <a:lnTo>
                      <a:pt x="75" y="70"/>
                    </a:lnTo>
                    <a:lnTo>
                      <a:pt x="62" y="8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0" name="Freeform 2528"/>
              <p:cNvSpPr>
                <a:spLocks noChangeAspect="1"/>
              </p:cNvSpPr>
              <p:nvPr/>
            </p:nvSpPr>
            <p:spPr bwMode="auto">
              <a:xfrm>
                <a:off x="2972" y="2219"/>
                <a:ext cx="13" cy="10"/>
              </a:xfrm>
              <a:custGeom>
                <a:avLst/>
                <a:gdLst/>
                <a:ahLst/>
                <a:cxnLst>
                  <a:cxn ang="0">
                    <a:pos x="13" y="19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13" y="19"/>
                  </a:cxn>
                </a:cxnLst>
                <a:rect l="0" t="0" r="r" b="b"/>
                <a:pathLst>
                  <a:path w="27" h="19">
                    <a:moveTo>
                      <a:pt x="13" y="19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13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1" name="Freeform 2529"/>
              <p:cNvSpPr>
                <a:spLocks noChangeAspect="1"/>
              </p:cNvSpPr>
              <p:nvPr/>
            </p:nvSpPr>
            <p:spPr bwMode="auto">
              <a:xfrm>
                <a:off x="2979" y="2229"/>
                <a:ext cx="34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62"/>
                  </a:cxn>
                  <a:cxn ang="0">
                    <a:pos x="41" y="62"/>
                  </a:cxn>
                  <a:cxn ang="0">
                    <a:pos x="0" y="0"/>
                  </a:cxn>
                </a:cxnLst>
                <a:rect l="0" t="0" r="r" b="b"/>
                <a:pathLst>
                  <a:path w="69" h="62">
                    <a:moveTo>
                      <a:pt x="0" y="0"/>
                    </a:moveTo>
                    <a:lnTo>
                      <a:pt x="69" y="62"/>
                    </a:lnTo>
                    <a:lnTo>
                      <a:pt x="41" y="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2" name="Freeform 2530"/>
              <p:cNvSpPr>
                <a:spLocks noChangeAspect="1"/>
              </p:cNvSpPr>
              <p:nvPr/>
            </p:nvSpPr>
            <p:spPr bwMode="auto">
              <a:xfrm>
                <a:off x="2979" y="2219"/>
                <a:ext cx="34" cy="40"/>
              </a:xfrm>
              <a:custGeom>
                <a:avLst/>
                <a:gdLst/>
                <a:ahLst/>
                <a:cxnLst>
                  <a:cxn ang="0">
                    <a:pos x="69" y="81"/>
                  </a:cxn>
                  <a:cxn ang="0">
                    <a:pos x="0" y="19"/>
                  </a:cxn>
                  <a:cxn ang="0">
                    <a:pos x="14" y="0"/>
                  </a:cxn>
                  <a:cxn ang="0">
                    <a:pos x="69" y="81"/>
                  </a:cxn>
                </a:cxnLst>
                <a:rect l="0" t="0" r="r" b="b"/>
                <a:pathLst>
                  <a:path w="69" h="81">
                    <a:moveTo>
                      <a:pt x="69" y="81"/>
                    </a:moveTo>
                    <a:lnTo>
                      <a:pt x="0" y="19"/>
                    </a:lnTo>
                    <a:lnTo>
                      <a:pt x="14" y="0"/>
                    </a:lnTo>
                    <a:lnTo>
                      <a:pt x="69" y="8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3" name="Freeform 2531"/>
              <p:cNvSpPr>
                <a:spLocks noChangeAspect="1"/>
              </p:cNvSpPr>
              <p:nvPr/>
            </p:nvSpPr>
            <p:spPr bwMode="auto">
              <a:xfrm>
                <a:off x="2944" y="2229"/>
                <a:ext cx="35" cy="30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27" y="62"/>
                  </a:cxn>
                  <a:cxn ang="0">
                    <a:pos x="0" y="62"/>
                  </a:cxn>
                  <a:cxn ang="0">
                    <a:pos x="69" y="0"/>
                  </a:cxn>
                </a:cxnLst>
                <a:rect l="0" t="0" r="r" b="b"/>
                <a:pathLst>
                  <a:path w="69" h="62">
                    <a:moveTo>
                      <a:pt x="69" y="0"/>
                    </a:moveTo>
                    <a:lnTo>
                      <a:pt x="27" y="62"/>
                    </a:lnTo>
                    <a:lnTo>
                      <a:pt x="0" y="6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4" name="Freeform 2532"/>
              <p:cNvSpPr>
                <a:spLocks noChangeAspect="1"/>
              </p:cNvSpPr>
              <p:nvPr/>
            </p:nvSpPr>
            <p:spPr bwMode="auto">
              <a:xfrm>
                <a:off x="2944" y="2219"/>
                <a:ext cx="35" cy="40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56" y="0"/>
                  </a:cxn>
                  <a:cxn ang="0">
                    <a:pos x="69" y="19"/>
                  </a:cxn>
                  <a:cxn ang="0">
                    <a:pos x="0" y="81"/>
                  </a:cxn>
                </a:cxnLst>
                <a:rect l="0" t="0" r="r" b="b"/>
                <a:pathLst>
                  <a:path w="69" h="81">
                    <a:moveTo>
                      <a:pt x="0" y="81"/>
                    </a:moveTo>
                    <a:lnTo>
                      <a:pt x="56" y="0"/>
                    </a:lnTo>
                    <a:lnTo>
                      <a:pt x="69" y="19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5" name="Freeform 2533"/>
              <p:cNvSpPr>
                <a:spLocks noChangeAspect="1"/>
              </p:cNvSpPr>
              <p:nvPr/>
            </p:nvSpPr>
            <p:spPr bwMode="auto">
              <a:xfrm>
                <a:off x="3323" y="2214"/>
                <a:ext cx="6" cy="88"/>
              </a:xfrm>
              <a:custGeom>
                <a:avLst/>
                <a:gdLst/>
                <a:ahLst/>
                <a:cxnLst>
                  <a:cxn ang="0">
                    <a:pos x="14" y="175"/>
                  </a:cxn>
                  <a:cxn ang="0">
                    <a:pos x="14" y="0"/>
                  </a:cxn>
                  <a:cxn ang="0">
                    <a:pos x="0" y="12"/>
                  </a:cxn>
                  <a:cxn ang="0">
                    <a:pos x="0" y="175"/>
                  </a:cxn>
                  <a:cxn ang="0">
                    <a:pos x="14" y="175"/>
                  </a:cxn>
                </a:cxnLst>
                <a:rect l="0" t="0" r="r" b="b"/>
                <a:pathLst>
                  <a:path w="14" h="175">
                    <a:moveTo>
                      <a:pt x="14" y="175"/>
                    </a:moveTo>
                    <a:lnTo>
                      <a:pt x="14" y="0"/>
                    </a:lnTo>
                    <a:lnTo>
                      <a:pt x="0" y="12"/>
                    </a:lnTo>
                    <a:lnTo>
                      <a:pt x="0" y="175"/>
                    </a:lnTo>
                    <a:lnTo>
                      <a:pt x="14" y="1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6" name="Freeform 2534"/>
              <p:cNvSpPr>
                <a:spLocks noChangeAspect="1"/>
              </p:cNvSpPr>
              <p:nvPr/>
            </p:nvSpPr>
            <p:spPr bwMode="auto">
              <a:xfrm>
                <a:off x="3241" y="2214"/>
                <a:ext cx="88" cy="6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63" y="12"/>
                  </a:cxn>
                  <a:cxn ang="0">
                    <a:pos x="177" y="0"/>
                  </a:cxn>
                </a:cxnLst>
                <a:rect l="0" t="0" r="r" b="b"/>
                <a:pathLst>
                  <a:path w="177" h="12">
                    <a:moveTo>
                      <a:pt x="177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63" y="12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7" name="Rectangle 2535"/>
              <p:cNvSpPr>
                <a:spLocks noChangeAspect="1" noChangeArrowheads="1"/>
              </p:cNvSpPr>
              <p:nvPr/>
            </p:nvSpPr>
            <p:spPr bwMode="auto">
              <a:xfrm>
                <a:off x="3917" y="2197"/>
                <a:ext cx="7" cy="107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8" name="Rectangle 2536"/>
              <p:cNvSpPr>
                <a:spLocks noChangeAspect="1" noChangeArrowheads="1"/>
              </p:cNvSpPr>
              <p:nvPr/>
            </p:nvSpPr>
            <p:spPr bwMode="auto">
              <a:xfrm>
                <a:off x="3867" y="2155"/>
                <a:ext cx="107" cy="7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9" name="Rectangle 2537"/>
              <p:cNvSpPr>
                <a:spLocks noChangeAspect="1" noChangeArrowheads="1"/>
              </p:cNvSpPr>
              <p:nvPr/>
            </p:nvSpPr>
            <p:spPr bwMode="auto">
              <a:xfrm>
                <a:off x="3835" y="2193"/>
                <a:ext cx="171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0" name="Rectangle 2538"/>
              <p:cNvSpPr>
                <a:spLocks noChangeAspect="1" noChangeArrowheads="1"/>
              </p:cNvSpPr>
              <p:nvPr/>
            </p:nvSpPr>
            <p:spPr bwMode="auto">
              <a:xfrm>
                <a:off x="3899" y="2123"/>
                <a:ext cx="44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1" name="Freeform 2539"/>
              <p:cNvSpPr>
                <a:spLocks noChangeAspect="1"/>
              </p:cNvSpPr>
              <p:nvPr/>
            </p:nvSpPr>
            <p:spPr bwMode="auto">
              <a:xfrm>
                <a:off x="2514" y="2214"/>
                <a:ext cx="7" cy="88"/>
              </a:xfrm>
              <a:custGeom>
                <a:avLst/>
                <a:gdLst/>
                <a:ahLst/>
                <a:cxnLst>
                  <a:cxn ang="0">
                    <a:pos x="13" y="175"/>
                  </a:cxn>
                  <a:cxn ang="0">
                    <a:pos x="13" y="12"/>
                  </a:cxn>
                  <a:cxn ang="0">
                    <a:pos x="0" y="0"/>
                  </a:cxn>
                  <a:cxn ang="0">
                    <a:pos x="0" y="175"/>
                  </a:cxn>
                  <a:cxn ang="0">
                    <a:pos x="13" y="175"/>
                  </a:cxn>
                </a:cxnLst>
                <a:rect l="0" t="0" r="r" b="b"/>
                <a:pathLst>
                  <a:path w="13" h="175">
                    <a:moveTo>
                      <a:pt x="13" y="175"/>
                    </a:moveTo>
                    <a:lnTo>
                      <a:pt x="13" y="12"/>
                    </a:lnTo>
                    <a:lnTo>
                      <a:pt x="0" y="0"/>
                    </a:lnTo>
                    <a:lnTo>
                      <a:pt x="0" y="175"/>
                    </a:lnTo>
                    <a:lnTo>
                      <a:pt x="13" y="1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2" name="Freeform 2540"/>
              <p:cNvSpPr>
                <a:spLocks noChangeAspect="1"/>
              </p:cNvSpPr>
              <p:nvPr/>
            </p:nvSpPr>
            <p:spPr bwMode="auto">
              <a:xfrm>
                <a:off x="2514" y="2214"/>
                <a:ext cx="89" cy="6"/>
              </a:xfrm>
              <a:custGeom>
                <a:avLst/>
                <a:gdLst/>
                <a:ahLst/>
                <a:cxnLst>
                  <a:cxn ang="0">
                    <a:pos x="13" y="12"/>
                  </a:cxn>
                  <a:cxn ang="0">
                    <a:pos x="177" y="12"/>
                  </a:cxn>
                  <a:cxn ang="0">
                    <a:pos x="177" y="0"/>
                  </a:cxn>
                  <a:cxn ang="0">
                    <a:pos x="0" y="0"/>
                  </a:cxn>
                  <a:cxn ang="0">
                    <a:pos x="13" y="12"/>
                  </a:cxn>
                </a:cxnLst>
                <a:rect l="0" t="0" r="r" b="b"/>
                <a:pathLst>
                  <a:path w="177" h="12">
                    <a:moveTo>
                      <a:pt x="13" y="12"/>
                    </a:moveTo>
                    <a:lnTo>
                      <a:pt x="177" y="12"/>
                    </a:lnTo>
                    <a:lnTo>
                      <a:pt x="177" y="0"/>
                    </a:lnTo>
                    <a:lnTo>
                      <a:pt x="0" y="0"/>
                    </a:lnTo>
                    <a:lnTo>
                      <a:pt x="1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3" name="Freeform 2541"/>
              <p:cNvSpPr>
                <a:spLocks noChangeAspect="1"/>
              </p:cNvSpPr>
              <p:nvPr/>
            </p:nvSpPr>
            <p:spPr bwMode="auto">
              <a:xfrm>
                <a:off x="2755" y="2201"/>
                <a:ext cx="7" cy="16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" y="0"/>
                  </a:cxn>
                  <a:cxn ang="0">
                    <a:pos x="16" y="2"/>
                  </a:cxn>
                  <a:cxn ang="0">
                    <a:pos x="12" y="33"/>
                  </a:cxn>
                  <a:cxn ang="0">
                    <a:pos x="0" y="33"/>
                  </a:cxn>
                </a:cxnLst>
                <a:rect l="0" t="0" r="r" b="b"/>
                <a:pathLst>
                  <a:path w="16" h="33">
                    <a:moveTo>
                      <a:pt x="0" y="33"/>
                    </a:moveTo>
                    <a:lnTo>
                      <a:pt x="4" y="0"/>
                    </a:lnTo>
                    <a:lnTo>
                      <a:pt x="16" y="2"/>
                    </a:lnTo>
                    <a:lnTo>
                      <a:pt x="12" y="33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4" name="Freeform 2542"/>
              <p:cNvSpPr>
                <a:spLocks noChangeAspect="1"/>
              </p:cNvSpPr>
              <p:nvPr/>
            </p:nvSpPr>
            <p:spPr bwMode="auto">
              <a:xfrm>
                <a:off x="2757" y="2184"/>
                <a:ext cx="12" cy="1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4" y="0"/>
                  </a:cxn>
                  <a:cxn ang="0">
                    <a:pos x="25" y="5"/>
                  </a:cxn>
                  <a:cxn ang="0">
                    <a:pos x="12" y="34"/>
                  </a:cxn>
                  <a:cxn ang="0">
                    <a:pos x="0" y="32"/>
                  </a:cxn>
                </a:cxnLst>
                <a:rect l="0" t="0" r="r" b="b"/>
                <a:pathLst>
                  <a:path w="25" h="34">
                    <a:moveTo>
                      <a:pt x="0" y="32"/>
                    </a:moveTo>
                    <a:lnTo>
                      <a:pt x="14" y="0"/>
                    </a:lnTo>
                    <a:lnTo>
                      <a:pt x="25" y="5"/>
                    </a:lnTo>
                    <a:lnTo>
                      <a:pt x="12" y="3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5" name="Freeform 2543"/>
              <p:cNvSpPr>
                <a:spLocks noChangeAspect="1"/>
              </p:cNvSpPr>
              <p:nvPr/>
            </p:nvSpPr>
            <p:spPr bwMode="auto">
              <a:xfrm>
                <a:off x="2763" y="2171"/>
                <a:ext cx="16" cy="16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21" y="0"/>
                  </a:cxn>
                  <a:cxn ang="0">
                    <a:pos x="30" y="9"/>
                  </a:cxn>
                  <a:cxn ang="0">
                    <a:pos x="11" y="32"/>
                  </a:cxn>
                  <a:cxn ang="0">
                    <a:pos x="0" y="27"/>
                  </a:cxn>
                </a:cxnLst>
                <a:rect l="0" t="0" r="r" b="b"/>
                <a:pathLst>
                  <a:path w="30" h="32">
                    <a:moveTo>
                      <a:pt x="0" y="27"/>
                    </a:moveTo>
                    <a:lnTo>
                      <a:pt x="21" y="0"/>
                    </a:lnTo>
                    <a:lnTo>
                      <a:pt x="30" y="9"/>
                    </a:lnTo>
                    <a:lnTo>
                      <a:pt x="11" y="32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6" name="Freeform 2544"/>
              <p:cNvSpPr>
                <a:spLocks noChangeAspect="1"/>
              </p:cNvSpPr>
              <p:nvPr/>
            </p:nvSpPr>
            <p:spPr bwMode="auto">
              <a:xfrm>
                <a:off x="2774" y="2159"/>
                <a:ext cx="16" cy="16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7" y="0"/>
                  </a:cxn>
                  <a:cxn ang="0">
                    <a:pos x="32" y="11"/>
                  </a:cxn>
                  <a:cxn ang="0">
                    <a:pos x="7" y="30"/>
                  </a:cxn>
                  <a:cxn ang="0">
                    <a:pos x="0" y="21"/>
                  </a:cxn>
                </a:cxnLst>
                <a:rect l="0" t="0" r="r" b="b"/>
                <a:pathLst>
                  <a:path w="32" h="30">
                    <a:moveTo>
                      <a:pt x="0" y="21"/>
                    </a:moveTo>
                    <a:lnTo>
                      <a:pt x="27" y="0"/>
                    </a:lnTo>
                    <a:lnTo>
                      <a:pt x="32" y="11"/>
                    </a:lnTo>
                    <a:lnTo>
                      <a:pt x="7" y="30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7" name="Freeform 2545"/>
              <p:cNvSpPr>
                <a:spLocks noChangeAspect="1"/>
              </p:cNvSpPr>
              <p:nvPr/>
            </p:nvSpPr>
            <p:spPr bwMode="auto">
              <a:xfrm>
                <a:off x="2787" y="2153"/>
                <a:ext cx="18" cy="12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0" y="0"/>
                  </a:cxn>
                  <a:cxn ang="0">
                    <a:pos x="34" y="14"/>
                  </a:cxn>
                  <a:cxn ang="0">
                    <a:pos x="5" y="25"/>
                  </a:cxn>
                  <a:cxn ang="0">
                    <a:pos x="0" y="14"/>
                  </a:cxn>
                </a:cxnLst>
                <a:rect l="0" t="0" r="r" b="b"/>
                <a:pathLst>
                  <a:path w="34" h="25">
                    <a:moveTo>
                      <a:pt x="0" y="14"/>
                    </a:moveTo>
                    <a:lnTo>
                      <a:pt x="30" y="0"/>
                    </a:lnTo>
                    <a:lnTo>
                      <a:pt x="34" y="14"/>
                    </a:lnTo>
                    <a:lnTo>
                      <a:pt x="5" y="25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8" name="Freeform 2546"/>
              <p:cNvSpPr>
                <a:spLocks noChangeAspect="1"/>
              </p:cNvSpPr>
              <p:nvPr/>
            </p:nvSpPr>
            <p:spPr bwMode="auto">
              <a:xfrm>
                <a:off x="2803" y="2151"/>
                <a:ext cx="17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5" y="0"/>
                  </a:cxn>
                  <a:cxn ang="0">
                    <a:pos x="35" y="14"/>
                  </a:cxn>
                  <a:cxn ang="0">
                    <a:pos x="6" y="18"/>
                  </a:cxn>
                  <a:cxn ang="0">
                    <a:pos x="0" y="6"/>
                  </a:cxn>
                </a:cxnLst>
                <a:rect l="0" t="0" r="r" b="b"/>
                <a:pathLst>
                  <a:path w="35" h="18">
                    <a:moveTo>
                      <a:pt x="0" y="6"/>
                    </a:moveTo>
                    <a:lnTo>
                      <a:pt x="35" y="0"/>
                    </a:lnTo>
                    <a:lnTo>
                      <a:pt x="35" y="14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9" name="Freeform 2547"/>
              <p:cNvSpPr>
                <a:spLocks noChangeAspect="1"/>
              </p:cNvSpPr>
              <p:nvPr/>
            </p:nvSpPr>
            <p:spPr bwMode="auto">
              <a:xfrm>
                <a:off x="2820" y="2151"/>
                <a:ext cx="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4"/>
                  </a:cxn>
                  <a:cxn ang="0">
                    <a:pos x="31" y="16"/>
                  </a:cxn>
                  <a:cxn ang="0">
                    <a:pos x="0" y="14"/>
                  </a:cxn>
                  <a:cxn ang="0">
                    <a:pos x="0" y="0"/>
                  </a:cxn>
                </a:cxnLst>
                <a:rect l="0" t="0" r="r" b="b"/>
                <a:pathLst>
                  <a:path w="35" h="16">
                    <a:moveTo>
                      <a:pt x="0" y="0"/>
                    </a:moveTo>
                    <a:lnTo>
                      <a:pt x="35" y="4"/>
                    </a:lnTo>
                    <a:lnTo>
                      <a:pt x="31" y="1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0" name="Freeform 2548"/>
              <p:cNvSpPr>
                <a:spLocks noChangeAspect="1"/>
              </p:cNvSpPr>
              <p:nvPr/>
            </p:nvSpPr>
            <p:spPr bwMode="auto">
              <a:xfrm>
                <a:off x="2836" y="2153"/>
                <a:ext cx="18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4" y="12"/>
                  </a:cxn>
                  <a:cxn ang="0">
                    <a:pos x="29" y="23"/>
                  </a:cxn>
                  <a:cxn ang="0">
                    <a:pos x="0" y="12"/>
                  </a:cxn>
                  <a:cxn ang="0">
                    <a:pos x="4" y="0"/>
                  </a:cxn>
                </a:cxnLst>
                <a:rect l="0" t="0" r="r" b="b"/>
                <a:pathLst>
                  <a:path w="34" h="23">
                    <a:moveTo>
                      <a:pt x="4" y="0"/>
                    </a:moveTo>
                    <a:lnTo>
                      <a:pt x="34" y="12"/>
                    </a:lnTo>
                    <a:lnTo>
                      <a:pt x="29" y="23"/>
                    </a:lnTo>
                    <a:lnTo>
                      <a:pt x="0" y="1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1" name="Freeform 2549"/>
              <p:cNvSpPr>
                <a:spLocks noChangeAspect="1"/>
              </p:cNvSpPr>
              <p:nvPr/>
            </p:nvSpPr>
            <p:spPr bwMode="auto">
              <a:xfrm>
                <a:off x="2851" y="2158"/>
                <a:ext cx="16" cy="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2" y="21"/>
                  </a:cxn>
                  <a:cxn ang="0">
                    <a:pos x="25" y="29"/>
                  </a:cxn>
                  <a:cxn ang="0">
                    <a:pos x="0" y="11"/>
                  </a:cxn>
                  <a:cxn ang="0">
                    <a:pos x="5" y="0"/>
                  </a:cxn>
                </a:cxnLst>
                <a:rect l="0" t="0" r="r" b="b"/>
                <a:pathLst>
                  <a:path w="32" h="29">
                    <a:moveTo>
                      <a:pt x="5" y="0"/>
                    </a:moveTo>
                    <a:lnTo>
                      <a:pt x="32" y="21"/>
                    </a:lnTo>
                    <a:lnTo>
                      <a:pt x="25" y="29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2" name="Freeform 2550"/>
              <p:cNvSpPr>
                <a:spLocks noChangeAspect="1"/>
              </p:cNvSpPr>
              <p:nvPr/>
            </p:nvSpPr>
            <p:spPr bwMode="auto">
              <a:xfrm>
                <a:off x="2863" y="2169"/>
                <a:ext cx="16" cy="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0" y="27"/>
                  </a:cxn>
                  <a:cxn ang="0">
                    <a:pos x="19" y="35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30" h="35">
                    <a:moveTo>
                      <a:pt x="9" y="0"/>
                    </a:moveTo>
                    <a:lnTo>
                      <a:pt x="30" y="27"/>
                    </a:lnTo>
                    <a:lnTo>
                      <a:pt x="19" y="35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3" name="Freeform 2551"/>
              <p:cNvSpPr>
                <a:spLocks noChangeAspect="1"/>
              </p:cNvSpPr>
              <p:nvPr/>
            </p:nvSpPr>
            <p:spPr bwMode="auto">
              <a:xfrm>
                <a:off x="2873" y="2182"/>
                <a:ext cx="12" cy="1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5" y="33"/>
                  </a:cxn>
                  <a:cxn ang="0">
                    <a:pos x="13" y="36"/>
                  </a:cxn>
                  <a:cxn ang="0">
                    <a:pos x="0" y="8"/>
                  </a:cxn>
                  <a:cxn ang="0">
                    <a:pos x="11" y="0"/>
                  </a:cxn>
                </a:cxnLst>
                <a:rect l="0" t="0" r="r" b="b"/>
                <a:pathLst>
                  <a:path w="25" h="36">
                    <a:moveTo>
                      <a:pt x="11" y="0"/>
                    </a:moveTo>
                    <a:lnTo>
                      <a:pt x="25" y="33"/>
                    </a:lnTo>
                    <a:lnTo>
                      <a:pt x="13" y="36"/>
                    </a:lnTo>
                    <a:lnTo>
                      <a:pt x="0" y="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4" name="Freeform 2552"/>
              <p:cNvSpPr>
                <a:spLocks noChangeAspect="1"/>
              </p:cNvSpPr>
              <p:nvPr/>
            </p:nvSpPr>
            <p:spPr bwMode="auto">
              <a:xfrm>
                <a:off x="2880" y="2198"/>
                <a:ext cx="8" cy="1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8" y="34"/>
                  </a:cxn>
                  <a:cxn ang="0">
                    <a:pos x="4" y="34"/>
                  </a:cxn>
                  <a:cxn ang="0">
                    <a:pos x="0" y="3"/>
                  </a:cxn>
                  <a:cxn ang="0">
                    <a:pos x="12" y="0"/>
                  </a:cxn>
                </a:cxnLst>
                <a:rect l="0" t="0" r="r" b="b"/>
                <a:pathLst>
                  <a:path w="18" h="34">
                    <a:moveTo>
                      <a:pt x="12" y="0"/>
                    </a:moveTo>
                    <a:lnTo>
                      <a:pt x="18" y="34"/>
                    </a:lnTo>
                    <a:lnTo>
                      <a:pt x="4" y="34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5" name="Freeform 2553"/>
              <p:cNvSpPr>
                <a:spLocks noChangeAspect="1"/>
              </p:cNvSpPr>
              <p:nvPr/>
            </p:nvSpPr>
            <p:spPr bwMode="auto">
              <a:xfrm>
                <a:off x="2880" y="2215"/>
                <a:ext cx="8" cy="1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35"/>
                  </a:cxn>
                  <a:cxn ang="0">
                    <a:pos x="0" y="33"/>
                  </a:cxn>
                  <a:cxn ang="0">
                    <a:pos x="4" y="2"/>
                  </a:cxn>
                  <a:cxn ang="0">
                    <a:pos x="18" y="0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lnTo>
                      <a:pt x="14" y="35"/>
                    </a:lnTo>
                    <a:lnTo>
                      <a:pt x="0" y="33"/>
                    </a:lnTo>
                    <a:lnTo>
                      <a:pt x="4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6" name="Freeform 2554"/>
              <p:cNvSpPr>
                <a:spLocks noChangeAspect="1"/>
              </p:cNvSpPr>
              <p:nvPr/>
            </p:nvSpPr>
            <p:spPr bwMode="auto">
              <a:xfrm>
                <a:off x="2875" y="2230"/>
                <a:ext cx="11" cy="19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11" y="36"/>
                  </a:cxn>
                  <a:cxn ang="0">
                    <a:pos x="0" y="29"/>
                  </a:cxn>
                  <a:cxn ang="0">
                    <a:pos x="11" y="0"/>
                  </a:cxn>
                  <a:cxn ang="0">
                    <a:pos x="23" y="4"/>
                  </a:cxn>
                </a:cxnLst>
                <a:rect l="0" t="0" r="r" b="b"/>
                <a:pathLst>
                  <a:path w="23" h="36">
                    <a:moveTo>
                      <a:pt x="23" y="4"/>
                    </a:moveTo>
                    <a:lnTo>
                      <a:pt x="11" y="36"/>
                    </a:lnTo>
                    <a:lnTo>
                      <a:pt x="0" y="29"/>
                    </a:lnTo>
                    <a:lnTo>
                      <a:pt x="11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7" name="Freeform 2555"/>
              <p:cNvSpPr>
                <a:spLocks noChangeAspect="1"/>
              </p:cNvSpPr>
              <p:nvPr/>
            </p:nvSpPr>
            <p:spPr bwMode="auto">
              <a:xfrm>
                <a:off x="2865" y="2246"/>
                <a:ext cx="15" cy="17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10" y="34"/>
                  </a:cxn>
                  <a:cxn ang="0">
                    <a:pos x="0" y="25"/>
                  </a:cxn>
                  <a:cxn ang="0">
                    <a:pos x="20" y="0"/>
                  </a:cxn>
                  <a:cxn ang="0">
                    <a:pos x="29" y="5"/>
                  </a:cxn>
                </a:cxnLst>
                <a:rect l="0" t="0" r="r" b="b"/>
                <a:pathLst>
                  <a:path w="29" h="34">
                    <a:moveTo>
                      <a:pt x="29" y="5"/>
                    </a:moveTo>
                    <a:lnTo>
                      <a:pt x="10" y="34"/>
                    </a:lnTo>
                    <a:lnTo>
                      <a:pt x="0" y="25"/>
                    </a:lnTo>
                    <a:lnTo>
                      <a:pt x="20" y="0"/>
                    </a:lnTo>
                    <a:lnTo>
                      <a:pt x="29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8" name="Freeform 2556"/>
              <p:cNvSpPr>
                <a:spLocks noChangeAspect="1"/>
              </p:cNvSpPr>
              <p:nvPr/>
            </p:nvSpPr>
            <p:spPr bwMode="auto">
              <a:xfrm>
                <a:off x="2854" y="2258"/>
                <a:ext cx="16" cy="16"/>
              </a:xfrm>
              <a:custGeom>
                <a:avLst/>
                <a:gdLst/>
                <a:ahLst/>
                <a:cxnLst>
                  <a:cxn ang="0">
                    <a:pos x="33" y="9"/>
                  </a:cxn>
                  <a:cxn ang="0">
                    <a:pos x="6" y="30"/>
                  </a:cxn>
                  <a:cxn ang="0">
                    <a:pos x="0" y="21"/>
                  </a:cxn>
                  <a:cxn ang="0">
                    <a:pos x="25" y="0"/>
                  </a:cxn>
                  <a:cxn ang="0">
                    <a:pos x="33" y="9"/>
                  </a:cxn>
                </a:cxnLst>
                <a:rect l="0" t="0" r="r" b="b"/>
                <a:pathLst>
                  <a:path w="33" h="30">
                    <a:moveTo>
                      <a:pt x="33" y="9"/>
                    </a:moveTo>
                    <a:lnTo>
                      <a:pt x="6" y="30"/>
                    </a:lnTo>
                    <a:lnTo>
                      <a:pt x="0" y="21"/>
                    </a:lnTo>
                    <a:lnTo>
                      <a:pt x="25" y="0"/>
                    </a:lnTo>
                    <a:lnTo>
                      <a:pt x="33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9" name="Freeform 2557"/>
              <p:cNvSpPr>
                <a:spLocks noChangeAspect="1"/>
              </p:cNvSpPr>
              <p:nvPr/>
            </p:nvSpPr>
            <p:spPr bwMode="auto">
              <a:xfrm>
                <a:off x="2840" y="2268"/>
                <a:ext cx="17" cy="13"/>
              </a:xfrm>
              <a:custGeom>
                <a:avLst/>
                <a:gdLst/>
                <a:ahLst/>
                <a:cxnLst>
                  <a:cxn ang="0">
                    <a:pos x="33" y="11"/>
                  </a:cxn>
                  <a:cxn ang="0">
                    <a:pos x="4" y="27"/>
                  </a:cxn>
                  <a:cxn ang="0">
                    <a:pos x="0" y="13"/>
                  </a:cxn>
                  <a:cxn ang="0">
                    <a:pos x="27" y="0"/>
                  </a:cxn>
                  <a:cxn ang="0">
                    <a:pos x="33" y="11"/>
                  </a:cxn>
                </a:cxnLst>
                <a:rect l="0" t="0" r="r" b="b"/>
                <a:pathLst>
                  <a:path w="33" h="27">
                    <a:moveTo>
                      <a:pt x="33" y="11"/>
                    </a:moveTo>
                    <a:lnTo>
                      <a:pt x="4" y="27"/>
                    </a:lnTo>
                    <a:lnTo>
                      <a:pt x="0" y="13"/>
                    </a:lnTo>
                    <a:lnTo>
                      <a:pt x="27" y="0"/>
                    </a:lnTo>
                    <a:lnTo>
                      <a:pt x="3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0" name="Freeform 2558"/>
              <p:cNvSpPr>
                <a:spLocks noChangeAspect="1"/>
              </p:cNvSpPr>
              <p:nvPr/>
            </p:nvSpPr>
            <p:spPr bwMode="auto">
              <a:xfrm>
                <a:off x="2824" y="2275"/>
                <a:ext cx="17" cy="9"/>
              </a:xfrm>
              <a:custGeom>
                <a:avLst/>
                <a:gdLst/>
                <a:ahLst/>
                <a:cxnLst>
                  <a:cxn ang="0">
                    <a:pos x="34" y="14"/>
                  </a:cxn>
                  <a:cxn ang="0">
                    <a:pos x="0" y="20"/>
                  </a:cxn>
                  <a:cxn ang="0">
                    <a:pos x="0" y="6"/>
                  </a:cxn>
                  <a:cxn ang="0">
                    <a:pos x="32" y="0"/>
                  </a:cxn>
                  <a:cxn ang="0">
                    <a:pos x="34" y="14"/>
                  </a:cxn>
                </a:cxnLst>
                <a:rect l="0" t="0" r="r" b="b"/>
                <a:pathLst>
                  <a:path w="34" h="20">
                    <a:moveTo>
                      <a:pt x="34" y="14"/>
                    </a:moveTo>
                    <a:lnTo>
                      <a:pt x="0" y="20"/>
                    </a:lnTo>
                    <a:lnTo>
                      <a:pt x="0" y="6"/>
                    </a:lnTo>
                    <a:lnTo>
                      <a:pt x="32" y="0"/>
                    </a:lnTo>
                    <a:lnTo>
                      <a:pt x="34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1" name="Freeform 2559"/>
              <p:cNvSpPr>
                <a:spLocks noChangeAspect="1"/>
              </p:cNvSpPr>
              <p:nvPr/>
            </p:nvSpPr>
            <p:spPr bwMode="auto">
              <a:xfrm>
                <a:off x="2808" y="2277"/>
                <a:ext cx="17" cy="7"/>
              </a:xfrm>
              <a:custGeom>
                <a:avLst/>
                <a:gdLst/>
                <a:ahLst/>
                <a:cxnLst>
                  <a:cxn ang="0">
                    <a:pos x="35" y="16"/>
                  </a:cxn>
                  <a:cxn ang="0">
                    <a:pos x="0" y="12"/>
                  </a:cxn>
                  <a:cxn ang="0">
                    <a:pos x="2" y="0"/>
                  </a:cxn>
                  <a:cxn ang="0">
                    <a:pos x="35" y="2"/>
                  </a:cxn>
                  <a:cxn ang="0">
                    <a:pos x="35" y="16"/>
                  </a:cxn>
                </a:cxnLst>
                <a:rect l="0" t="0" r="r" b="b"/>
                <a:pathLst>
                  <a:path w="35" h="16">
                    <a:moveTo>
                      <a:pt x="35" y="16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35" y="2"/>
                    </a:lnTo>
                    <a:lnTo>
                      <a:pt x="35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2" name="Freeform 2560"/>
              <p:cNvSpPr>
                <a:spLocks noChangeAspect="1"/>
              </p:cNvSpPr>
              <p:nvPr/>
            </p:nvSpPr>
            <p:spPr bwMode="auto">
              <a:xfrm>
                <a:off x="2791" y="2272"/>
                <a:ext cx="17" cy="10"/>
              </a:xfrm>
              <a:custGeom>
                <a:avLst/>
                <a:gdLst/>
                <a:ahLst/>
                <a:cxnLst>
                  <a:cxn ang="0">
                    <a:pos x="33" y="21"/>
                  </a:cxn>
                  <a:cxn ang="0">
                    <a:pos x="0" y="11"/>
                  </a:cxn>
                  <a:cxn ang="0">
                    <a:pos x="6" y="0"/>
                  </a:cxn>
                  <a:cxn ang="0">
                    <a:pos x="35" y="9"/>
                  </a:cxn>
                  <a:cxn ang="0">
                    <a:pos x="33" y="21"/>
                  </a:cxn>
                </a:cxnLst>
                <a:rect l="0" t="0" r="r" b="b"/>
                <a:pathLst>
                  <a:path w="35" h="21">
                    <a:moveTo>
                      <a:pt x="33" y="21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35" y="9"/>
                    </a:lnTo>
                    <a:lnTo>
                      <a:pt x="33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3" name="Freeform 2561"/>
              <p:cNvSpPr>
                <a:spLocks noChangeAspect="1"/>
              </p:cNvSpPr>
              <p:nvPr/>
            </p:nvSpPr>
            <p:spPr bwMode="auto">
              <a:xfrm>
                <a:off x="2777" y="2263"/>
                <a:ext cx="16" cy="15"/>
              </a:xfrm>
              <a:custGeom>
                <a:avLst/>
                <a:gdLst/>
                <a:ahLst/>
                <a:cxnLst>
                  <a:cxn ang="0">
                    <a:pos x="26" y="29"/>
                  </a:cxn>
                  <a:cxn ang="0">
                    <a:pos x="0" y="10"/>
                  </a:cxn>
                  <a:cxn ang="0">
                    <a:pos x="7" y="0"/>
                  </a:cxn>
                  <a:cxn ang="0">
                    <a:pos x="32" y="18"/>
                  </a:cxn>
                  <a:cxn ang="0">
                    <a:pos x="26" y="29"/>
                  </a:cxn>
                </a:cxnLst>
                <a:rect l="0" t="0" r="r" b="b"/>
                <a:pathLst>
                  <a:path w="32" h="29">
                    <a:moveTo>
                      <a:pt x="26" y="29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32" y="18"/>
                    </a:lnTo>
                    <a:lnTo>
                      <a:pt x="26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4" name="Freeform 2562"/>
              <p:cNvSpPr>
                <a:spLocks noChangeAspect="1"/>
              </p:cNvSpPr>
              <p:nvPr/>
            </p:nvSpPr>
            <p:spPr bwMode="auto">
              <a:xfrm>
                <a:off x="2765" y="2251"/>
                <a:ext cx="16" cy="17"/>
              </a:xfrm>
              <a:custGeom>
                <a:avLst/>
                <a:gdLst/>
                <a:ahLst/>
                <a:cxnLst>
                  <a:cxn ang="0">
                    <a:pos x="24" y="35"/>
                  </a:cxn>
                  <a:cxn ang="0">
                    <a:pos x="0" y="8"/>
                  </a:cxn>
                  <a:cxn ang="0">
                    <a:pos x="12" y="0"/>
                  </a:cxn>
                  <a:cxn ang="0">
                    <a:pos x="31" y="25"/>
                  </a:cxn>
                  <a:cxn ang="0">
                    <a:pos x="24" y="35"/>
                  </a:cxn>
                </a:cxnLst>
                <a:rect l="0" t="0" r="r" b="b"/>
                <a:pathLst>
                  <a:path w="31" h="35">
                    <a:moveTo>
                      <a:pt x="24" y="35"/>
                    </a:moveTo>
                    <a:lnTo>
                      <a:pt x="0" y="8"/>
                    </a:lnTo>
                    <a:lnTo>
                      <a:pt x="12" y="0"/>
                    </a:lnTo>
                    <a:lnTo>
                      <a:pt x="31" y="25"/>
                    </a:lnTo>
                    <a:lnTo>
                      <a:pt x="24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5" name="Freeform 2563"/>
              <p:cNvSpPr>
                <a:spLocks noChangeAspect="1"/>
              </p:cNvSpPr>
              <p:nvPr/>
            </p:nvSpPr>
            <p:spPr bwMode="auto">
              <a:xfrm>
                <a:off x="2758" y="2236"/>
                <a:ext cx="12" cy="18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0" y="4"/>
                  </a:cxn>
                  <a:cxn ang="0">
                    <a:pos x="12" y="0"/>
                  </a:cxn>
                  <a:cxn ang="0">
                    <a:pos x="25" y="29"/>
                  </a:cxn>
                  <a:cxn ang="0">
                    <a:pos x="15" y="35"/>
                  </a:cxn>
                </a:cxnLst>
                <a:rect l="0" t="0" r="r" b="b"/>
                <a:pathLst>
                  <a:path w="25" h="35">
                    <a:moveTo>
                      <a:pt x="15" y="35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25" y="29"/>
                    </a:lnTo>
                    <a:lnTo>
                      <a:pt x="15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6" name="Freeform 2564"/>
              <p:cNvSpPr>
                <a:spLocks noChangeAspect="1"/>
              </p:cNvSpPr>
              <p:nvPr/>
            </p:nvSpPr>
            <p:spPr bwMode="auto">
              <a:xfrm>
                <a:off x="2755" y="2217"/>
                <a:ext cx="9" cy="22"/>
              </a:xfrm>
              <a:custGeom>
                <a:avLst/>
                <a:gdLst/>
                <a:ahLst/>
                <a:cxnLst>
                  <a:cxn ang="0">
                    <a:pos x="6" y="4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20" y="40"/>
                  </a:cxn>
                  <a:cxn ang="0">
                    <a:pos x="6" y="44"/>
                  </a:cxn>
                </a:cxnLst>
                <a:rect l="0" t="0" r="r" b="b"/>
                <a:pathLst>
                  <a:path w="20" h="44">
                    <a:moveTo>
                      <a:pt x="6" y="44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0" y="40"/>
                    </a:lnTo>
                    <a:lnTo>
                      <a:pt x="6" y="4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7" name="Rectangle 2565"/>
              <p:cNvSpPr>
                <a:spLocks noChangeAspect="1" noChangeArrowheads="1"/>
              </p:cNvSpPr>
              <p:nvPr/>
            </p:nvSpPr>
            <p:spPr bwMode="auto">
              <a:xfrm>
                <a:off x="2715" y="2214"/>
                <a:ext cx="86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8" name="Freeform 2566"/>
              <p:cNvSpPr>
                <a:spLocks noChangeAspect="1"/>
              </p:cNvSpPr>
              <p:nvPr/>
            </p:nvSpPr>
            <p:spPr bwMode="auto">
              <a:xfrm>
                <a:off x="2800" y="2201"/>
                <a:ext cx="42" cy="33"/>
              </a:xfrm>
              <a:custGeom>
                <a:avLst/>
                <a:gdLst/>
                <a:ahLst/>
                <a:cxnLst>
                  <a:cxn ang="0">
                    <a:pos x="84" y="35"/>
                  </a:cxn>
                  <a:cxn ang="0">
                    <a:pos x="0" y="0"/>
                  </a:cxn>
                  <a:cxn ang="0">
                    <a:pos x="0" y="68"/>
                  </a:cxn>
                  <a:cxn ang="0">
                    <a:pos x="84" y="35"/>
                  </a:cxn>
                </a:cxnLst>
                <a:rect l="0" t="0" r="r" b="b"/>
                <a:pathLst>
                  <a:path w="84" h="68">
                    <a:moveTo>
                      <a:pt x="84" y="35"/>
                    </a:moveTo>
                    <a:lnTo>
                      <a:pt x="0" y="0"/>
                    </a:lnTo>
                    <a:lnTo>
                      <a:pt x="0" y="68"/>
                    </a:lnTo>
                    <a:lnTo>
                      <a:pt x="84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9" name="Freeform 2567"/>
              <p:cNvSpPr>
                <a:spLocks noChangeAspect="1"/>
              </p:cNvSpPr>
              <p:nvPr/>
            </p:nvSpPr>
            <p:spPr bwMode="auto">
              <a:xfrm>
                <a:off x="2673" y="2201"/>
                <a:ext cx="42" cy="3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85" y="68"/>
                  </a:cxn>
                  <a:cxn ang="0">
                    <a:pos x="85" y="0"/>
                  </a:cxn>
                  <a:cxn ang="0">
                    <a:pos x="0" y="35"/>
                  </a:cxn>
                </a:cxnLst>
                <a:rect l="0" t="0" r="r" b="b"/>
                <a:pathLst>
                  <a:path w="85" h="68">
                    <a:moveTo>
                      <a:pt x="0" y="35"/>
                    </a:moveTo>
                    <a:lnTo>
                      <a:pt x="85" y="68"/>
                    </a:lnTo>
                    <a:lnTo>
                      <a:pt x="85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0" name="Freeform 2568"/>
              <p:cNvSpPr>
                <a:spLocks noChangeAspect="1"/>
              </p:cNvSpPr>
              <p:nvPr/>
            </p:nvSpPr>
            <p:spPr bwMode="auto">
              <a:xfrm>
                <a:off x="1750" y="2249"/>
                <a:ext cx="21" cy="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0" y="16"/>
                  </a:cxn>
                  <a:cxn ang="0">
                    <a:pos x="0" y="0"/>
                  </a:cxn>
                  <a:cxn ang="0">
                    <a:pos x="42" y="0"/>
                  </a:cxn>
                </a:cxnLst>
                <a:rect l="0" t="0" r="r" b="b"/>
                <a:pathLst>
                  <a:path w="42" h="16">
                    <a:moveTo>
                      <a:pt x="42" y="0"/>
                    </a:moveTo>
                    <a:lnTo>
                      <a:pt x="40" y="16"/>
                    </a:lnTo>
                    <a:lnTo>
                      <a:pt x="0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1" name="Freeform 2569"/>
              <p:cNvSpPr>
                <a:spLocks noChangeAspect="1"/>
              </p:cNvSpPr>
              <p:nvPr/>
            </p:nvSpPr>
            <p:spPr bwMode="auto">
              <a:xfrm>
                <a:off x="1750" y="2249"/>
                <a:ext cx="20" cy="14"/>
              </a:xfrm>
              <a:custGeom>
                <a:avLst/>
                <a:gdLst/>
                <a:ahLst/>
                <a:cxnLst>
                  <a:cxn ang="0">
                    <a:pos x="38" y="16"/>
                  </a:cxn>
                  <a:cxn ang="0">
                    <a:pos x="30" y="29"/>
                  </a:cxn>
                  <a:cxn ang="0">
                    <a:pos x="0" y="0"/>
                  </a:cxn>
                  <a:cxn ang="0">
                    <a:pos x="38" y="16"/>
                  </a:cxn>
                </a:cxnLst>
                <a:rect l="0" t="0" r="r" b="b"/>
                <a:pathLst>
                  <a:path w="38" h="29">
                    <a:moveTo>
                      <a:pt x="38" y="16"/>
                    </a:moveTo>
                    <a:lnTo>
                      <a:pt x="30" y="29"/>
                    </a:lnTo>
                    <a:lnTo>
                      <a:pt x="0" y="0"/>
                    </a:lnTo>
                    <a:lnTo>
                      <a:pt x="38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2" name="Freeform 2570"/>
              <p:cNvSpPr>
                <a:spLocks noChangeAspect="1"/>
              </p:cNvSpPr>
              <p:nvPr/>
            </p:nvSpPr>
            <p:spPr bwMode="auto">
              <a:xfrm>
                <a:off x="1750" y="2249"/>
                <a:ext cx="15" cy="19"/>
              </a:xfrm>
              <a:custGeom>
                <a:avLst/>
                <a:gdLst/>
                <a:ahLst/>
                <a:cxnLst>
                  <a:cxn ang="0">
                    <a:pos x="29" y="29"/>
                  </a:cxn>
                  <a:cxn ang="0">
                    <a:pos x="15" y="39"/>
                  </a:cxn>
                  <a:cxn ang="0">
                    <a:pos x="0" y="0"/>
                  </a:cxn>
                  <a:cxn ang="0">
                    <a:pos x="29" y="29"/>
                  </a:cxn>
                </a:cxnLst>
                <a:rect l="0" t="0" r="r" b="b"/>
                <a:pathLst>
                  <a:path w="29" h="39">
                    <a:moveTo>
                      <a:pt x="29" y="29"/>
                    </a:moveTo>
                    <a:lnTo>
                      <a:pt x="15" y="39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3" name="Freeform 2571"/>
              <p:cNvSpPr>
                <a:spLocks noChangeAspect="1"/>
              </p:cNvSpPr>
              <p:nvPr/>
            </p:nvSpPr>
            <p:spPr bwMode="auto">
              <a:xfrm>
                <a:off x="1750" y="2249"/>
                <a:ext cx="9" cy="20"/>
              </a:xfrm>
              <a:custGeom>
                <a:avLst/>
                <a:gdLst/>
                <a:ahLst/>
                <a:cxnLst>
                  <a:cxn ang="0">
                    <a:pos x="17" y="39"/>
                  </a:cxn>
                  <a:cxn ang="0">
                    <a:pos x="0" y="41"/>
                  </a:cxn>
                  <a:cxn ang="0">
                    <a:pos x="0" y="0"/>
                  </a:cxn>
                  <a:cxn ang="0">
                    <a:pos x="17" y="39"/>
                  </a:cxn>
                </a:cxnLst>
                <a:rect l="0" t="0" r="r" b="b"/>
                <a:pathLst>
                  <a:path w="17" h="41">
                    <a:moveTo>
                      <a:pt x="17" y="39"/>
                    </a:moveTo>
                    <a:lnTo>
                      <a:pt x="0" y="41"/>
                    </a:lnTo>
                    <a:lnTo>
                      <a:pt x="0" y="0"/>
                    </a:lnTo>
                    <a:lnTo>
                      <a:pt x="17" y="3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4" name="Freeform 2572"/>
              <p:cNvSpPr>
                <a:spLocks noChangeAspect="1"/>
              </p:cNvSpPr>
              <p:nvPr/>
            </p:nvSpPr>
            <p:spPr bwMode="auto">
              <a:xfrm>
                <a:off x="1742" y="2249"/>
                <a:ext cx="8" cy="20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0" y="39"/>
                  </a:cxn>
                  <a:cxn ang="0">
                    <a:pos x="18" y="0"/>
                  </a:cxn>
                  <a:cxn ang="0">
                    <a:pos x="18" y="41"/>
                  </a:cxn>
                </a:cxnLst>
                <a:rect l="0" t="0" r="r" b="b"/>
                <a:pathLst>
                  <a:path w="18" h="41">
                    <a:moveTo>
                      <a:pt x="18" y="41"/>
                    </a:moveTo>
                    <a:lnTo>
                      <a:pt x="0" y="39"/>
                    </a:lnTo>
                    <a:lnTo>
                      <a:pt x="18" y="0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5" name="Freeform 2573"/>
              <p:cNvSpPr>
                <a:spLocks noChangeAspect="1"/>
              </p:cNvSpPr>
              <p:nvPr/>
            </p:nvSpPr>
            <p:spPr bwMode="auto">
              <a:xfrm>
                <a:off x="1736" y="2249"/>
                <a:ext cx="14" cy="19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13" y="39"/>
                  </a:cxn>
                </a:cxnLst>
                <a:rect l="0" t="0" r="r" b="b"/>
                <a:pathLst>
                  <a:path w="29" h="39">
                    <a:moveTo>
                      <a:pt x="13" y="39"/>
                    </a:moveTo>
                    <a:lnTo>
                      <a:pt x="0" y="29"/>
                    </a:lnTo>
                    <a:lnTo>
                      <a:pt x="29" y="0"/>
                    </a:lnTo>
                    <a:lnTo>
                      <a:pt x="13" y="3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6" name="Freeform 2574"/>
              <p:cNvSpPr>
                <a:spLocks noChangeAspect="1"/>
              </p:cNvSpPr>
              <p:nvPr/>
            </p:nvSpPr>
            <p:spPr bwMode="auto">
              <a:xfrm>
                <a:off x="1731" y="2249"/>
                <a:ext cx="19" cy="14"/>
              </a:xfrm>
              <a:custGeom>
                <a:avLst/>
                <a:gdLst/>
                <a:ahLst/>
                <a:cxnLst>
                  <a:cxn ang="0">
                    <a:pos x="10" y="29"/>
                  </a:cxn>
                  <a:cxn ang="0">
                    <a:pos x="0" y="16"/>
                  </a:cxn>
                  <a:cxn ang="0">
                    <a:pos x="39" y="0"/>
                  </a:cxn>
                  <a:cxn ang="0">
                    <a:pos x="10" y="29"/>
                  </a:cxn>
                </a:cxnLst>
                <a:rect l="0" t="0" r="r" b="b"/>
                <a:pathLst>
                  <a:path w="39" h="29">
                    <a:moveTo>
                      <a:pt x="10" y="29"/>
                    </a:moveTo>
                    <a:lnTo>
                      <a:pt x="0" y="16"/>
                    </a:lnTo>
                    <a:lnTo>
                      <a:pt x="39" y="0"/>
                    </a:lnTo>
                    <a:lnTo>
                      <a:pt x="10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7" name="Freeform 2575"/>
              <p:cNvSpPr>
                <a:spLocks noChangeAspect="1"/>
              </p:cNvSpPr>
              <p:nvPr/>
            </p:nvSpPr>
            <p:spPr bwMode="auto">
              <a:xfrm>
                <a:off x="1729" y="2249"/>
                <a:ext cx="21" cy="7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0" y="0"/>
                  </a:cxn>
                  <a:cxn ang="0">
                    <a:pos x="43" y="0"/>
                  </a:cxn>
                  <a:cxn ang="0">
                    <a:pos x="4" y="16"/>
                  </a:cxn>
                </a:cxnLst>
                <a:rect l="0" t="0" r="r" b="b"/>
                <a:pathLst>
                  <a:path w="43" h="16">
                    <a:moveTo>
                      <a:pt x="4" y="16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8" name="Freeform 2576"/>
              <p:cNvSpPr>
                <a:spLocks noChangeAspect="1"/>
              </p:cNvSpPr>
              <p:nvPr/>
            </p:nvSpPr>
            <p:spPr bwMode="auto">
              <a:xfrm>
                <a:off x="1729" y="2240"/>
                <a:ext cx="21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" y="0"/>
                  </a:cxn>
                  <a:cxn ang="0">
                    <a:pos x="43" y="17"/>
                  </a:cxn>
                  <a:cxn ang="0">
                    <a:pos x="0" y="17"/>
                  </a:cxn>
                </a:cxnLst>
                <a:rect l="0" t="0" r="r" b="b"/>
                <a:pathLst>
                  <a:path w="43" h="17">
                    <a:moveTo>
                      <a:pt x="0" y="17"/>
                    </a:moveTo>
                    <a:lnTo>
                      <a:pt x="4" y="0"/>
                    </a:lnTo>
                    <a:lnTo>
                      <a:pt x="43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9" name="Freeform 2577"/>
              <p:cNvSpPr>
                <a:spLocks noChangeAspect="1"/>
              </p:cNvSpPr>
              <p:nvPr/>
            </p:nvSpPr>
            <p:spPr bwMode="auto">
              <a:xfrm>
                <a:off x="1731" y="2233"/>
                <a:ext cx="19" cy="16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0" y="0"/>
                  </a:cxn>
                  <a:cxn ang="0">
                    <a:pos x="39" y="30"/>
                  </a:cxn>
                  <a:cxn ang="0">
                    <a:pos x="0" y="13"/>
                  </a:cxn>
                </a:cxnLst>
                <a:rect l="0" t="0" r="r" b="b"/>
                <a:pathLst>
                  <a:path w="39" h="30">
                    <a:moveTo>
                      <a:pt x="0" y="13"/>
                    </a:moveTo>
                    <a:lnTo>
                      <a:pt x="10" y="0"/>
                    </a:lnTo>
                    <a:lnTo>
                      <a:pt x="39" y="3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0" name="Freeform 2578"/>
              <p:cNvSpPr>
                <a:spLocks noChangeAspect="1"/>
              </p:cNvSpPr>
              <p:nvPr/>
            </p:nvSpPr>
            <p:spPr bwMode="auto">
              <a:xfrm>
                <a:off x="1736" y="2229"/>
                <a:ext cx="14" cy="2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3" y="0"/>
                  </a:cxn>
                  <a:cxn ang="0">
                    <a:pos x="29" y="40"/>
                  </a:cxn>
                  <a:cxn ang="0">
                    <a:pos x="0" y="10"/>
                  </a:cxn>
                </a:cxnLst>
                <a:rect l="0" t="0" r="r" b="b"/>
                <a:pathLst>
                  <a:path w="29" h="40">
                    <a:moveTo>
                      <a:pt x="0" y="10"/>
                    </a:moveTo>
                    <a:lnTo>
                      <a:pt x="13" y="0"/>
                    </a:lnTo>
                    <a:lnTo>
                      <a:pt x="29" y="4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1" name="Freeform 2579"/>
              <p:cNvSpPr>
                <a:spLocks noChangeAspect="1"/>
              </p:cNvSpPr>
              <p:nvPr/>
            </p:nvSpPr>
            <p:spPr bwMode="auto">
              <a:xfrm>
                <a:off x="1742" y="2227"/>
                <a:ext cx="8" cy="2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8" y="0"/>
                  </a:cxn>
                  <a:cxn ang="0">
                    <a:pos x="18" y="44"/>
                  </a:cxn>
                  <a:cxn ang="0">
                    <a:pos x="0" y="4"/>
                  </a:cxn>
                </a:cxnLst>
                <a:rect l="0" t="0" r="r" b="b"/>
                <a:pathLst>
                  <a:path w="18" h="44">
                    <a:moveTo>
                      <a:pt x="0" y="4"/>
                    </a:moveTo>
                    <a:lnTo>
                      <a:pt x="18" y="0"/>
                    </a:lnTo>
                    <a:lnTo>
                      <a:pt x="18" y="4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2" name="Freeform 2580"/>
              <p:cNvSpPr>
                <a:spLocks noChangeAspect="1"/>
              </p:cNvSpPr>
              <p:nvPr/>
            </p:nvSpPr>
            <p:spPr bwMode="auto">
              <a:xfrm>
                <a:off x="1750" y="2227"/>
                <a:ext cx="9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7" h="44">
                    <a:moveTo>
                      <a:pt x="0" y="0"/>
                    </a:moveTo>
                    <a:lnTo>
                      <a:pt x="17" y="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3" name="Freeform 2581"/>
              <p:cNvSpPr>
                <a:spLocks noChangeAspect="1"/>
              </p:cNvSpPr>
              <p:nvPr/>
            </p:nvSpPr>
            <p:spPr bwMode="auto">
              <a:xfrm>
                <a:off x="1750" y="2229"/>
                <a:ext cx="15" cy="2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10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29" h="40">
                    <a:moveTo>
                      <a:pt x="15" y="0"/>
                    </a:moveTo>
                    <a:lnTo>
                      <a:pt x="29" y="10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4" name="Freeform 2582"/>
              <p:cNvSpPr>
                <a:spLocks noChangeAspect="1"/>
              </p:cNvSpPr>
              <p:nvPr/>
            </p:nvSpPr>
            <p:spPr bwMode="auto">
              <a:xfrm>
                <a:off x="1750" y="2233"/>
                <a:ext cx="20" cy="1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8" y="13"/>
                  </a:cxn>
                  <a:cxn ang="0">
                    <a:pos x="0" y="30"/>
                  </a:cxn>
                  <a:cxn ang="0">
                    <a:pos x="30" y="0"/>
                  </a:cxn>
                </a:cxnLst>
                <a:rect l="0" t="0" r="r" b="b"/>
                <a:pathLst>
                  <a:path w="38" h="30">
                    <a:moveTo>
                      <a:pt x="30" y="0"/>
                    </a:moveTo>
                    <a:lnTo>
                      <a:pt x="38" y="13"/>
                    </a:lnTo>
                    <a:lnTo>
                      <a:pt x="0" y="3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5" name="Freeform 2583"/>
              <p:cNvSpPr>
                <a:spLocks noChangeAspect="1"/>
              </p:cNvSpPr>
              <p:nvPr/>
            </p:nvSpPr>
            <p:spPr bwMode="auto">
              <a:xfrm>
                <a:off x="1750" y="2240"/>
                <a:ext cx="21" cy="9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2" y="17"/>
                  </a:cxn>
                  <a:cxn ang="0">
                    <a:pos x="0" y="17"/>
                  </a:cxn>
                  <a:cxn ang="0">
                    <a:pos x="40" y="0"/>
                  </a:cxn>
                </a:cxnLst>
                <a:rect l="0" t="0" r="r" b="b"/>
                <a:pathLst>
                  <a:path w="42" h="17">
                    <a:moveTo>
                      <a:pt x="40" y="0"/>
                    </a:moveTo>
                    <a:lnTo>
                      <a:pt x="42" y="17"/>
                    </a:lnTo>
                    <a:lnTo>
                      <a:pt x="0" y="17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6" name="Freeform 2584"/>
              <p:cNvSpPr>
                <a:spLocks noChangeAspect="1"/>
              </p:cNvSpPr>
              <p:nvPr/>
            </p:nvSpPr>
            <p:spPr bwMode="auto">
              <a:xfrm>
                <a:off x="1876" y="2181"/>
                <a:ext cx="68" cy="71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0" y="127"/>
                  </a:cxn>
                  <a:cxn ang="0">
                    <a:pos x="6" y="140"/>
                  </a:cxn>
                  <a:cxn ang="0">
                    <a:pos x="137" y="10"/>
                  </a:cxn>
                  <a:cxn ang="0">
                    <a:pos x="127" y="0"/>
                  </a:cxn>
                </a:cxnLst>
                <a:rect l="0" t="0" r="r" b="b"/>
                <a:pathLst>
                  <a:path w="137" h="140">
                    <a:moveTo>
                      <a:pt x="127" y="0"/>
                    </a:moveTo>
                    <a:lnTo>
                      <a:pt x="0" y="127"/>
                    </a:lnTo>
                    <a:lnTo>
                      <a:pt x="6" y="140"/>
                    </a:lnTo>
                    <a:lnTo>
                      <a:pt x="137" y="10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7" name="Freeform 2585"/>
              <p:cNvSpPr>
                <a:spLocks noChangeAspect="1"/>
              </p:cNvSpPr>
              <p:nvPr/>
            </p:nvSpPr>
            <p:spPr bwMode="auto">
              <a:xfrm>
                <a:off x="1771" y="2245"/>
                <a:ext cx="109" cy="7"/>
              </a:xfrm>
              <a:custGeom>
                <a:avLst/>
                <a:gdLst/>
                <a:ahLst/>
                <a:cxnLst>
                  <a:cxn ang="0">
                    <a:pos x="211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217" y="13"/>
                  </a:cxn>
                  <a:cxn ang="0">
                    <a:pos x="211" y="0"/>
                  </a:cxn>
                </a:cxnLst>
                <a:rect l="0" t="0" r="r" b="b"/>
                <a:pathLst>
                  <a:path w="217" h="13">
                    <a:moveTo>
                      <a:pt x="211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217" y="13"/>
                    </a:lnTo>
                    <a:lnTo>
                      <a:pt x="21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8" name="Rectangle 2586"/>
              <p:cNvSpPr>
                <a:spLocks noChangeAspect="1" noChangeArrowheads="1"/>
              </p:cNvSpPr>
              <p:nvPr/>
            </p:nvSpPr>
            <p:spPr bwMode="auto">
              <a:xfrm>
                <a:off x="1751" y="2245"/>
                <a:ext cx="21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9" name="Freeform 2587"/>
              <p:cNvSpPr>
                <a:spLocks noChangeAspect="1"/>
              </p:cNvSpPr>
              <p:nvPr/>
            </p:nvSpPr>
            <p:spPr bwMode="auto">
              <a:xfrm>
                <a:off x="1813" y="2118"/>
                <a:ext cx="67" cy="68"/>
              </a:xfrm>
              <a:custGeom>
                <a:avLst/>
                <a:gdLst/>
                <a:ahLst/>
                <a:cxnLst>
                  <a:cxn ang="0">
                    <a:pos x="134" y="129"/>
                  </a:cxn>
                  <a:cxn ang="0">
                    <a:pos x="5" y="0"/>
                  </a:cxn>
                  <a:cxn ang="0">
                    <a:pos x="0" y="12"/>
                  </a:cxn>
                  <a:cxn ang="0">
                    <a:pos x="126" y="137"/>
                  </a:cxn>
                  <a:cxn ang="0">
                    <a:pos x="134" y="129"/>
                  </a:cxn>
                </a:cxnLst>
                <a:rect l="0" t="0" r="r" b="b"/>
                <a:pathLst>
                  <a:path w="134" h="137">
                    <a:moveTo>
                      <a:pt x="134" y="129"/>
                    </a:moveTo>
                    <a:lnTo>
                      <a:pt x="5" y="0"/>
                    </a:lnTo>
                    <a:lnTo>
                      <a:pt x="0" y="12"/>
                    </a:lnTo>
                    <a:lnTo>
                      <a:pt x="126" y="137"/>
                    </a:lnTo>
                    <a:lnTo>
                      <a:pt x="134" y="1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0" name="Freeform 2588"/>
              <p:cNvSpPr>
                <a:spLocks noChangeAspect="1"/>
              </p:cNvSpPr>
              <p:nvPr/>
            </p:nvSpPr>
            <p:spPr bwMode="auto">
              <a:xfrm>
                <a:off x="1771" y="2118"/>
                <a:ext cx="45" cy="6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83" y="12"/>
                  </a:cxn>
                  <a:cxn ang="0">
                    <a:pos x="88" y="0"/>
                  </a:cxn>
                </a:cxnLst>
                <a:rect l="0" t="0" r="r" b="b"/>
                <a:pathLst>
                  <a:path w="88" h="12">
                    <a:moveTo>
                      <a:pt x="88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83" y="1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1" name="Rectangle 2589"/>
              <p:cNvSpPr>
                <a:spLocks noChangeAspect="1" noChangeArrowheads="1"/>
              </p:cNvSpPr>
              <p:nvPr/>
            </p:nvSpPr>
            <p:spPr bwMode="auto">
              <a:xfrm>
                <a:off x="1708" y="2181"/>
                <a:ext cx="299" cy="7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2" name="Freeform 2590"/>
              <p:cNvSpPr>
                <a:spLocks noChangeAspect="1"/>
              </p:cNvSpPr>
              <p:nvPr/>
            </p:nvSpPr>
            <p:spPr bwMode="auto">
              <a:xfrm>
                <a:off x="1985" y="2172"/>
                <a:ext cx="42" cy="1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4" y="0"/>
                  </a:cxn>
                  <a:cxn ang="0">
                    <a:pos x="84" y="25"/>
                  </a:cxn>
                  <a:cxn ang="0">
                    <a:pos x="0" y="25"/>
                  </a:cxn>
                </a:cxnLst>
                <a:rect l="0" t="0" r="r" b="b"/>
                <a:pathLst>
                  <a:path w="84" h="25">
                    <a:moveTo>
                      <a:pt x="0" y="25"/>
                    </a:moveTo>
                    <a:lnTo>
                      <a:pt x="4" y="0"/>
                    </a:lnTo>
                    <a:lnTo>
                      <a:pt x="84" y="25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3" name="Freeform 2591"/>
              <p:cNvSpPr>
                <a:spLocks noChangeAspect="1"/>
              </p:cNvSpPr>
              <p:nvPr/>
            </p:nvSpPr>
            <p:spPr bwMode="auto">
              <a:xfrm>
                <a:off x="1986" y="2160"/>
                <a:ext cx="41" cy="24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1" y="0"/>
                  </a:cxn>
                  <a:cxn ang="0">
                    <a:pos x="82" y="48"/>
                  </a:cxn>
                  <a:cxn ang="0">
                    <a:pos x="0" y="23"/>
                  </a:cxn>
                </a:cxnLst>
                <a:rect l="0" t="0" r="r" b="b"/>
                <a:pathLst>
                  <a:path w="82" h="48">
                    <a:moveTo>
                      <a:pt x="0" y="23"/>
                    </a:moveTo>
                    <a:lnTo>
                      <a:pt x="11" y="0"/>
                    </a:lnTo>
                    <a:lnTo>
                      <a:pt x="82" y="48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4" name="Freeform 2592"/>
              <p:cNvSpPr>
                <a:spLocks noChangeAspect="1"/>
              </p:cNvSpPr>
              <p:nvPr/>
            </p:nvSpPr>
            <p:spPr bwMode="auto">
              <a:xfrm>
                <a:off x="1992" y="2151"/>
                <a:ext cx="35" cy="33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9" y="0"/>
                  </a:cxn>
                  <a:cxn ang="0">
                    <a:pos x="71" y="68"/>
                  </a:cxn>
                  <a:cxn ang="0">
                    <a:pos x="0" y="20"/>
                  </a:cxn>
                </a:cxnLst>
                <a:rect l="0" t="0" r="r" b="b"/>
                <a:pathLst>
                  <a:path w="71" h="68">
                    <a:moveTo>
                      <a:pt x="0" y="20"/>
                    </a:moveTo>
                    <a:lnTo>
                      <a:pt x="19" y="0"/>
                    </a:lnTo>
                    <a:lnTo>
                      <a:pt x="71" y="68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5" name="Freeform 2593"/>
              <p:cNvSpPr>
                <a:spLocks noChangeAspect="1"/>
              </p:cNvSpPr>
              <p:nvPr/>
            </p:nvSpPr>
            <p:spPr bwMode="auto">
              <a:xfrm>
                <a:off x="2001" y="2144"/>
                <a:ext cx="26" cy="4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3" y="0"/>
                  </a:cxn>
                  <a:cxn ang="0">
                    <a:pos x="52" y="81"/>
                  </a:cxn>
                  <a:cxn ang="0">
                    <a:pos x="0" y="13"/>
                  </a:cxn>
                </a:cxnLst>
                <a:rect l="0" t="0" r="r" b="b"/>
                <a:pathLst>
                  <a:path w="52" h="81">
                    <a:moveTo>
                      <a:pt x="0" y="13"/>
                    </a:moveTo>
                    <a:lnTo>
                      <a:pt x="23" y="0"/>
                    </a:lnTo>
                    <a:lnTo>
                      <a:pt x="52" y="81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6" name="Freeform 2594"/>
              <p:cNvSpPr>
                <a:spLocks noChangeAspect="1"/>
              </p:cNvSpPr>
              <p:nvPr/>
            </p:nvSpPr>
            <p:spPr bwMode="auto">
              <a:xfrm>
                <a:off x="2013" y="2142"/>
                <a:ext cx="14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5" y="0"/>
                  </a:cxn>
                  <a:cxn ang="0">
                    <a:pos x="29" y="85"/>
                  </a:cxn>
                  <a:cxn ang="0">
                    <a:pos x="0" y="4"/>
                  </a:cxn>
                </a:cxnLst>
                <a:rect l="0" t="0" r="r" b="b"/>
                <a:pathLst>
                  <a:path w="29" h="85">
                    <a:moveTo>
                      <a:pt x="0" y="4"/>
                    </a:moveTo>
                    <a:lnTo>
                      <a:pt x="25" y="0"/>
                    </a:lnTo>
                    <a:lnTo>
                      <a:pt x="29" y="8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7" name="Freeform 2595"/>
              <p:cNvSpPr>
                <a:spLocks noChangeAspect="1"/>
              </p:cNvSpPr>
              <p:nvPr/>
            </p:nvSpPr>
            <p:spPr bwMode="auto">
              <a:xfrm>
                <a:off x="2025" y="2142"/>
                <a:ext cx="14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2"/>
                  </a:cxn>
                  <a:cxn ang="0">
                    <a:pos x="4" y="85"/>
                  </a:cxn>
                  <a:cxn ang="0">
                    <a:pos x="0" y="0"/>
                  </a:cxn>
                </a:cxnLst>
                <a:rect l="0" t="0" r="r" b="b"/>
                <a:pathLst>
                  <a:path w="27" h="85">
                    <a:moveTo>
                      <a:pt x="0" y="0"/>
                    </a:moveTo>
                    <a:lnTo>
                      <a:pt x="27" y="2"/>
                    </a:lnTo>
                    <a:lnTo>
                      <a:pt x="4" y="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8" name="Freeform 2596"/>
              <p:cNvSpPr>
                <a:spLocks noChangeAspect="1"/>
              </p:cNvSpPr>
              <p:nvPr/>
            </p:nvSpPr>
            <p:spPr bwMode="auto">
              <a:xfrm>
                <a:off x="2027" y="2143"/>
                <a:ext cx="23" cy="4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12"/>
                  </a:cxn>
                  <a:cxn ang="0">
                    <a:pos x="0" y="83"/>
                  </a:cxn>
                  <a:cxn ang="0">
                    <a:pos x="23" y="0"/>
                  </a:cxn>
                </a:cxnLst>
                <a:rect l="0" t="0" r="r" b="b"/>
                <a:pathLst>
                  <a:path w="46" h="83">
                    <a:moveTo>
                      <a:pt x="23" y="0"/>
                    </a:moveTo>
                    <a:lnTo>
                      <a:pt x="46" y="12"/>
                    </a:lnTo>
                    <a:lnTo>
                      <a:pt x="0" y="8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9" name="Freeform 2597"/>
              <p:cNvSpPr>
                <a:spLocks noChangeAspect="1"/>
              </p:cNvSpPr>
              <p:nvPr/>
            </p:nvSpPr>
            <p:spPr bwMode="auto">
              <a:xfrm>
                <a:off x="2027" y="2149"/>
                <a:ext cx="33" cy="3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6" y="17"/>
                  </a:cxn>
                  <a:cxn ang="0">
                    <a:pos x="0" y="71"/>
                  </a:cxn>
                  <a:cxn ang="0">
                    <a:pos x="46" y="0"/>
                  </a:cxn>
                </a:cxnLst>
                <a:rect l="0" t="0" r="r" b="b"/>
                <a:pathLst>
                  <a:path w="66" h="71">
                    <a:moveTo>
                      <a:pt x="46" y="0"/>
                    </a:moveTo>
                    <a:lnTo>
                      <a:pt x="66" y="17"/>
                    </a:lnTo>
                    <a:lnTo>
                      <a:pt x="0" y="7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0" name="Freeform 2598"/>
              <p:cNvSpPr>
                <a:spLocks noChangeAspect="1"/>
              </p:cNvSpPr>
              <p:nvPr/>
            </p:nvSpPr>
            <p:spPr bwMode="auto">
              <a:xfrm>
                <a:off x="2027" y="2157"/>
                <a:ext cx="40" cy="2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79" y="21"/>
                  </a:cxn>
                  <a:cxn ang="0">
                    <a:pos x="0" y="54"/>
                  </a:cxn>
                  <a:cxn ang="0">
                    <a:pos x="66" y="0"/>
                  </a:cxn>
                </a:cxnLst>
                <a:rect l="0" t="0" r="r" b="b"/>
                <a:pathLst>
                  <a:path w="79" h="54">
                    <a:moveTo>
                      <a:pt x="66" y="0"/>
                    </a:moveTo>
                    <a:lnTo>
                      <a:pt x="79" y="21"/>
                    </a:lnTo>
                    <a:lnTo>
                      <a:pt x="0" y="54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1" name="Freeform 2599"/>
              <p:cNvSpPr>
                <a:spLocks noChangeAspect="1"/>
              </p:cNvSpPr>
              <p:nvPr/>
            </p:nvSpPr>
            <p:spPr bwMode="auto">
              <a:xfrm>
                <a:off x="2027" y="2168"/>
                <a:ext cx="42" cy="16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85" y="25"/>
                  </a:cxn>
                  <a:cxn ang="0">
                    <a:pos x="0" y="33"/>
                  </a:cxn>
                  <a:cxn ang="0">
                    <a:pos x="79" y="0"/>
                  </a:cxn>
                </a:cxnLst>
                <a:rect l="0" t="0" r="r" b="b"/>
                <a:pathLst>
                  <a:path w="85" h="33">
                    <a:moveTo>
                      <a:pt x="79" y="0"/>
                    </a:moveTo>
                    <a:lnTo>
                      <a:pt x="85" y="25"/>
                    </a:lnTo>
                    <a:lnTo>
                      <a:pt x="0" y="33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2" name="Freeform 2600"/>
              <p:cNvSpPr>
                <a:spLocks noChangeAspect="1"/>
              </p:cNvSpPr>
              <p:nvPr/>
            </p:nvSpPr>
            <p:spPr bwMode="auto">
              <a:xfrm>
                <a:off x="2027" y="2181"/>
                <a:ext cx="42" cy="13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83" y="25"/>
                  </a:cxn>
                  <a:cxn ang="0">
                    <a:pos x="0" y="6"/>
                  </a:cxn>
                  <a:cxn ang="0">
                    <a:pos x="85" y="0"/>
                  </a:cxn>
                </a:cxnLst>
                <a:rect l="0" t="0" r="r" b="b"/>
                <a:pathLst>
                  <a:path w="85" h="25">
                    <a:moveTo>
                      <a:pt x="85" y="0"/>
                    </a:moveTo>
                    <a:lnTo>
                      <a:pt x="83" y="25"/>
                    </a:lnTo>
                    <a:lnTo>
                      <a:pt x="0" y="6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3" name="Freeform 2601"/>
              <p:cNvSpPr>
                <a:spLocks noChangeAspect="1"/>
              </p:cNvSpPr>
              <p:nvPr/>
            </p:nvSpPr>
            <p:spPr bwMode="auto">
              <a:xfrm>
                <a:off x="2027" y="2184"/>
                <a:ext cx="41" cy="21"/>
              </a:xfrm>
              <a:custGeom>
                <a:avLst/>
                <a:gdLst/>
                <a:ahLst/>
                <a:cxnLst>
                  <a:cxn ang="0">
                    <a:pos x="83" y="19"/>
                  </a:cxn>
                  <a:cxn ang="0">
                    <a:pos x="73" y="42"/>
                  </a:cxn>
                  <a:cxn ang="0">
                    <a:pos x="0" y="0"/>
                  </a:cxn>
                  <a:cxn ang="0">
                    <a:pos x="83" y="19"/>
                  </a:cxn>
                </a:cxnLst>
                <a:rect l="0" t="0" r="r" b="b"/>
                <a:pathLst>
                  <a:path w="83" h="42">
                    <a:moveTo>
                      <a:pt x="83" y="19"/>
                    </a:moveTo>
                    <a:lnTo>
                      <a:pt x="73" y="42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4" name="Freeform 2602"/>
              <p:cNvSpPr>
                <a:spLocks noChangeAspect="1"/>
              </p:cNvSpPr>
              <p:nvPr/>
            </p:nvSpPr>
            <p:spPr bwMode="auto">
              <a:xfrm>
                <a:off x="2027" y="2184"/>
                <a:ext cx="37" cy="32"/>
              </a:xfrm>
              <a:custGeom>
                <a:avLst/>
                <a:gdLst/>
                <a:ahLst/>
                <a:cxnLst>
                  <a:cxn ang="0">
                    <a:pos x="73" y="44"/>
                  </a:cxn>
                  <a:cxn ang="0">
                    <a:pos x="58" y="63"/>
                  </a:cxn>
                  <a:cxn ang="0">
                    <a:pos x="0" y="0"/>
                  </a:cxn>
                  <a:cxn ang="0">
                    <a:pos x="73" y="44"/>
                  </a:cxn>
                </a:cxnLst>
                <a:rect l="0" t="0" r="r" b="b"/>
                <a:pathLst>
                  <a:path w="73" h="63">
                    <a:moveTo>
                      <a:pt x="73" y="44"/>
                    </a:moveTo>
                    <a:lnTo>
                      <a:pt x="58" y="63"/>
                    </a:lnTo>
                    <a:lnTo>
                      <a:pt x="0" y="0"/>
                    </a:lnTo>
                    <a:lnTo>
                      <a:pt x="73" y="4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5" name="Freeform 2603"/>
              <p:cNvSpPr>
                <a:spLocks noChangeAspect="1"/>
              </p:cNvSpPr>
              <p:nvPr/>
            </p:nvSpPr>
            <p:spPr bwMode="auto">
              <a:xfrm>
                <a:off x="2027" y="2184"/>
                <a:ext cx="28" cy="40"/>
              </a:xfrm>
              <a:custGeom>
                <a:avLst/>
                <a:gdLst/>
                <a:ahLst/>
                <a:cxnLst>
                  <a:cxn ang="0">
                    <a:pos x="56" y="63"/>
                  </a:cxn>
                  <a:cxn ang="0">
                    <a:pos x="35" y="78"/>
                  </a:cxn>
                  <a:cxn ang="0">
                    <a:pos x="0" y="0"/>
                  </a:cxn>
                  <a:cxn ang="0">
                    <a:pos x="56" y="63"/>
                  </a:cxn>
                </a:cxnLst>
                <a:rect l="0" t="0" r="r" b="b"/>
                <a:pathLst>
                  <a:path w="56" h="78">
                    <a:moveTo>
                      <a:pt x="56" y="63"/>
                    </a:moveTo>
                    <a:lnTo>
                      <a:pt x="35" y="78"/>
                    </a:lnTo>
                    <a:lnTo>
                      <a:pt x="0" y="0"/>
                    </a:lnTo>
                    <a:lnTo>
                      <a:pt x="56" y="6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6" name="Freeform 2604"/>
              <p:cNvSpPr>
                <a:spLocks noChangeAspect="1"/>
              </p:cNvSpPr>
              <p:nvPr/>
            </p:nvSpPr>
            <p:spPr bwMode="auto">
              <a:xfrm>
                <a:off x="2027" y="2184"/>
                <a:ext cx="17" cy="43"/>
              </a:xfrm>
              <a:custGeom>
                <a:avLst/>
                <a:gdLst/>
                <a:ahLst/>
                <a:cxnLst>
                  <a:cxn ang="0">
                    <a:pos x="35" y="77"/>
                  </a:cxn>
                  <a:cxn ang="0">
                    <a:pos x="10" y="84"/>
                  </a:cxn>
                  <a:cxn ang="0">
                    <a:pos x="0" y="0"/>
                  </a:cxn>
                  <a:cxn ang="0">
                    <a:pos x="35" y="77"/>
                  </a:cxn>
                </a:cxnLst>
                <a:rect l="0" t="0" r="r" b="b"/>
                <a:pathLst>
                  <a:path w="35" h="84">
                    <a:moveTo>
                      <a:pt x="35" y="77"/>
                    </a:moveTo>
                    <a:lnTo>
                      <a:pt x="10" y="84"/>
                    </a:lnTo>
                    <a:lnTo>
                      <a:pt x="0" y="0"/>
                    </a:lnTo>
                    <a:lnTo>
                      <a:pt x="35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7" name="Freeform 2605"/>
              <p:cNvSpPr>
                <a:spLocks noChangeAspect="1"/>
              </p:cNvSpPr>
              <p:nvPr/>
            </p:nvSpPr>
            <p:spPr bwMode="auto">
              <a:xfrm>
                <a:off x="2019" y="2184"/>
                <a:ext cx="13" cy="43"/>
              </a:xfrm>
              <a:custGeom>
                <a:avLst/>
                <a:gdLst/>
                <a:ahLst/>
                <a:cxnLst>
                  <a:cxn ang="0">
                    <a:pos x="25" y="84"/>
                  </a:cxn>
                  <a:cxn ang="0">
                    <a:pos x="0" y="84"/>
                  </a:cxn>
                  <a:cxn ang="0">
                    <a:pos x="15" y="0"/>
                  </a:cxn>
                  <a:cxn ang="0">
                    <a:pos x="25" y="84"/>
                  </a:cxn>
                </a:cxnLst>
                <a:rect l="0" t="0" r="r" b="b"/>
                <a:pathLst>
                  <a:path w="25" h="84">
                    <a:moveTo>
                      <a:pt x="25" y="84"/>
                    </a:moveTo>
                    <a:lnTo>
                      <a:pt x="0" y="84"/>
                    </a:lnTo>
                    <a:lnTo>
                      <a:pt x="15" y="0"/>
                    </a:lnTo>
                    <a:lnTo>
                      <a:pt x="25" y="8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8" name="Freeform 2606"/>
              <p:cNvSpPr>
                <a:spLocks noChangeAspect="1"/>
              </p:cNvSpPr>
              <p:nvPr/>
            </p:nvSpPr>
            <p:spPr bwMode="auto">
              <a:xfrm>
                <a:off x="2007" y="2184"/>
                <a:ext cx="20" cy="42"/>
              </a:xfrm>
              <a:custGeom>
                <a:avLst/>
                <a:gdLst/>
                <a:ahLst/>
                <a:cxnLst>
                  <a:cxn ang="0">
                    <a:pos x="25" y="82"/>
                  </a:cxn>
                  <a:cxn ang="0">
                    <a:pos x="0" y="75"/>
                  </a:cxn>
                  <a:cxn ang="0">
                    <a:pos x="40" y="0"/>
                  </a:cxn>
                  <a:cxn ang="0">
                    <a:pos x="25" y="82"/>
                  </a:cxn>
                </a:cxnLst>
                <a:rect l="0" t="0" r="r" b="b"/>
                <a:pathLst>
                  <a:path w="40" h="82">
                    <a:moveTo>
                      <a:pt x="25" y="82"/>
                    </a:moveTo>
                    <a:lnTo>
                      <a:pt x="0" y="75"/>
                    </a:lnTo>
                    <a:lnTo>
                      <a:pt x="40" y="0"/>
                    </a:lnTo>
                    <a:lnTo>
                      <a:pt x="25" y="8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9" name="Freeform 2607"/>
              <p:cNvSpPr>
                <a:spLocks noChangeAspect="1"/>
              </p:cNvSpPr>
              <p:nvPr/>
            </p:nvSpPr>
            <p:spPr bwMode="auto">
              <a:xfrm>
                <a:off x="1996" y="2184"/>
                <a:ext cx="31" cy="38"/>
              </a:xfrm>
              <a:custGeom>
                <a:avLst/>
                <a:gdLst/>
                <a:ahLst/>
                <a:cxnLst>
                  <a:cxn ang="0">
                    <a:pos x="21" y="75"/>
                  </a:cxn>
                  <a:cxn ang="0">
                    <a:pos x="0" y="59"/>
                  </a:cxn>
                  <a:cxn ang="0">
                    <a:pos x="61" y="0"/>
                  </a:cxn>
                  <a:cxn ang="0">
                    <a:pos x="21" y="75"/>
                  </a:cxn>
                </a:cxnLst>
                <a:rect l="0" t="0" r="r" b="b"/>
                <a:pathLst>
                  <a:path w="61" h="75">
                    <a:moveTo>
                      <a:pt x="21" y="75"/>
                    </a:moveTo>
                    <a:lnTo>
                      <a:pt x="0" y="59"/>
                    </a:lnTo>
                    <a:lnTo>
                      <a:pt x="61" y="0"/>
                    </a:lnTo>
                    <a:lnTo>
                      <a:pt x="21" y="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0" name="Freeform 2608"/>
              <p:cNvSpPr>
                <a:spLocks noChangeAspect="1"/>
              </p:cNvSpPr>
              <p:nvPr/>
            </p:nvSpPr>
            <p:spPr bwMode="auto">
              <a:xfrm>
                <a:off x="1989" y="2184"/>
                <a:ext cx="38" cy="30"/>
              </a:xfrm>
              <a:custGeom>
                <a:avLst/>
                <a:gdLst/>
                <a:ahLst/>
                <a:cxnLst>
                  <a:cxn ang="0">
                    <a:pos x="16" y="59"/>
                  </a:cxn>
                  <a:cxn ang="0">
                    <a:pos x="0" y="38"/>
                  </a:cxn>
                  <a:cxn ang="0">
                    <a:pos x="77" y="0"/>
                  </a:cxn>
                  <a:cxn ang="0">
                    <a:pos x="16" y="59"/>
                  </a:cxn>
                </a:cxnLst>
                <a:rect l="0" t="0" r="r" b="b"/>
                <a:pathLst>
                  <a:path w="77" h="59">
                    <a:moveTo>
                      <a:pt x="16" y="59"/>
                    </a:moveTo>
                    <a:lnTo>
                      <a:pt x="0" y="38"/>
                    </a:lnTo>
                    <a:lnTo>
                      <a:pt x="77" y="0"/>
                    </a:lnTo>
                    <a:lnTo>
                      <a:pt x="16" y="5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1" name="Freeform 2609"/>
              <p:cNvSpPr>
                <a:spLocks noChangeAspect="1"/>
              </p:cNvSpPr>
              <p:nvPr/>
            </p:nvSpPr>
            <p:spPr bwMode="auto">
              <a:xfrm>
                <a:off x="1985" y="2184"/>
                <a:ext cx="42" cy="20"/>
              </a:xfrm>
              <a:custGeom>
                <a:avLst/>
                <a:gdLst/>
                <a:ahLst/>
                <a:cxnLst>
                  <a:cxn ang="0">
                    <a:pos x="9" y="38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9" y="38"/>
                  </a:cxn>
                </a:cxnLst>
                <a:rect l="0" t="0" r="r" b="b"/>
                <a:pathLst>
                  <a:path w="84" h="38">
                    <a:moveTo>
                      <a:pt x="9" y="38"/>
                    </a:moveTo>
                    <a:lnTo>
                      <a:pt x="0" y="0"/>
                    </a:lnTo>
                    <a:lnTo>
                      <a:pt x="84" y="0"/>
                    </a:lnTo>
                    <a:lnTo>
                      <a:pt x="9" y="3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2" name="Freeform 2610"/>
              <p:cNvSpPr>
                <a:spLocks noChangeAspect="1"/>
              </p:cNvSpPr>
              <p:nvPr/>
            </p:nvSpPr>
            <p:spPr bwMode="auto">
              <a:xfrm>
                <a:off x="1665" y="2167"/>
                <a:ext cx="42" cy="34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84" y="67"/>
                  </a:cxn>
                  <a:cxn ang="0">
                    <a:pos x="84" y="0"/>
                  </a:cxn>
                  <a:cxn ang="0">
                    <a:pos x="0" y="35"/>
                  </a:cxn>
                </a:cxnLst>
                <a:rect l="0" t="0" r="r" b="b"/>
                <a:pathLst>
                  <a:path w="84" h="67">
                    <a:moveTo>
                      <a:pt x="0" y="35"/>
                    </a:moveTo>
                    <a:lnTo>
                      <a:pt x="84" y="67"/>
                    </a:lnTo>
                    <a:lnTo>
                      <a:pt x="84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3" name="Rectangle 2611"/>
              <p:cNvSpPr>
                <a:spLocks noChangeAspect="1" noChangeArrowheads="1"/>
              </p:cNvSpPr>
              <p:nvPr/>
            </p:nvSpPr>
            <p:spPr bwMode="auto">
              <a:xfrm>
                <a:off x="1729" y="2100"/>
                <a:ext cx="43" cy="43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4" name="Freeform 2612"/>
              <p:cNvSpPr>
                <a:spLocks noChangeAspect="1"/>
              </p:cNvSpPr>
              <p:nvPr/>
            </p:nvSpPr>
            <p:spPr bwMode="auto">
              <a:xfrm>
                <a:off x="6411" y="3544"/>
                <a:ext cx="127" cy="35"/>
              </a:xfrm>
              <a:custGeom>
                <a:avLst/>
                <a:gdLst/>
                <a:ahLst/>
                <a:cxnLst>
                  <a:cxn ang="0">
                    <a:pos x="256" y="42"/>
                  </a:cxn>
                  <a:cxn ang="0">
                    <a:pos x="219" y="59"/>
                  </a:cxn>
                  <a:cxn ang="0">
                    <a:pos x="179" y="67"/>
                  </a:cxn>
                  <a:cxn ang="0">
                    <a:pos x="141" y="69"/>
                  </a:cxn>
                  <a:cxn ang="0">
                    <a:pos x="100" y="61"/>
                  </a:cxn>
                  <a:cxn ang="0">
                    <a:pos x="64" y="48"/>
                  </a:cxn>
                  <a:cxn ang="0">
                    <a:pos x="29" y="27"/>
                  </a:cxn>
                  <a:cxn ang="0">
                    <a:pos x="0" y="0"/>
                  </a:cxn>
                </a:cxnLst>
                <a:rect l="0" t="0" r="r" b="b"/>
                <a:pathLst>
                  <a:path w="256" h="69">
                    <a:moveTo>
                      <a:pt x="256" y="42"/>
                    </a:moveTo>
                    <a:lnTo>
                      <a:pt x="219" y="59"/>
                    </a:lnTo>
                    <a:lnTo>
                      <a:pt x="179" y="67"/>
                    </a:lnTo>
                    <a:lnTo>
                      <a:pt x="141" y="69"/>
                    </a:lnTo>
                    <a:lnTo>
                      <a:pt x="100" y="61"/>
                    </a:lnTo>
                    <a:lnTo>
                      <a:pt x="64" y="48"/>
                    </a:lnTo>
                    <a:lnTo>
                      <a:pt x="29" y="27"/>
                    </a:lnTo>
                    <a:lnTo>
                      <a:pt x="0" y="0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5" name="Freeform 2613"/>
              <p:cNvSpPr>
                <a:spLocks noChangeAspect="1"/>
              </p:cNvSpPr>
              <p:nvPr/>
            </p:nvSpPr>
            <p:spPr bwMode="auto">
              <a:xfrm>
                <a:off x="6825" y="3513"/>
                <a:ext cx="123" cy="44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221" y="31"/>
                  </a:cxn>
                  <a:cxn ang="0">
                    <a:pos x="192" y="58"/>
                  </a:cxn>
                  <a:cxn ang="0">
                    <a:pos x="155" y="75"/>
                  </a:cxn>
                  <a:cxn ang="0">
                    <a:pos x="117" y="87"/>
                  </a:cxn>
                  <a:cxn ang="0">
                    <a:pos x="78" y="89"/>
                  </a:cxn>
                  <a:cxn ang="0">
                    <a:pos x="38" y="83"/>
                  </a:cxn>
                  <a:cxn ang="0">
                    <a:pos x="0" y="70"/>
                  </a:cxn>
                </a:cxnLst>
                <a:rect l="0" t="0" r="r" b="b"/>
                <a:pathLst>
                  <a:path w="246" h="89">
                    <a:moveTo>
                      <a:pt x="246" y="0"/>
                    </a:moveTo>
                    <a:lnTo>
                      <a:pt x="221" y="31"/>
                    </a:lnTo>
                    <a:lnTo>
                      <a:pt x="192" y="58"/>
                    </a:lnTo>
                    <a:lnTo>
                      <a:pt x="155" y="75"/>
                    </a:lnTo>
                    <a:lnTo>
                      <a:pt x="117" y="87"/>
                    </a:lnTo>
                    <a:lnTo>
                      <a:pt x="78" y="89"/>
                    </a:lnTo>
                    <a:lnTo>
                      <a:pt x="38" y="83"/>
                    </a:lnTo>
                    <a:lnTo>
                      <a:pt x="0" y="70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6" name="Freeform 2614"/>
              <p:cNvSpPr>
                <a:spLocks noChangeAspect="1"/>
              </p:cNvSpPr>
              <p:nvPr/>
            </p:nvSpPr>
            <p:spPr bwMode="auto">
              <a:xfrm>
                <a:off x="7171" y="3326"/>
                <a:ext cx="96" cy="75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78" y="42"/>
                  </a:cxn>
                  <a:cxn ang="0">
                    <a:pos x="155" y="78"/>
                  </a:cxn>
                  <a:cxn ang="0">
                    <a:pos x="123" y="109"/>
                  </a:cxn>
                  <a:cxn ang="0">
                    <a:pos x="86" y="132"/>
                  </a:cxn>
                  <a:cxn ang="0">
                    <a:pos x="44" y="146"/>
                  </a:cxn>
                  <a:cxn ang="0">
                    <a:pos x="0" y="149"/>
                  </a:cxn>
                </a:cxnLst>
                <a:rect l="0" t="0" r="r" b="b"/>
                <a:pathLst>
                  <a:path w="192" h="149">
                    <a:moveTo>
                      <a:pt x="192" y="0"/>
                    </a:moveTo>
                    <a:lnTo>
                      <a:pt x="178" y="42"/>
                    </a:lnTo>
                    <a:lnTo>
                      <a:pt x="155" y="78"/>
                    </a:lnTo>
                    <a:lnTo>
                      <a:pt x="123" y="109"/>
                    </a:lnTo>
                    <a:lnTo>
                      <a:pt x="86" y="132"/>
                    </a:lnTo>
                    <a:lnTo>
                      <a:pt x="44" y="146"/>
                    </a:lnTo>
                    <a:lnTo>
                      <a:pt x="0" y="14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7" name="Freeform 2615"/>
              <p:cNvSpPr>
                <a:spLocks noChangeAspect="1"/>
              </p:cNvSpPr>
              <p:nvPr/>
            </p:nvSpPr>
            <p:spPr bwMode="auto">
              <a:xfrm>
                <a:off x="7458" y="2992"/>
                <a:ext cx="59" cy="105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18" y="42"/>
                  </a:cxn>
                  <a:cxn ang="0">
                    <a:pos x="108" y="84"/>
                  </a:cxn>
                  <a:cxn ang="0">
                    <a:pos x="93" y="124"/>
                  </a:cxn>
                  <a:cxn ang="0">
                    <a:pos x="68" y="159"/>
                  </a:cxn>
                  <a:cxn ang="0">
                    <a:pos x="37" y="188"/>
                  </a:cxn>
                  <a:cxn ang="0">
                    <a:pos x="0" y="211"/>
                  </a:cxn>
                </a:cxnLst>
                <a:rect l="0" t="0" r="r" b="b"/>
                <a:pathLst>
                  <a:path w="118" h="211">
                    <a:moveTo>
                      <a:pt x="116" y="0"/>
                    </a:moveTo>
                    <a:lnTo>
                      <a:pt x="118" y="42"/>
                    </a:lnTo>
                    <a:lnTo>
                      <a:pt x="108" y="84"/>
                    </a:lnTo>
                    <a:lnTo>
                      <a:pt x="93" y="124"/>
                    </a:lnTo>
                    <a:lnTo>
                      <a:pt x="68" y="159"/>
                    </a:lnTo>
                    <a:lnTo>
                      <a:pt x="37" y="188"/>
                    </a:lnTo>
                    <a:lnTo>
                      <a:pt x="0" y="211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8" name="Freeform 2616"/>
              <p:cNvSpPr>
                <a:spLocks noChangeAspect="1"/>
              </p:cNvSpPr>
              <p:nvPr/>
            </p:nvSpPr>
            <p:spPr bwMode="auto">
              <a:xfrm>
                <a:off x="7458" y="2087"/>
                <a:ext cx="59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23"/>
                  </a:cxn>
                  <a:cxn ang="0">
                    <a:pos x="68" y="53"/>
                  </a:cxn>
                  <a:cxn ang="0">
                    <a:pos x="93" y="88"/>
                  </a:cxn>
                  <a:cxn ang="0">
                    <a:pos x="108" y="128"/>
                  </a:cxn>
                  <a:cxn ang="0">
                    <a:pos x="118" y="171"/>
                  </a:cxn>
                  <a:cxn ang="0">
                    <a:pos x="116" y="213"/>
                  </a:cxn>
                </a:cxnLst>
                <a:rect l="0" t="0" r="r" b="b"/>
                <a:pathLst>
                  <a:path w="118" h="213">
                    <a:moveTo>
                      <a:pt x="0" y="0"/>
                    </a:moveTo>
                    <a:lnTo>
                      <a:pt x="37" y="23"/>
                    </a:lnTo>
                    <a:lnTo>
                      <a:pt x="68" y="53"/>
                    </a:lnTo>
                    <a:lnTo>
                      <a:pt x="93" y="88"/>
                    </a:lnTo>
                    <a:lnTo>
                      <a:pt x="108" y="128"/>
                    </a:lnTo>
                    <a:lnTo>
                      <a:pt x="118" y="171"/>
                    </a:lnTo>
                    <a:lnTo>
                      <a:pt x="116" y="213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9" name="Freeform 2617"/>
              <p:cNvSpPr>
                <a:spLocks noChangeAspect="1"/>
              </p:cNvSpPr>
              <p:nvPr/>
            </p:nvSpPr>
            <p:spPr bwMode="auto">
              <a:xfrm>
                <a:off x="7171" y="1784"/>
                <a:ext cx="96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4"/>
                  </a:cxn>
                  <a:cxn ang="0">
                    <a:pos x="86" y="15"/>
                  </a:cxn>
                  <a:cxn ang="0">
                    <a:pos x="123" y="40"/>
                  </a:cxn>
                  <a:cxn ang="0">
                    <a:pos x="155" y="69"/>
                  </a:cxn>
                  <a:cxn ang="0">
                    <a:pos x="178" y="108"/>
                  </a:cxn>
                  <a:cxn ang="0">
                    <a:pos x="192" y="150"/>
                  </a:cxn>
                </a:cxnLst>
                <a:rect l="0" t="0" r="r" b="b"/>
                <a:pathLst>
                  <a:path w="192" h="150">
                    <a:moveTo>
                      <a:pt x="0" y="0"/>
                    </a:moveTo>
                    <a:lnTo>
                      <a:pt x="44" y="4"/>
                    </a:lnTo>
                    <a:lnTo>
                      <a:pt x="86" y="15"/>
                    </a:lnTo>
                    <a:lnTo>
                      <a:pt x="123" y="40"/>
                    </a:lnTo>
                    <a:lnTo>
                      <a:pt x="155" y="69"/>
                    </a:lnTo>
                    <a:lnTo>
                      <a:pt x="178" y="108"/>
                    </a:lnTo>
                    <a:lnTo>
                      <a:pt x="192" y="150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0" name="Freeform 2618"/>
              <p:cNvSpPr>
                <a:spLocks noChangeAspect="1"/>
              </p:cNvSpPr>
              <p:nvPr/>
            </p:nvSpPr>
            <p:spPr bwMode="auto">
              <a:xfrm>
                <a:off x="6825" y="1629"/>
                <a:ext cx="123" cy="44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38" y="5"/>
                  </a:cxn>
                  <a:cxn ang="0">
                    <a:pos x="78" y="0"/>
                  </a:cxn>
                  <a:cxn ang="0">
                    <a:pos x="117" y="1"/>
                  </a:cxn>
                  <a:cxn ang="0">
                    <a:pos x="155" y="13"/>
                  </a:cxn>
                  <a:cxn ang="0">
                    <a:pos x="192" y="30"/>
                  </a:cxn>
                  <a:cxn ang="0">
                    <a:pos x="221" y="57"/>
                  </a:cxn>
                  <a:cxn ang="0">
                    <a:pos x="246" y="88"/>
                  </a:cxn>
                </a:cxnLst>
                <a:rect l="0" t="0" r="r" b="b"/>
                <a:pathLst>
                  <a:path w="246" h="88">
                    <a:moveTo>
                      <a:pt x="0" y="19"/>
                    </a:moveTo>
                    <a:lnTo>
                      <a:pt x="38" y="5"/>
                    </a:lnTo>
                    <a:lnTo>
                      <a:pt x="78" y="0"/>
                    </a:lnTo>
                    <a:lnTo>
                      <a:pt x="117" y="1"/>
                    </a:lnTo>
                    <a:lnTo>
                      <a:pt x="155" y="13"/>
                    </a:lnTo>
                    <a:lnTo>
                      <a:pt x="192" y="30"/>
                    </a:lnTo>
                    <a:lnTo>
                      <a:pt x="221" y="57"/>
                    </a:lnTo>
                    <a:lnTo>
                      <a:pt x="246" y="88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1" name="Freeform 2619"/>
              <p:cNvSpPr>
                <a:spLocks noChangeAspect="1"/>
              </p:cNvSpPr>
              <p:nvPr/>
            </p:nvSpPr>
            <p:spPr bwMode="auto">
              <a:xfrm>
                <a:off x="6411" y="1607"/>
                <a:ext cx="127" cy="34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29" y="43"/>
                  </a:cxn>
                  <a:cxn ang="0">
                    <a:pos x="64" y="21"/>
                  </a:cxn>
                  <a:cxn ang="0">
                    <a:pos x="100" y="6"/>
                  </a:cxn>
                  <a:cxn ang="0">
                    <a:pos x="141" y="0"/>
                  </a:cxn>
                  <a:cxn ang="0">
                    <a:pos x="179" y="2"/>
                  </a:cxn>
                  <a:cxn ang="0">
                    <a:pos x="219" y="10"/>
                  </a:cxn>
                  <a:cxn ang="0">
                    <a:pos x="256" y="27"/>
                  </a:cxn>
                </a:cxnLst>
                <a:rect l="0" t="0" r="r" b="b"/>
                <a:pathLst>
                  <a:path w="256" h="70">
                    <a:moveTo>
                      <a:pt x="0" y="70"/>
                    </a:moveTo>
                    <a:lnTo>
                      <a:pt x="29" y="43"/>
                    </a:lnTo>
                    <a:lnTo>
                      <a:pt x="64" y="21"/>
                    </a:lnTo>
                    <a:lnTo>
                      <a:pt x="100" y="6"/>
                    </a:lnTo>
                    <a:lnTo>
                      <a:pt x="141" y="0"/>
                    </a:lnTo>
                    <a:lnTo>
                      <a:pt x="179" y="2"/>
                    </a:lnTo>
                    <a:lnTo>
                      <a:pt x="219" y="10"/>
                    </a:lnTo>
                    <a:lnTo>
                      <a:pt x="256" y="2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2" name="Freeform 2620"/>
              <p:cNvSpPr>
                <a:spLocks noChangeAspect="1"/>
              </p:cNvSpPr>
              <p:nvPr/>
            </p:nvSpPr>
            <p:spPr bwMode="auto">
              <a:xfrm>
                <a:off x="5825" y="2454"/>
                <a:ext cx="363" cy="362"/>
              </a:xfrm>
              <a:custGeom>
                <a:avLst/>
                <a:gdLst/>
                <a:ahLst/>
                <a:cxnLst>
                  <a:cxn ang="0">
                    <a:pos x="0" y="361"/>
                  </a:cxn>
                  <a:cxn ang="0">
                    <a:pos x="5" y="306"/>
                  </a:cxn>
                  <a:cxn ang="0">
                    <a:pos x="19" y="250"/>
                  </a:cxn>
                  <a:cxn ang="0">
                    <a:pos x="40" y="198"/>
                  </a:cxn>
                  <a:cxn ang="0">
                    <a:pos x="69" y="148"/>
                  </a:cxn>
                  <a:cxn ang="0">
                    <a:pos x="107" y="106"/>
                  </a:cxn>
                  <a:cxn ang="0">
                    <a:pos x="150" y="69"/>
                  </a:cxn>
                  <a:cxn ang="0">
                    <a:pos x="198" y="38"/>
                  </a:cxn>
                  <a:cxn ang="0">
                    <a:pos x="250" y="17"/>
                  </a:cxn>
                  <a:cxn ang="0">
                    <a:pos x="305" y="4"/>
                  </a:cxn>
                  <a:cxn ang="0">
                    <a:pos x="363" y="0"/>
                  </a:cxn>
                  <a:cxn ang="0">
                    <a:pos x="419" y="4"/>
                  </a:cxn>
                  <a:cxn ang="0">
                    <a:pos x="474" y="17"/>
                  </a:cxn>
                  <a:cxn ang="0">
                    <a:pos x="526" y="38"/>
                  </a:cxn>
                  <a:cxn ang="0">
                    <a:pos x="576" y="69"/>
                  </a:cxn>
                  <a:cxn ang="0">
                    <a:pos x="619" y="106"/>
                  </a:cxn>
                  <a:cxn ang="0">
                    <a:pos x="655" y="148"/>
                  </a:cxn>
                  <a:cxn ang="0">
                    <a:pos x="686" y="198"/>
                  </a:cxn>
                  <a:cxn ang="0">
                    <a:pos x="707" y="250"/>
                  </a:cxn>
                  <a:cxn ang="0">
                    <a:pos x="720" y="306"/>
                  </a:cxn>
                  <a:cxn ang="0">
                    <a:pos x="724" y="361"/>
                  </a:cxn>
                  <a:cxn ang="0">
                    <a:pos x="720" y="419"/>
                  </a:cxn>
                  <a:cxn ang="0">
                    <a:pos x="707" y="473"/>
                  </a:cxn>
                  <a:cxn ang="0">
                    <a:pos x="686" y="527"/>
                  </a:cxn>
                  <a:cxn ang="0">
                    <a:pos x="655" y="575"/>
                  </a:cxn>
                  <a:cxn ang="0">
                    <a:pos x="619" y="617"/>
                  </a:cxn>
                  <a:cxn ang="0">
                    <a:pos x="576" y="655"/>
                  </a:cxn>
                  <a:cxn ang="0">
                    <a:pos x="526" y="684"/>
                  </a:cxn>
                  <a:cxn ang="0">
                    <a:pos x="474" y="705"/>
                  </a:cxn>
                  <a:cxn ang="0">
                    <a:pos x="419" y="719"/>
                  </a:cxn>
                  <a:cxn ang="0">
                    <a:pos x="363" y="723"/>
                  </a:cxn>
                  <a:cxn ang="0">
                    <a:pos x="305" y="719"/>
                  </a:cxn>
                  <a:cxn ang="0">
                    <a:pos x="250" y="705"/>
                  </a:cxn>
                  <a:cxn ang="0">
                    <a:pos x="198" y="684"/>
                  </a:cxn>
                  <a:cxn ang="0">
                    <a:pos x="150" y="655"/>
                  </a:cxn>
                  <a:cxn ang="0">
                    <a:pos x="107" y="617"/>
                  </a:cxn>
                  <a:cxn ang="0">
                    <a:pos x="69" y="575"/>
                  </a:cxn>
                  <a:cxn ang="0">
                    <a:pos x="40" y="527"/>
                  </a:cxn>
                  <a:cxn ang="0">
                    <a:pos x="19" y="473"/>
                  </a:cxn>
                  <a:cxn ang="0">
                    <a:pos x="5" y="419"/>
                  </a:cxn>
                  <a:cxn ang="0">
                    <a:pos x="0" y="361"/>
                  </a:cxn>
                </a:cxnLst>
                <a:rect l="0" t="0" r="r" b="b"/>
                <a:pathLst>
                  <a:path w="724" h="723">
                    <a:moveTo>
                      <a:pt x="0" y="361"/>
                    </a:moveTo>
                    <a:lnTo>
                      <a:pt x="5" y="306"/>
                    </a:lnTo>
                    <a:lnTo>
                      <a:pt x="19" y="250"/>
                    </a:lnTo>
                    <a:lnTo>
                      <a:pt x="40" y="198"/>
                    </a:lnTo>
                    <a:lnTo>
                      <a:pt x="69" y="148"/>
                    </a:lnTo>
                    <a:lnTo>
                      <a:pt x="107" y="106"/>
                    </a:lnTo>
                    <a:lnTo>
                      <a:pt x="150" y="69"/>
                    </a:lnTo>
                    <a:lnTo>
                      <a:pt x="198" y="38"/>
                    </a:lnTo>
                    <a:lnTo>
                      <a:pt x="250" y="17"/>
                    </a:lnTo>
                    <a:lnTo>
                      <a:pt x="305" y="4"/>
                    </a:lnTo>
                    <a:lnTo>
                      <a:pt x="363" y="0"/>
                    </a:lnTo>
                    <a:lnTo>
                      <a:pt x="419" y="4"/>
                    </a:lnTo>
                    <a:lnTo>
                      <a:pt x="474" y="17"/>
                    </a:lnTo>
                    <a:lnTo>
                      <a:pt x="526" y="38"/>
                    </a:lnTo>
                    <a:lnTo>
                      <a:pt x="576" y="69"/>
                    </a:lnTo>
                    <a:lnTo>
                      <a:pt x="619" y="106"/>
                    </a:lnTo>
                    <a:lnTo>
                      <a:pt x="655" y="148"/>
                    </a:lnTo>
                    <a:lnTo>
                      <a:pt x="686" y="198"/>
                    </a:lnTo>
                    <a:lnTo>
                      <a:pt x="707" y="250"/>
                    </a:lnTo>
                    <a:lnTo>
                      <a:pt x="720" y="306"/>
                    </a:lnTo>
                    <a:lnTo>
                      <a:pt x="724" y="361"/>
                    </a:lnTo>
                    <a:lnTo>
                      <a:pt x="720" y="419"/>
                    </a:lnTo>
                    <a:lnTo>
                      <a:pt x="707" y="473"/>
                    </a:lnTo>
                    <a:lnTo>
                      <a:pt x="686" y="527"/>
                    </a:lnTo>
                    <a:lnTo>
                      <a:pt x="655" y="575"/>
                    </a:lnTo>
                    <a:lnTo>
                      <a:pt x="619" y="617"/>
                    </a:lnTo>
                    <a:lnTo>
                      <a:pt x="576" y="655"/>
                    </a:lnTo>
                    <a:lnTo>
                      <a:pt x="526" y="684"/>
                    </a:lnTo>
                    <a:lnTo>
                      <a:pt x="474" y="705"/>
                    </a:lnTo>
                    <a:lnTo>
                      <a:pt x="419" y="719"/>
                    </a:lnTo>
                    <a:lnTo>
                      <a:pt x="363" y="723"/>
                    </a:lnTo>
                    <a:lnTo>
                      <a:pt x="305" y="719"/>
                    </a:lnTo>
                    <a:lnTo>
                      <a:pt x="250" y="705"/>
                    </a:lnTo>
                    <a:lnTo>
                      <a:pt x="198" y="684"/>
                    </a:lnTo>
                    <a:lnTo>
                      <a:pt x="150" y="655"/>
                    </a:lnTo>
                    <a:lnTo>
                      <a:pt x="107" y="617"/>
                    </a:lnTo>
                    <a:lnTo>
                      <a:pt x="69" y="575"/>
                    </a:lnTo>
                    <a:lnTo>
                      <a:pt x="40" y="527"/>
                    </a:lnTo>
                    <a:lnTo>
                      <a:pt x="19" y="473"/>
                    </a:lnTo>
                    <a:lnTo>
                      <a:pt x="5" y="419"/>
                    </a:lnTo>
                    <a:lnTo>
                      <a:pt x="0" y="361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3" name="Freeform 2621"/>
              <p:cNvSpPr>
                <a:spLocks noChangeAspect="1"/>
              </p:cNvSpPr>
              <p:nvPr/>
            </p:nvSpPr>
            <p:spPr bwMode="auto">
              <a:xfrm>
                <a:off x="2274" y="2349"/>
                <a:ext cx="489" cy="488"/>
              </a:xfrm>
              <a:custGeom>
                <a:avLst/>
                <a:gdLst/>
                <a:ahLst/>
                <a:cxnLst>
                  <a:cxn ang="0">
                    <a:pos x="0" y="489"/>
                  </a:cxn>
                  <a:cxn ang="0">
                    <a:pos x="6" y="425"/>
                  </a:cxn>
                  <a:cxn ang="0">
                    <a:pos x="18" y="362"/>
                  </a:cxn>
                  <a:cxn ang="0">
                    <a:pos x="39" y="302"/>
                  </a:cxn>
                  <a:cxn ang="0">
                    <a:pos x="66" y="245"/>
                  </a:cxn>
                  <a:cxn ang="0">
                    <a:pos x="102" y="191"/>
                  </a:cxn>
                  <a:cxn ang="0">
                    <a:pos x="144" y="143"/>
                  </a:cxn>
                  <a:cxn ang="0">
                    <a:pos x="192" y="100"/>
                  </a:cxn>
                  <a:cxn ang="0">
                    <a:pos x="246" y="66"/>
                  </a:cxn>
                  <a:cxn ang="0">
                    <a:pos x="302" y="37"/>
                  </a:cxn>
                  <a:cxn ang="0">
                    <a:pos x="364" y="16"/>
                  </a:cxn>
                  <a:cxn ang="0">
                    <a:pos x="425" y="4"/>
                  </a:cxn>
                  <a:cxn ang="0">
                    <a:pos x="490" y="0"/>
                  </a:cxn>
                  <a:cxn ang="0">
                    <a:pos x="554" y="4"/>
                  </a:cxn>
                  <a:cxn ang="0">
                    <a:pos x="617" y="16"/>
                  </a:cxn>
                  <a:cxn ang="0">
                    <a:pos x="677" y="37"/>
                  </a:cxn>
                  <a:cxn ang="0">
                    <a:pos x="735" y="66"/>
                  </a:cxn>
                  <a:cxn ang="0">
                    <a:pos x="786" y="100"/>
                  </a:cxn>
                  <a:cxn ang="0">
                    <a:pos x="834" y="143"/>
                  </a:cxn>
                  <a:cxn ang="0">
                    <a:pos x="877" y="191"/>
                  </a:cxn>
                  <a:cxn ang="0">
                    <a:pos x="913" y="245"/>
                  </a:cxn>
                  <a:cxn ang="0">
                    <a:pos x="940" y="302"/>
                  </a:cxn>
                  <a:cxn ang="0">
                    <a:pos x="961" y="362"/>
                  </a:cxn>
                  <a:cxn ang="0">
                    <a:pos x="975" y="425"/>
                  </a:cxn>
                  <a:cxn ang="0">
                    <a:pos x="979" y="489"/>
                  </a:cxn>
                  <a:cxn ang="0">
                    <a:pos x="975" y="552"/>
                  </a:cxn>
                  <a:cxn ang="0">
                    <a:pos x="961" y="616"/>
                  </a:cxn>
                  <a:cxn ang="0">
                    <a:pos x="940" y="675"/>
                  </a:cxn>
                  <a:cxn ang="0">
                    <a:pos x="913" y="733"/>
                  </a:cxn>
                  <a:cxn ang="0">
                    <a:pos x="877" y="787"/>
                  </a:cxn>
                  <a:cxn ang="0">
                    <a:pos x="834" y="835"/>
                  </a:cxn>
                  <a:cxn ang="0">
                    <a:pos x="786" y="877"/>
                  </a:cxn>
                  <a:cxn ang="0">
                    <a:pos x="735" y="912"/>
                  </a:cxn>
                  <a:cxn ang="0">
                    <a:pos x="677" y="940"/>
                  </a:cxn>
                  <a:cxn ang="0">
                    <a:pos x="617" y="962"/>
                  </a:cxn>
                  <a:cxn ang="0">
                    <a:pos x="554" y="973"/>
                  </a:cxn>
                  <a:cxn ang="0">
                    <a:pos x="490" y="977"/>
                  </a:cxn>
                  <a:cxn ang="0">
                    <a:pos x="425" y="973"/>
                  </a:cxn>
                  <a:cxn ang="0">
                    <a:pos x="364" y="962"/>
                  </a:cxn>
                  <a:cxn ang="0">
                    <a:pos x="302" y="940"/>
                  </a:cxn>
                  <a:cxn ang="0">
                    <a:pos x="246" y="912"/>
                  </a:cxn>
                  <a:cxn ang="0">
                    <a:pos x="192" y="877"/>
                  </a:cxn>
                  <a:cxn ang="0">
                    <a:pos x="144" y="835"/>
                  </a:cxn>
                  <a:cxn ang="0">
                    <a:pos x="102" y="787"/>
                  </a:cxn>
                  <a:cxn ang="0">
                    <a:pos x="66" y="733"/>
                  </a:cxn>
                  <a:cxn ang="0">
                    <a:pos x="39" y="675"/>
                  </a:cxn>
                  <a:cxn ang="0">
                    <a:pos x="18" y="616"/>
                  </a:cxn>
                  <a:cxn ang="0">
                    <a:pos x="6" y="552"/>
                  </a:cxn>
                  <a:cxn ang="0">
                    <a:pos x="0" y="489"/>
                  </a:cxn>
                </a:cxnLst>
                <a:rect l="0" t="0" r="r" b="b"/>
                <a:pathLst>
                  <a:path w="979" h="977">
                    <a:moveTo>
                      <a:pt x="0" y="489"/>
                    </a:moveTo>
                    <a:lnTo>
                      <a:pt x="6" y="425"/>
                    </a:lnTo>
                    <a:lnTo>
                      <a:pt x="18" y="362"/>
                    </a:lnTo>
                    <a:lnTo>
                      <a:pt x="39" y="302"/>
                    </a:lnTo>
                    <a:lnTo>
                      <a:pt x="66" y="245"/>
                    </a:lnTo>
                    <a:lnTo>
                      <a:pt x="102" y="191"/>
                    </a:lnTo>
                    <a:lnTo>
                      <a:pt x="144" y="143"/>
                    </a:lnTo>
                    <a:lnTo>
                      <a:pt x="192" y="100"/>
                    </a:lnTo>
                    <a:lnTo>
                      <a:pt x="246" y="66"/>
                    </a:lnTo>
                    <a:lnTo>
                      <a:pt x="302" y="37"/>
                    </a:lnTo>
                    <a:lnTo>
                      <a:pt x="364" y="16"/>
                    </a:lnTo>
                    <a:lnTo>
                      <a:pt x="425" y="4"/>
                    </a:lnTo>
                    <a:lnTo>
                      <a:pt x="490" y="0"/>
                    </a:lnTo>
                    <a:lnTo>
                      <a:pt x="554" y="4"/>
                    </a:lnTo>
                    <a:lnTo>
                      <a:pt x="617" y="16"/>
                    </a:lnTo>
                    <a:lnTo>
                      <a:pt x="677" y="37"/>
                    </a:lnTo>
                    <a:lnTo>
                      <a:pt x="735" y="66"/>
                    </a:lnTo>
                    <a:lnTo>
                      <a:pt x="786" y="100"/>
                    </a:lnTo>
                    <a:lnTo>
                      <a:pt x="834" y="143"/>
                    </a:lnTo>
                    <a:lnTo>
                      <a:pt x="877" y="191"/>
                    </a:lnTo>
                    <a:lnTo>
                      <a:pt x="913" y="245"/>
                    </a:lnTo>
                    <a:lnTo>
                      <a:pt x="940" y="302"/>
                    </a:lnTo>
                    <a:lnTo>
                      <a:pt x="961" y="362"/>
                    </a:lnTo>
                    <a:lnTo>
                      <a:pt x="975" y="425"/>
                    </a:lnTo>
                    <a:lnTo>
                      <a:pt x="979" y="489"/>
                    </a:lnTo>
                    <a:lnTo>
                      <a:pt x="975" y="552"/>
                    </a:lnTo>
                    <a:lnTo>
                      <a:pt x="961" y="616"/>
                    </a:lnTo>
                    <a:lnTo>
                      <a:pt x="940" y="675"/>
                    </a:lnTo>
                    <a:lnTo>
                      <a:pt x="913" y="733"/>
                    </a:lnTo>
                    <a:lnTo>
                      <a:pt x="877" y="787"/>
                    </a:lnTo>
                    <a:lnTo>
                      <a:pt x="834" y="835"/>
                    </a:lnTo>
                    <a:lnTo>
                      <a:pt x="786" y="877"/>
                    </a:lnTo>
                    <a:lnTo>
                      <a:pt x="735" y="912"/>
                    </a:lnTo>
                    <a:lnTo>
                      <a:pt x="677" y="940"/>
                    </a:lnTo>
                    <a:lnTo>
                      <a:pt x="617" y="962"/>
                    </a:lnTo>
                    <a:lnTo>
                      <a:pt x="554" y="973"/>
                    </a:lnTo>
                    <a:lnTo>
                      <a:pt x="490" y="977"/>
                    </a:lnTo>
                    <a:lnTo>
                      <a:pt x="425" y="973"/>
                    </a:lnTo>
                    <a:lnTo>
                      <a:pt x="364" y="962"/>
                    </a:lnTo>
                    <a:lnTo>
                      <a:pt x="302" y="940"/>
                    </a:lnTo>
                    <a:lnTo>
                      <a:pt x="246" y="912"/>
                    </a:lnTo>
                    <a:lnTo>
                      <a:pt x="192" y="877"/>
                    </a:lnTo>
                    <a:lnTo>
                      <a:pt x="144" y="835"/>
                    </a:lnTo>
                    <a:lnTo>
                      <a:pt x="102" y="787"/>
                    </a:lnTo>
                    <a:lnTo>
                      <a:pt x="66" y="733"/>
                    </a:lnTo>
                    <a:lnTo>
                      <a:pt x="39" y="675"/>
                    </a:lnTo>
                    <a:lnTo>
                      <a:pt x="18" y="616"/>
                    </a:lnTo>
                    <a:lnTo>
                      <a:pt x="6" y="552"/>
                    </a:lnTo>
                    <a:lnTo>
                      <a:pt x="0" y="48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4" name="Freeform 2622"/>
              <p:cNvSpPr>
                <a:spLocks noChangeAspect="1"/>
              </p:cNvSpPr>
              <p:nvPr/>
            </p:nvSpPr>
            <p:spPr bwMode="auto">
              <a:xfrm>
                <a:off x="2307" y="2379"/>
                <a:ext cx="425" cy="427"/>
              </a:xfrm>
              <a:custGeom>
                <a:avLst/>
                <a:gdLst/>
                <a:ahLst/>
                <a:cxnLst>
                  <a:cxn ang="0">
                    <a:pos x="0" y="427"/>
                  </a:cxn>
                  <a:cxn ang="0">
                    <a:pos x="3" y="367"/>
                  </a:cxn>
                  <a:cxn ang="0">
                    <a:pos x="17" y="308"/>
                  </a:cxn>
                  <a:cxn ang="0">
                    <a:pos x="38" y="250"/>
                  </a:cxn>
                  <a:cxn ang="0">
                    <a:pos x="67" y="196"/>
                  </a:cxn>
                  <a:cxn ang="0">
                    <a:pos x="103" y="148"/>
                  </a:cxn>
                  <a:cxn ang="0">
                    <a:pos x="146" y="106"/>
                  </a:cxn>
                  <a:cxn ang="0">
                    <a:pos x="194" y="69"/>
                  </a:cxn>
                  <a:cxn ang="0">
                    <a:pos x="248" y="40"/>
                  </a:cxn>
                  <a:cxn ang="0">
                    <a:pos x="305" y="19"/>
                  </a:cxn>
                  <a:cxn ang="0">
                    <a:pos x="365" y="6"/>
                  </a:cxn>
                  <a:cxn ang="0">
                    <a:pos x="424" y="0"/>
                  </a:cxn>
                  <a:cxn ang="0">
                    <a:pos x="486" y="6"/>
                  </a:cxn>
                  <a:cxn ang="0">
                    <a:pos x="544" y="19"/>
                  </a:cxn>
                  <a:cxn ang="0">
                    <a:pos x="601" y="40"/>
                  </a:cxn>
                  <a:cxn ang="0">
                    <a:pos x="655" y="69"/>
                  </a:cxn>
                  <a:cxn ang="0">
                    <a:pos x="703" y="106"/>
                  </a:cxn>
                  <a:cxn ang="0">
                    <a:pos x="745" y="148"/>
                  </a:cxn>
                  <a:cxn ang="0">
                    <a:pos x="782" y="196"/>
                  </a:cxn>
                  <a:cxn ang="0">
                    <a:pos x="811" y="250"/>
                  </a:cxn>
                  <a:cxn ang="0">
                    <a:pos x="832" y="308"/>
                  </a:cxn>
                  <a:cxn ang="0">
                    <a:pos x="845" y="367"/>
                  </a:cxn>
                  <a:cxn ang="0">
                    <a:pos x="849" y="427"/>
                  </a:cxn>
                  <a:cxn ang="0">
                    <a:pos x="845" y="488"/>
                  </a:cxn>
                  <a:cxn ang="0">
                    <a:pos x="832" y="548"/>
                  </a:cxn>
                  <a:cxn ang="0">
                    <a:pos x="811" y="604"/>
                  </a:cxn>
                  <a:cxn ang="0">
                    <a:pos x="782" y="657"/>
                  </a:cxn>
                  <a:cxn ang="0">
                    <a:pos x="745" y="705"/>
                  </a:cxn>
                  <a:cxn ang="0">
                    <a:pos x="703" y="748"/>
                  </a:cxn>
                  <a:cxn ang="0">
                    <a:pos x="655" y="784"/>
                  </a:cxn>
                  <a:cxn ang="0">
                    <a:pos x="601" y="815"/>
                  </a:cxn>
                  <a:cxn ang="0">
                    <a:pos x="544" y="836"/>
                  </a:cxn>
                  <a:cxn ang="0">
                    <a:pos x="486" y="848"/>
                  </a:cxn>
                  <a:cxn ang="0">
                    <a:pos x="424" y="853"/>
                  </a:cxn>
                  <a:cxn ang="0">
                    <a:pos x="365" y="848"/>
                  </a:cxn>
                  <a:cxn ang="0">
                    <a:pos x="305" y="836"/>
                  </a:cxn>
                  <a:cxn ang="0">
                    <a:pos x="248" y="815"/>
                  </a:cxn>
                  <a:cxn ang="0">
                    <a:pos x="194" y="784"/>
                  </a:cxn>
                  <a:cxn ang="0">
                    <a:pos x="146" y="748"/>
                  </a:cxn>
                  <a:cxn ang="0">
                    <a:pos x="103" y="705"/>
                  </a:cxn>
                  <a:cxn ang="0">
                    <a:pos x="67" y="657"/>
                  </a:cxn>
                  <a:cxn ang="0">
                    <a:pos x="38" y="604"/>
                  </a:cxn>
                  <a:cxn ang="0">
                    <a:pos x="17" y="548"/>
                  </a:cxn>
                  <a:cxn ang="0">
                    <a:pos x="3" y="488"/>
                  </a:cxn>
                  <a:cxn ang="0">
                    <a:pos x="0" y="427"/>
                  </a:cxn>
                </a:cxnLst>
                <a:rect l="0" t="0" r="r" b="b"/>
                <a:pathLst>
                  <a:path w="849" h="853">
                    <a:moveTo>
                      <a:pt x="0" y="427"/>
                    </a:moveTo>
                    <a:lnTo>
                      <a:pt x="3" y="367"/>
                    </a:lnTo>
                    <a:lnTo>
                      <a:pt x="17" y="308"/>
                    </a:lnTo>
                    <a:lnTo>
                      <a:pt x="38" y="250"/>
                    </a:lnTo>
                    <a:lnTo>
                      <a:pt x="67" y="196"/>
                    </a:lnTo>
                    <a:lnTo>
                      <a:pt x="103" y="148"/>
                    </a:lnTo>
                    <a:lnTo>
                      <a:pt x="146" y="106"/>
                    </a:lnTo>
                    <a:lnTo>
                      <a:pt x="194" y="69"/>
                    </a:lnTo>
                    <a:lnTo>
                      <a:pt x="248" y="40"/>
                    </a:lnTo>
                    <a:lnTo>
                      <a:pt x="305" y="19"/>
                    </a:lnTo>
                    <a:lnTo>
                      <a:pt x="365" y="6"/>
                    </a:lnTo>
                    <a:lnTo>
                      <a:pt x="424" y="0"/>
                    </a:lnTo>
                    <a:lnTo>
                      <a:pt x="486" y="6"/>
                    </a:lnTo>
                    <a:lnTo>
                      <a:pt x="544" y="19"/>
                    </a:lnTo>
                    <a:lnTo>
                      <a:pt x="601" y="40"/>
                    </a:lnTo>
                    <a:lnTo>
                      <a:pt x="655" y="69"/>
                    </a:lnTo>
                    <a:lnTo>
                      <a:pt x="703" y="106"/>
                    </a:lnTo>
                    <a:lnTo>
                      <a:pt x="745" y="148"/>
                    </a:lnTo>
                    <a:lnTo>
                      <a:pt x="782" y="196"/>
                    </a:lnTo>
                    <a:lnTo>
                      <a:pt x="811" y="250"/>
                    </a:lnTo>
                    <a:lnTo>
                      <a:pt x="832" y="308"/>
                    </a:lnTo>
                    <a:lnTo>
                      <a:pt x="845" y="367"/>
                    </a:lnTo>
                    <a:lnTo>
                      <a:pt x="849" y="427"/>
                    </a:lnTo>
                    <a:lnTo>
                      <a:pt x="845" y="488"/>
                    </a:lnTo>
                    <a:lnTo>
                      <a:pt x="832" y="548"/>
                    </a:lnTo>
                    <a:lnTo>
                      <a:pt x="811" y="604"/>
                    </a:lnTo>
                    <a:lnTo>
                      <a:pt x="782" y="657"/>
                    </a:lnTo>
                    <a:lnTo>
                      <a:pt x="745" y="705"/>
                    </a:lnTo>
                    <a:lnTo>
                      <a:pt x="703" y="748"/>
                    </a:lnTo>
                    <a:lnTo>
                      <a:pt x="655" y="784"/>
                    </a:lnTo>
                    <a:lnTo>
                      <a:pt x="601" y="815"/>
                    </a:lnTo>
                    <a:lnTo>
                      <a:pt x="544" y="836"/>
                    </a:lnTo>
                    <a:lnTo>
                      <a:pt x="486" y="848"/>
                    </a:lnTo>
                    <a:lnTo>
                      <a:pt x="424" y="853"/>
                    </a:lnTo>
                    <a:lnTo>
                      <a:pt x="365" y="848"/>
                    </a:lnTo>
                    <a:lnTo>
                      <a:pt x="305" y="836"/>
                    </a:lnTo>
                    <a:lnTo>
                      <a:pt x="248" y="815"/>
                    </a:lnTo>
                    <a:lnTo>
                      <a:pt x="194" y="784"/>
                    </a:lnTo>
                    <a:lnTo>
                      <a:pt x="146" y="748"/>
                    </a:lnTo>
                    <a:lnTo>
                      <a:pt x="103" y="705"/>
                    </a:lnTo>
                    <a:lnTo>
                      <a:pt x="67" y="657"/>
                    </a:lnTo>
                    <a:lnTo>
                      <a:pt x="38" y="604"/>
                    </a:lnTo>
                    <a:lnTo>
                      <a:pt x="17" y="548"/>
                    </a:lnTo>
                    <a:lnTo>
                      <a:pt x="3" y="488"/>
                    </a:lnTo>
                    <a:lnTo>
                      <a:pt x="0" y="42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5" name="Freeform 2623"/>
              <p:cNvSpPr>
                <a:spLocks noChangeAspect="1"/>
              </p:cNvSpPr>
              <p:nvPr/>
            </p:nvSpPr>
            <p:spPr bwMode="auto">
              <a:xfrm>
                <a:off x="2402" y="2476"/>
                <a:ext cx="233" cy="234"/>
              </a:xfrm>
              <a:custGeom>
                <a:avLst/>
                <a:gdLst/>
                <a:ahLst/>
                <a:cxnLst>
                  <a:cxn ang="0">
                    <a:pos x="0" y="235"/>
                  </a:cxn>
                  <a:cxn ang="0">
                    <a:pos x="4" y="189"/>
                  </a:cxn>
                  <a:cxn ang="0">
                    <a:pos x="17" y="144"/>
                  </a:cxn>
                  <a:cxn ang="0">
                    <a:pos x="40" y="104"/>
                  </a:cxn>
                  <a:cxn ang="0">
                    <a:pos x="69" y="69"/>
                  </a:cxn>
                  <a:cxn ang="0">
                    <a:pos x="104" y="41"/>
                  </a:cxn>
                  <a:cxn ang="0">
                    <a:pos x="144" y="19"/>
                  </a:cxn>
                  <a:cxn ang="0">
                    <a:pos x="188" y="6"/>
                  </a:cxn>
                  <a:cxn ang="0">
                    <a:pos x="234" y="0"/>
                  </a:cxn>
                  <a:cxn ang="0">
                    <a:pos x="279" y="6"/>
                  </a:cxn>
                  <a:cxn ang="0">
                    <a:pos x="323" y="19"/>
                  </a:cxn>
                  <a:cxn ang="0">
                    <a:pos x="363" y="41"/>
                  </a:cxn>
                  <a:cxn ang="0">
                    <a:pos x="400" y="69"/>
                  </a:cxn>
                  <a:cxn ang="0">
                    <a:pos x="429" y="104"/>
                  </a:cxn>
                  <a:cxn ang="0">
                    <a:pos x="450" y="144"/>
                  </a:cxn>
                  <a:cxn ang="0">
                    <a:pos x="463" y="189"/>
                  </a:cxn>
                  <a:cxn ang="0">
                    <a:pos x="467" y="235"/>
                  </a:cxn>
                  <a:cxn ang="0">
                    <a:pos x="463" y="281"/>
                  </a:cxn>
                  <a:cxn ang="0">
                    <a:pos x="450" y="325"/>
                  </a:cxn>
                  <a:cxn ang="0">
                    <a:pos x="429" y="365"/>
                  </a:cxn>
                  <a:cxn ang="0">
                    <a:pos x="400" y="400"/>
                  </a:cxn>
                  <a:cxn ang="0">
                    <a:pos x="363" y="429"/>
                  </a:cxn>
                  <a:cxn ang="0">
                    <a:pos x="323" y="452"/>
                  </a:cxn>
                  <a:cxn ang="0">
                    <a:pos x="279" y="463"/>
                  </a:cxn>
                  <a:cxn ang="0">
                    <a:pos x="234" y="469"/>
                  </a:cxn>
                  <a:cxn ang="0">
                    <a:pos x="188" y="463"/>
                  </a:cxn>
                  <a:cxn ang="0">
                    <a:pos x="144" y="452"/>
                  </a:cxn>
                  <a:cxn ang="0">
                    <a:pos x="104" y="429"/>
                  </a:cxn>
                  <a:cxn ang="0">
                    <a:pos x="69" y="400"/>
                  </a:cxn>
                  <a:cxn ang="0">
                    <a:pos x="40" y="365"/>
                  </a:cxn>
                  <a:cxn ang="0">
                    <a:pos x="17" y="325"/>
                  </a:cxn>
                  <a:cxn ang="0">
                    <a:pos x="4" y="281"/>
                  </a:cxn>
                  <a:cxn ang="0">
                    <a:pos x="0" y="235"/>
                  </a:cxn>
                </a:cxnLst>
                <a:rect l="0" t="0" r="r" b="b"/>
                <a:pathLst>
                  <a:path w="467" h="469">
                    <a:moveTo>
                      <a:pt x="0" y="235"/>
                    </a:moveTo>
                    <a:lnTo>
                      <a:pt x="4" y="189"/>
                    </a:lnTo>
                    <a:lnTo>
                      <a:pt x="17" y="144"/>
                    </a:lnTo>
                    <a:lnTo>
                      <a:pt x="40" y="104"/>
                    </a:lnTo>
                    <a:lnTo>
                      <a:pt x="69" y="69"/>
                    </a:lnTo>
                    <a:lnTo>
                      <a:pt x="104" y="41"/>
                    </a:lnTo>
                    <a:lnTo>
                      <a:pt x="144" y="19"/>
                    </a:lnTo>
                    <a:lnTo>
                      <a:pt x="188" y="6"/>
                    </a:lnTo>
                    <a:lnTo>
                      <a:pt x="234" y="0"/>
                    </a:lnTo>
                    <a:lnTo>
                      <a:pt x="279" y="6"/>
                    </a:lnTo>
                    <a:lnTo>
                      <a:pt x="323" y="19"/>
                    </a:lnTo>
                    <a:lnTo>
                      <a:pt x="363" y="41"/>
                    </a:lnTo>
                    <a:lnTo>
                      <a:pt x="400" y="69"/>
                    </a:lnTo>
                    <a:lnTo>
                      <a:pt x="429" y="104"/>
                    </a:lnTo>
                    <a:lnTo>
                      <a:pt x="450" y="144"/>
                    </a:lnTo>
                    <a:lnTo>
                      <a:pt x="463" y="189"/>
                    </a:lnTo>
                    <a:lnTo>
                      <a:pt x="467" y="235"/>
                    </a:lnTo>
                    <a:lnTo>
                      <a:pt x="463" y="281"/>
                    </a:lnTo>
                    <a:lnTo>
                      <a:pt x="450" y="325"/>
                    </a:lnTo>
                    <a:lnTo>
                      <a:pt x="429" y="365"/>
                    </a:lnTo>
                    <a:lnTo>
                      <a:pt x="400" y="400"/>
                    </a:lnTo>
                    <a:lnTo>
                      <a:pt x="363" y="429"/>
                    </a:lnTo>
                    <a:lnTo>
                      <a:pt x="323" y="452"/>
                    </a:lnTo>
                    <a:lnTo>
                      <a:pt x="279" y="463"/>
                    </a:lnTo>
                    <a:lnTo>
                      <a:pt x="234" y="469"/>
                    </a:lnTo>
                    <a:lnTo>
                      <a:pt x="188" y="463"/>
                    </a:lnTo>
                    <a:lnTo>
                      <a:pt x="144" y="452"/>
                    </a:lnTo>
                    <a:lnTo>
                      <a:pt x="104" y="429"/>
                    </a:lnTo>
                    <a:lnTo>
                      <a:pt x="69" y="400"/>
                    </a:lnTo>
                    <a:lnTo>
                      <a:pt x="40" y="365"/>
                    </a:lnTo>
                    <a:lnTo>
                      <a:pt x="17" y="325"/>
                    </a:lnTo>
                    <a:lnTo>
                      <a:pt x="4" y="281"/>
                    </a:lnTo>
                    <a:lnTo>
                      <a:pt x="0" y="235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6" name="Freeform 2624"/>
              <p:cNvSpPr>
                <a:spLocks noChangeAspect="1"/>
              </p:cNvSpPr>
              <p:nvPr/>
            </p:nvSpPr>
            <p:spPr bwMode="auto">
              <a:xfrm>
                <a:off x="2434" y="2508"/>
                <a:ext cx="170" cy="169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6" y="132"/>
                  </a:cxn>
                  <a:cxn ang="0">
                    <a:pos x="18" y="96"/>
                  </a:cxn>
                  <a:cxn ang="0">
                    <a:pos x="39" y="63"/>
                  </a:cxn>
                  <a:cxn ang="0">
                    <a:pos x="66" y="36"/>
                  </a:cxn>
                  <a:cxn ang="0">
                    <a:pos x="96" y="15"/>
                  </a:cxn>
                  <a:cxn ang="0">
                    <a:pos x="133" y="3"/>
                  </a:cxn>
                  <a:cxn ang="0">
                    <a:pos x="171" y="0"/>
                  </a:cxn>
                  <a:cxn ang="0">
                    <a:pos x="208" y="3"/>
                  </a:cxn>
                  <a:cxn ang="0">
                    <a:pos x="244" y="15"/>
                  </a:cxn>
                  <a:cxn ang="0">
                    <a:pos x="277" y="36"/>
                  </a:cxn>
                  <a:cxn ang="0">
                    <a:pos x="304" y="63"/>
                  </a:cxn>
                  <a:cxn ang="0">
                    <a:pos x="323" y="96"/>
                  </a:cxn>
                  <a:cxn ang="0">
                    <a:pos x="337" y="132"/>
                  </a:cxn>
                  <a:cxn ang="0">
                    <a:pos x="341" y="169"/>
                  </a:cxn>
                  <a:cxn ang="0">
                    <a:pos x="337" y="207"/>
                  </a:cxn>
                  <a:cxn ang="0">
                    <a:pos x="323" y="242"/>
                  </a:cxn>
                  <a:cxn ang="0">
                    <a:pos x="304" y="274"/>
                  </a:cxn>
                  <a:cxn ang="0">
                    <a:pos x="277" y="301"/>
                  </a:cxn>
                  <a:cxn ang="0">
                    <a:pos x="244" y="322"/>
                  </a:cxn>
                  <a:cxn ang="0">
                    <a:pos x="208" y="334"/>
                  </a:cxn>
                  <a:cxn ang="0">
                    <a:pos x="171" y="338"/>
                  </a:cxn>
                  <a:cxn ang="0">
                    <a:pos x="133" y="334"/>
                  </a:cxn>
                  <a:cxn ang="0">
                    <a:pos x="96" y="322"/>
                  </a:cxn>
                  <a:cxn ang="0">
                    <a:pos x="66" y="301"/>
                  </a:cxn>
                  <a:cxn ang="0">
                    <a:pos x="39" y="274"/>
                  </a:cxn>
                  <a:cxn ang="0">
                    <a:pos x="18" y="242"/>
                  </a:cxn>
                  <a:cxn ang="0">
                    <a:pos x="6" y="207"/>
                  </a:cxn>
                  <a:cxn ang="0">
                    <a:pos x="0" y="169"/>
                  </a:cxn>
                </a:cxnLst>
                <a:rect l="0" t="0" r="r" b="b"/>
                <a:pathLst>
                  <a:path w="341" h="338">
                    <a:moveTo>
                      <a:pt x="0" y="169"/>
                    </a:moveTo>
                    <a:lnTo>
                      <a:pt x="6" y="132"/>
                    </a:lnTo>
                    <a:lnTo>
                      <a:pt x="18" y="96"/>
                    </a:lnTo>
                    <a:lnTo>
                      <a:pt x="39" y="63"/>
                    </a:lnTo>
                    <a:lnTo>
                      <a:pt x="66" y="36"/>
                    </a:lnTo>
                    <a:lnTo>
                      <a:pt x="96" y="15"/>
                    </a:lnTo>
                    <a:lnTo>
                      <a:pt x="133" y="3"/>
                    </a:lnTo>
                    <a:lnTo>
                      <a:pt x="171" y="0"/>
                    </a:lnTo>
                    <a:lnTo>
                      <a:pt x="208" y="3"/>
                    </a:lnTo>
                    <a:lnTo>
                      <a:pt x="244" y="15"/>
                    </a:lnTo>
                    <a:lnTo>
                      <a:pt x="277" y="36"/>
                    </a:lnTo>
                    <a:lnTo>
                      <a:pt x="304" y="63"/>
                    </a:lnTo>
                    <a:lnTo>
                      <a:pt x="323" y="96"/>
                    </a:lnTo>
                    <a:lnTo>
                      <a:pt x="337" y="132"/>
                    </a:lnTo>
                    <a:lnTo>
                      <a:pt x="341" y="169"/>
                    </a:lnTo>
                    <a:lnTo>
                      <a:pt x="337" y="207"/>
                    </a:lnTo>
                    <a:lnTo>
                      <a:pt x="323" y="242"/>
                    </a:lnTo>
                    <a:lnTo>
                      <a:pt x="304" y="274"/>
                    </a:lnTo>
                    <a:lnTo>
                      <a:pt x="277" y="301"/>
                    </a:lnTo>
                    <a:lnTo>
                      <a:pt x="244" y="322"/>
                    </a:lnTo>
                    <a:lnTo>
                      <a:pt x="208" y="334"/>
                    </a:lnTo>
                    <a:lnTo>
                      <a:pt x="171" y="338"/>
                    </a:lnTo>
                    <a:lnTo>
                      <a:pt x="133" y="334"/>
                    </a:lnTo>
                    <a:lnTo>
                      <a:pt x="96" y="322"/>
                    </a:lnTo>
                    <a:lnTo>
                      <a:pt x="66" y="301"/>
                    </a:lnTo>
                    <a:lnTo>
                      <a:pt x="39" y="274"/>
                    </a:lnTo>
                    <a:lnTo>
                      <a:pt x="18" y="242"/>
                    </a:lnTo>
                    <a:lnTo>
                      <a:pt x="6" y="207"/>
                    </a:lnTo>
                    <a:lnTo>
                      <a:pt x="0" y="16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7" name="Freeform 2625"/>
              <p:cNvSpPr>
                <a:spLocks noChangeAspect="1"/>
              </p:cNvSpPr>
              <p:nvPr/>
            </p:nvSpPr>
            <p:spPr bwMode="auto">
              <a:xfrm>
                <a:off x="3082" y="2349"/>
                <a:ext cx="490" cy="488"/>
              </a:xfrm>
              <a:custGeom>
                <a:avLst/>
                <a:gdLst/>
                <a:ahLst/>
                <a:cxnLst>
                  <a:cxn ang="0">
                    <a:pos x="0" y="489"/>
                  </a:cxn>
                  <a:cxn ang="0">
                    <a:pos x="4" y="425"/>
                  </a:cxn>
                  <a:cxn ang="0">
                    <a:pos x="17" y="362"/>
                  </a:cxn>
                  <a:cxn ang="0">
                    <a:pos x="38" y="302"/>
                  </a:cxn>
                  <a:cxn ang="0">
                    <a:pos x="67" y="245"/>
                  </a:cxn>
                  <a:cxn ang="0">
                    <a:pos x="102" y="191"/>
                  </a:cxn>
                  <a:cxn ang="0">
                    <a:pos x="144" y="143"/>
                  </a:cxn>
                  <a:cxn ang="0">
                    <a:pos x="192" y="100"/>
                  </a:cxn>
                  <a:cxn ang="0">
                    <a:pos x="246" y="66"/>
                  </a:cxn>
                  <a:cxn ang="0">
                    <a:pos x="302" y="37"/>
                  </a:cxn>
                  <a:cxn ang="0">
                    <a:pos x="363" y="16"/>
                  </a:cxn>
                  <a:cxn ang="0">
                    <a:pos x="427" y="4"/>
                  </a:cxn>
                  <a:cxn ang="0">
                    <a:pos x="490" y="0"/>
                  </a:cxn>
                  <a:cxn ang="0">
                    <a:pos x="553" y="4"/>
                  </a:cxn>
                  <a:cxn ang="0">
                    <a:pos x="617" y="16"/>
                  </a:cxn>
                  <a:cxn ang="0">
                    <a:pos x="676" y="37"/>
                  </a:cxn>
                  <a:cxn ang="0">
                    <a:pos x="734" y="66"/>
                  </a:cxn>
                  <a:cxn ang="0">
                    <a:pos x="788" y="100"/>
                  </a:cxn>
                  <a:cxn ang="0">
                    <a:pos x="836" y="143"/>
                  </a:cxn>
                  <a:cxn ang="0">
                    <a:pos x="878" y="191"/>
                  </a:cxn>
                  <a:cxn ang="0">
                    <a:pos x="913" y="245"/>
                  </a:cxn>
                  <a:cxn ang="0">
                    <a:pos x="942" y="302"/>
                  </a:cxn>
                  <a:cxn ang="0">
                    <a:pos x="963" y="362"/>
                  </a:cxn>
                  <a:cxn ang="0">
                    <a:pos x="974" y="425"/>
                  </a:cxn>
                  <a:cxn ang="0">
                    <a:pos x="978" y="489"/>
                  </a:cxn>
                  <a:cxn ang="0">
                    <a:pos x="974" y="552"/>
                  </a:cxn>
                  <a:cxn ang="0">
                    <a:pos x="963" y="616"/>
                  </a:cxn>
                  <a:cxn ang="0">
                    <a:pos x="942" y="675"/>
                  </a:cxn>
                  <a:cxn ang="0">
                    <a:pos x="913" y="733"/>
                  </a:cxn>
                  <a:cxn ang="0">
                    <a:pos x="878" y="787"/>
                  </a:cxn>
                  <a:cxn ang="0">
                    <a:pos x="836" y="835"/>
                  </a:cxn>
                  <a:cxn ang="0">
                    <a:pos x="788" y="877"/>
                  </a:cxn>
                  <a:cxn ang="0">
                    <a:pos x="734" y="912"/>
                  </a:cxn>
                  <a:cxn ang="0">
                    <a:pos x="676" y="940"/>
                  </a:cxn>
                  <a:cxn ang="0">
                    <a:pos x="617" y="962"/>
                  </a:cxn>
                  <a:cxn ang="0">
                    <a:pos x="553" y="973"/>
                  </a:cxn>
                  <a:cxn ang="0">
                    <a:pos x="490" y="977"/>
                  </a:cxn>
                  <a:cxn ang="0">
                    <a:pos x="427" y="973"/>
                  </a:cxn>
                  <a:cxn ang="0">
                    <a:pos x="363" y="962"/>
                  </a:cxn>
                  <a:cxn ang="0">
                    <a:pos x="302" y="940"/>
                  </a:cxn>
                  <a:cxn ang="0">
                    <a:pos x="246" y="912"/>
                  </a:cxn>
                  <a:cxn ang="0">
                    <a:pos x="192" y="877"/>
                  </a:cxn>
                  <a:cxn ang="0">
                    <a:pos x="144" y="835"/>
                  </a:cxn>
                  <a:cxn ang="0">
                    <a:pos x="102" y="787"/>
                  </a:cxn>
                  <a:cxn ang="0">
                    <a:pos x="67" y="733"/>
                  </a:cxn>
                  <a:cxn ang="0">
                    <a:pos x="38" y="675"/>
                  </a:cxn>
                  <a:cxn ang="0">
                    <a:pos x="17" y="616"/>
                  </a:cxn>
                  <a:cxn ang="0">
                    <a:pos x="4" y="552"/>
                  </a:cxn>
                  <a:cxn ang="0">
                    <a:pos x="0" y="489"/>
                  </a:cxn>
                </a:cxnLst>
                <a:rect l="0" t="0" r="r" b="b"/>
                <a:pathLst>
                  <a:path w="978" h="977">
                    <a:moveTo>
                      <a:pt x="0" y="489"/>
                    </a:moveTo>
                    <a:lnTo>
                      <a:pt x="4" y="425"/>
                    </a:lnTo>
                    <a:lnTo>
                      <a:pt x="17" y="362"/>
                    </a:lnTo>
                    <a:lnTo>
                      <a:pt x="38" y="302"/>
                    </a:lnTo>
                    <a:lnTo>
                      <a:pt x="67" y="245"/>
                    </a:lnTo>
                    <a:lnTo>
                      <a:pt x="102" y="191"/>
                    </a:lnTo>
                    <a:lnTo>
                      <a:pt x="144" y="143"/>
                    </a:lnTo>
                    <a:lnTo>
                      <a:pt x="192" y="100"/>
                    </a:lnTo>
                    <a:lnTo>
                      <a:pt x="246" y="66"/>
                    </a:lnTo>
                    <a:lnTo>
                      <a:pt x="302" y="37"/>
                    </a:lnTo>
                    <a:lnTo>
                      <a:pt x="363" y="16"/>
                    </a:lnTo>
                    <a:lnTo>
                      <a:pt x="427" y="4"/>
                    </a:lnTo>
                    <a:lnTo>
                      <a:pt x="490" y="0"/>
                    </a:lnTo>
                    <a:lnTo>
                      <a:pt x="553" y="4"/>
                    </a:lnTo>
                    <a:lnTo>
                      <a:pt x="617" y="16"/>
                    </a:lnTo>
                    <a:lnTo>
                      <a:pt x="676" y="37"/>
                    </a:lnTo>
                    <a:lnTo>
                      <a:pt x="734" y="66"/>
                    </a:lnTo>
                    <a:lnTo>
                      <a:pt x="788" y="100"/>
                    </a:lnTo>
                    <a:lnTo>
                      <a:pt x="836" y="143"/>
                    </a:lnTo>
                    <a:lnTo>
                      <a:pt x="878" y="191"/>
                    </a:lnTo>
                    <a:lnTo>
                      <a:pt x="913" y="245"/>
                    </a:lnTo>
                    <a:lnTo>
                      <a:pt x="942" y="302"/>
                    </a:lnTo>
                    <a:lnTo>
                      <a:pt x="963" y="362"/>
                    </a:lnTo>
                    <a:lnTo>
                      <a:pt x="974" y="425"/>
                    </a:lnTo>
                    <a:lnTo>
                      <a:pt x="978" y="489"/>
                    </a:lnTo>
                    <a:lnTo>
                      <a:pt x="974" y="552"/>
                    </a:lnTo>
                    <a:lnTo>
                      <a:pt x="963" y="616"/>
                    </a:lnTo>
                    <a:lnTo>
                      <a:pt x="942" y="675"/>
                    </a:lnTo>
                    <a:lnTo>
                      <a:pt x="913" y="733"/>
                    </a:lnTo>
                    <a:lnTo>
                      <a:pt x="878" y="787"/>
                    </a:lnTo>
                    <a:lnTo>
                      <a:pt x="836" y="835"/>
                    </a:lnTo>
                    <a:lnTo>
                      <a:pt x="788" y="877"/>
                    </a:lnTo>
                    <a:lnTo>
                      <a:pt x="734" y="912"/>
                    </a:lnTo>
                    <a:lnTo>
                      <a:pt x="676" y="940"/>
                    </a:lnTo>
                    <a:lnTo>
                      <a:pt x="617" y="962"/>
                    </a:lnTo>
                    <a:lnTo>
                      <a:pt x="553" y="973"/>
                    </a:lnTo>
                    <a:lnTo>
                      <a:pt x="490" y="977"/>
                    </a:lnTo>
                    <a:lnTo>
                      <a:pt x="427" y="973"/>
                    </a:lnTo>
                    <a:lnTo>
                      <a:pt x="363" y="962"/>
                    </a:lnTo>
                    <a:lnTo>
                      <a:pt x="302" y="940"/>
                    </a:lnTo>
                    <a:lnTo>
                      <a:pt x="246" y="912"/>
                    </a:lnTo>
                    <a:lnTo>
                      <a:pt x="192" y="877"/>
                    </a:lnTo>
                    <a:lnTo>
                      <a:pt x="144" y="835"/>
                    </a:lnTo>
                    <a:lnTo>
                      <a:pt x="102" y="787"/>
                    </a:lnTo>
                    <a:lnTo>
                      <a:pt x="67" y="733"/>
                    </a:lnTo>
                    <a:lnTo>
                      <a:pt x="38" y="675"/>
                    </a:lnTo>
                    <a:lnTo>
                      <a:pt x="17" y="616"/>
                    </a:lnTo>
                    <a:lnTo>
                      <a:pt x="4" y="552"/>
                    </a:lnTo>
                    <a:lnTo>
                      <a:pt x="0" y="48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8" name="Freeform 2626"/>
              <p:cNvSpPr>
                <a:spLocks noChangeAspect="1"/>
              </p:cNvSpPr>
              <p:nvPr/>
            </p:nvSpPr>
            <p:spPr bwMode="auto">
              <a:xfrm>
                <a:off x="3115" y="2379"/>
                <a:ext cx="425" cy="427"/>
              </a:xfrm>
              <a:custGeom>
                <a:avLst/>
                <a:gdLst/>
                <a:ahLst/>
                <a:cxnLst>
                  <a:cxn ang="0">
                    <a:pos x="0" y="427"/>
                  </a:cxn>
                  <a:cxn ang="0">
                    <a:pos x="4" y="367"/>
                  </a:cxn>
                  <a:cxn ang="0">
                    <a:pos x="16" y="308"/>
                  </a:cxn>
                  <a:cxn ang="0">
                    <a:pos x="37" y="250"/>
                  </a:cxn>
                  <a:cxn ang="0">
                    <a:pos x="67" y="196"/>
                  </a:cxn>
                  <a:cxn ang="0">
                    <a:pos x="102" y="148"/>
                  </a:cxn>
                  <a:cxn ang="0">
                    <a:pos x="146" y="106"/>
                  </a:cxn>
                  <a:cxn ang="0">
                    <a:pos x="194" y="69"/>
                  </a:cxn>
                  <a:cxn ang="0">
                    <a:pos x="248" y="40"/>
                  </a:cxn>
                  <a:cxn ang="0">
                    <a:pos x="304" y="19"/>
                  </a:cxn>
                  <a:cxn ang="0">
                    <a:pos x="365" y="6"/>
                  </a:cxn>
                  <a:cxn ang="0">
                    <a:pos x="425" y="0"/>
                  </a:cxn>
                  <a:cxn ang="0">
                    <a:pos x="485" y="6"/>
                  </a:cxn>
                  <a:cxn ang="0">
                    <a:pos x="544" y="19"/>
                  </a:cxn>
                  <a:cxn ang="0">
                    <a:pos x="602" y="40"/>
                  </a:cxn>
                  <a:cxn ang="0">
                    <a:pos x="656" y="69"/>
                  </a:cxn>
                  <a:cxn ang="0">
                    <a:pos x="704" y="106"/>
                  </a:cxn>
                  <a:cxn ang="0">
                    <a:pos x="746" y="148"/>
                  </a:cxn>
                  <a:cxn ang="0">
                    <a:pos x="782" y="196"/>
                  </a:cxn>
                  <a:cxn ang="0">
                    <a:pos x="811" y="250"/>
                  </a:cxn>
                  <a:cxn ang="0">
                    <a:pos x="832" y="308"/>
                  </a:cxn>
                  <a:cxn ang="0">
                    <a:pos x="846" y="367"/>
                  </a:cxn>
                  <a:cxn ang="0">
                    <a:pos x="850" y="427"/>
                  </a:cxn>
                  <a:cxn ang="0">
                    <a:pos x="846" y="488"/>
                  </a:cxn>
                  <a:cxn ang="0">
                    <a:pos x="832" y="548"/>
                  </a:cxn>
                  <a:cxn ang="0">
                    <a:pos x="811" y="604"/>
                  </a:cxn>
                  <a:cxn ang="0">
                    <a:pos x="782" y="657"/>
                  </a:cxn>
                  <a:cxn ang="0">
                    <a:pos x="746" y="705"/>
                  </a:cxn>
                  <a:cxn ang="0">
                    <a:pos x="704" y="748"/>
                  </a:cxn>
                  <a:cxn ang="0">
                    <a:pos x="656" y="784"/>
                  </a:cxn>
                  <a:cxn ang="0">
                    <a:pos x="602" y="815"/>
                  </a:cxn>
                  <a:cxn ang="0">
                    <a:pos x="544" y="836"/>
                  </a:cxn>
                  <a:cxn ang="0">
                    <a:pos x="485" y="848"/>
                  </a:cxn>
                  <a:cxn ang="0">
                    <a:pos x="425" y="853"/>
                  </a:cxn>
                  <a:cxn ang="0">
                    <a:pos x="365" y="848"/>
                  </a:cxn>
                  <a:cxn ang="0">
                    <a:pos x="304" y="836"/>
                  </a:cxn>
                  <a:cxn ang="0">
                    <a:pos x="248" y="815"/>
                  </a:cxn>
                  <a:cxn ang="0">
                    <a:pos x="194" y="784"/>
                  </a:cxn>
                  <a:cxn ang="0">
                    <a:pos x="146" y="748"/>
                  </a:cxn>
                  <a:cxn ang="0">
                    <a:pos x="102" y="705"/>
                  </a:cxn>
                  <a:cxn ang="0">
                    <a:pos x="67" y="657"/>
                  </a:cxn>
                  <a:cxn ang="0">
                    <a:pos x="37" y="604"/>
                  </a:cxn>
                  <a:cxn ang="0">
                    <a:pos x="16" y="548"/>
                  </a:cxn>
                  <a:cxn ang="0">
                    <a:pos x="4" y="488"/>
                  </a:cxn>
                  <a:cxn ang="0">
                    <a:pos x="0" y="427"/>
                  </a:cxn>
                </a:cxnLst>
                <a:rect l="0" t="0" r="r" b="b"/>
                <a:pathLst>
                  <a:path w="850" h="853">
                    <a:moveTo>
                      <a:pt x="0" y="427"/>
                    </a:moveTo>
                    <a:lnTo>
                      <a:pt x="4" y="367"/>
                    </a:lnTo>
                    <a:lnTo>
                      <a:pt x="16" y="308"/>
                    </a:lnTo>
                    <a:lnTo>
                      <a:pt x="37" y="250"/>
                    </a:lnTo>
                    <a:lnTo>
                      <a:pt x="67" y="196"/>
                    </a:lnTo>
                    <a:lnTo>
                      <a:pt x="102" y="148"/>
                    </a:lnTo>
                    <a:lnTo>
                      <a:pt x="146" y="106"/>
                    </a:lnTo>
                    <a:lnTo>
                      <a:pt x="194" y="69"/>
                    </a:lnTo>
                    <a:lnTo>
                      <a:pt x="248" y="40"/>
                    </a:lnTo>
                    <a:lnTo>
                      <a:pt x="304" y="19"/>
                    </a:lnTo>
                    <a:lnTo>
                      <a:pt x="365" y="6"/>
                    </a:lnTo>
                    <a:lnTo>
                      <a:pt x="425" y="0"/>
                    </a:lnTo>
                    <a:lnTo>
                      <a:pt x="485" y="6"/>
                    </a:lnTo>
                    <a:lnTo>
                      <a:pt x="544" y="19"/>
                    </a:lnTo>
                    <a:lnTo>
                      <a:pt x="602" y="40"/>
                    </a:lnTo>
                    <a:lnTo>
                      <a:pt x="656" y="69"/>
                    </a:lnTo>
                    <a:lnTo>
                      <a:pt x="704" y="106"/>
                    </a:lnTo>
                    <a:lnTo>
                      <a:pt x="746" y="148"/>
                    </a:lnTo>
                    <a:lnTo>
                      <a:pt x="782" y="196"/>
                    </a:lnTo>
                    <a:lnTo>
                      <a:pt x="811" y="250"/>
                    </a:lnTo>
                    <a:lnTo>
                      <a:pt x="832" y="308"/>
                    </a:lnTo>
                    <a:lnTo>
                      <a:pt x="846" y="367"/>
                    </a:lnTo>
                    <a:lnTo>
                      <a:pt x="850" y="427"/>
                    </a:lnTo>
                    <a:lnTo>
                      <a:pt x="846" y="488"/>
                    </a:lnTo>
                    <a:lnTo>
                      <a:pt x="832" y="548"/>
                    </a:lnTo>
                    <a:lnTo>
                      <a:pt x="811" y="604"/>
                    </a:lnTo>
                    <a:lnTo>
                      <a:pt x="782" y="657"/>
                    </a:lnTo>
                    <a:lnTo>
                      <a:pt x="746" y="705"/>
                    </a:lnTo>
                    <a:lnTo>
                      <a:pt x="704" y="748"/>
                    </a:lnTo>
                    <a:lnTo>
                      <a:pt x="656" y="784"/>
                    </a:lnTo>
                    <a:lnTo>
                      <a:pt x="602" y="815"/>
                    </a:lnTo>
                    <a:lnTo>
                      <a:pt x="544" y="836"/>
                    </a:lnTo>
                    <a:lnTo>
                      <a:pt x="485" y="848"/>
                    </a:lnTo>
                    <a:lnTo>
                      <a:pt x="425" y="853"/>
                    </a:lnTo>
                    <a:lnTo>
                      <a:pt x="365" y="848"/>
                    </a:lnTo>
                    <a:lnTo>
                      <a:pt x="304" y="836"/>
                    </a:lnTo>
                    <a:lnTo>
                      <a:pt x="248" y="815"/>
                    </a:lnTo>
                    <a:lnTo>
                      <a:pt x="194" y="784"/>
                    </a:lnTo>
                    <a:lnTo>
                      <a:pt x="146" y="748"/>
                    </a:lnTo>
                    <a:lnTo>
                      <a:pt x="102" y="705"/>
                    </a:lnTo>
                    <a:lnTo>
                      <a:pt x="67" y="657"/>
                    </a:lnTo>
                    <a:lnTo>
                      <a:pt x="37" y="604"/>
                    </a:lnTo>
                    <a:lnTo>
                      <a:pt x="16" y="548"/>
                    </a:lnTo>
                    <a:lnTo>
                      <a:pt x="4" y="488"/>
                    </a:lnTo>
                    <a:lnTo>
                      <a:pt x="0" y="42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9" name="Freeform 2627"/>
              <p:cNvSpPr>
                <a:spLocks noChangeAspect="1"/>
              </p:cNvSpPr>
              <p:nvPr/>
            </p:nvSpPr>
            <p:spPr bwMode="auto">
              <a:xfrm>
                <a:off x="3210" y="2476"/>
                <a:ext cx="234" cy="234"/>
              </a:xfrm>
              <a:custGeom>
                <a:avLst/>
                <a:gdLst/>
                <a:ahLst/>
                <a:cxnLst>
                  <a:cxn ang="0">
                    <a:pos x="0" y="235"/>
                  </a:cxn>
                  <a:cxn ang="0">
                    <a:pos x="4" y="189"/>
                  </a:cxn>
                  <a:cxn ang="0">
                    <a:pos x="18" y="144"/>
                  </a:cxn>
                  <a:cxn ang="0">
                    <a:pos x="39" y="104"/>
                  </a:cxn>
                  <a:cxn ang="0">
                    <a:pos x="68" y="69"/>
                  </a:cxn>
                  <a:cxn ang="0">
                    <a:pos x="104" y="41"/>
                  </a:cxn>
                  <a:cxn ang="0">
                    <a:pos x="145" y="19"/>
                  </a:cxn>
                  <a:cxn ang="0">
                    <a:pos x="189" y="6"/>
                  </a:cxn>
                  <a:cxn ang="0">
                    <a:pos x="233" y="0"/>
                  </a:cxn>
                  <a:cxn ang="0">
                    <a:pos x="279" y="6"/>
                  </a:cxn>
                  <a:cxn ang="0">
                    <a:pos x="323" y="19"/>
                  </a:cxn>
                  <a:cxn ang="0">
                    <a:pos x="364" y="41"/>
                  </a:cxn>
                  <a:cxn ang="0">
                    <a:pos x="400" y="69"/>
                  </a:cxn>
                  <a:cxn ang="0">
                    <a:pos x="429" y="104"/>
                  </a:cxn>
                  <a:cxn ang="0">
                    <a:pos x="450" y="144"/>
                  </a:cxn>
                  <a:cxn ang="0">
                    <a:pos x="464" y="189"/>
                  </a:cxn>
                  <a:cxn ang="0">
                    <a:pos x="468" y="235"/>
                  </a:cxn>
                  <a:cxn ang="0">
                    <a:pos x="464" y="281"/>
                  </a:cxn>
                  <a:cxn ang="0">
                    <a:pos x="450" y="325"/>
                  </a:cxn>
                  <a:cxn ang="0">
                    <a:pos x="429" y="365"/>
                  </a:cxn>
                  <a:cxn ang="0">
                    <a:pos x="400" y="400"/>
                  </a:cxn>
                  <a:cxn ang="0">
                    <a:pos x="364" y="429"/>
                  </a:cxn>
                  <a:cxn ang="0">
                    <a:pos x="323" y="452"/>
                  </a:cxn>
                  <a:cxn ang="0">
                    <a:pos x="279" y="463"/>
                  </a:cxn>
                  <a:cxn ang="0">
                    <a:pos x="233" y="469"/>
                  </a:cxn>
                  <a:cxn ang="0">
                    <a:pos x="189" y="463"/>
                  </a:cxn>
                  <a:cxn ang="0">
                    <a:pos x="145" y="452"/>
                  </a:cxn>
                  <a:cxn ang="0">
                    <a:pos x="104" y="429"/>
                  </a:cxn>
                  <a:cxn ang="0">
                    <a:pos x="68" y="400"/>
                  </a:cxn>
                  <a:cxn ang="0">
                    <a:pos x="39" y="365"/>
                  </a:cxn>
                  <a:cxn ang="0">
                    <a:pos x="18" y="325"/>
                  </a:cxn>
                  <a:cxn ang="0">
                    <a:pos x="4" y="281"/>
                  </a:cxn>
                  <a:cxn ang="0">
                    <a:pos x="0" y="235"/>
                  </a:cxn>
                </a:cxnLst>
                <a:rect l="0" t="0" r="r" b="b"/>
                <a:pathLst>
                  <a:path w="468" h="469">
                    <a:moveTo>
                      <a:pt x="0" y="235"/>
                    </a:moveTo>
                    <a:lnTo>
                      <a:pt x="4" y="189"/>
                    </a:lnTo>
                    <a:lnTo>
                      <a:pt x="18" y="144"/>
                    </a:lnTo>
                    <a:lnTo>
                      <a:pt x="39" y="104"/>
                    </a:lnTo>
                    <a:lnTo>
                      <a:pt x="68" y="69"/>
                    </a:lnTo>
                    <a:lnTo>
                      <a:pt x="104" y="41"/>
                    </a:lnTo>
                    <a:lnTo>
                      <a:pt x="145" y="19"/>
                    </a:lnTo>
                    <a:lnTo>
                      <a:pt x="189" y="6"/>
                    </a:lnTo>
                    <a:lnTo>
                      <a:pt x="233" y="0"/>
                    </a:lnTo>
                    <a:lnTo>
                      <a:pt x="279" y="6"/>
                    </a:lnTo>
                    <a:lnTo>
                      <a:pt x="323" y="19"/>
                    </a:lnTo>
                    <a:lnTo>
                      <a:pt x="364" y="41"/>
                    </a:lnTo>
                    <a:lnTo>
                      <a:pt x="400" y="69"/>
                    </a:lnTo>
                    <a:lnTo>
                      <a:pt x="429" y="104"/>
                    </a:lnTo>
                    <a:lnTo>
                      <a:pt x="450" y="144"/>
                    </a:lnTo>
                    <a:lnTo>
                      <a:pt x="464" y="189"/>
                    </a:lnTo>
                    <a:lnTo>
                      <a:pt x="468" y="235"/>
                    </a:lnTo>
                    <a:lnTo>
                      <a:pt x="464" y="281"/>
                    </a:lnTo>
                    <a:lnTo>
                      <a:pt x="450" y="325"/>
                    </a:lnTo>
                    <a:lnTo>
                      <a:pt x="429" y="365"/>
                    </a:lnTo>
                    <a:lnTo>
                      <a:pt x="400" y="400"/>
                    </a:lnTo>
                    <a:lnTo>
                      <a:pt x="364" y="429"/>
                    </a:lnTo>
                    <a:lnTo>
                      <a:pt x="323" y="452"/>
                    </a:lnTo>
                    <a:lnTo>
                      <a:pt x="279" y="463"/>
                    </a:lnTo>
                    <a:lnTo>
                      <a:pt x="233" y="469"/>
                    </a:lnTo>
                    <a:lnTo>
                      <a:pt x="189" y="463"/>
                    </a:lnTo>
                    <a:lnTo>
                      <a:pt x="145" y="452"/>
                    </a:lnTo>
                    <a:lnTo>
                      <a:pt x="104" y="429"/>
                    </a:lnTo>
                    <a:lnTo>
                      <a:pt x="68" y="400"/>
                    </a:lnTo>
                    <a:lnTo>
                      <a:pt x="39" y="365"/>
                    </a:lnTo>
                    <a:lnTo>
                      <a:pt x="18" y="325"/>
                    </a:lnTo>
                    <a:lnTo>
                      <a:pt x="4" y="281"/>
                    </a:lnTo>
                    <a:lnTo>
                      <a:pt x="0" y="235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0" name="Freeform 2628"/>
              <p:cNvSpPr>
                <a:spLocks noChangeAspect="1"/>
              </p:cNvSpPr>
              <p:nvPr/>
            </p:nvSpPr>
            <p:spPr bwMode="auto">
              <a:xfrm>
                <a:off x="3242" y="2508"/>
                <a:ext cx="170" cy="169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4" y="132"/>
                  </a:cxn>
                  <a:cxn ang="0">
                    <a:pos x="17" y="96"/>
                  </a:cxn>
                  <a:cxn ang="0">
                    <a:pos x="36" y="63"/>
                  </a:cxn>
                  <a:cxn ang="0">
                    <a:pos x="63" y="36"/>
                  </a:cxn>
                  <a:cxn ang="0">
                    <a:pos x="96" y="15"/>
                  </a:cxn>
                  <a:cxn ang="0">
                    <a:pos x="132" y="3"/>
                  </a:cxn>
                  <a:cxn ang="0">
                    <a:pos x="169" y="0"/>
                  </a:cxn>
                  <a:cxn ang="0">
                    <a:pos x="207" y="3"/>
                  </a:cxn>
                  <a:cxn ang="0">
                    <a:pos x="244" y="15"/>
                  </a:cxn>
                  <a:cxn ang="0">
                    <a:pos x="277" y="36"/>
                  </a:cxn>
                  <a:cxn ang="0">
                    <a:pos x="304" y="63"/>
                  </a:cxn>
                  <a:cxn ang="0">
                    <a:pos x="323" y="96"/>
                  </a:cxn>
                  <a:cxn ang="0">
                    <a:pos x="336" y="132"/>
                  </a:cxn>
                  <a:cxn ang="0">
                    <a:pos x="340" y="169"/>
                  </a:cxn>
                  <a:cxn ang="0">
                    <a:pos x="336" y="207"/>
                  </a:cxn>
                  <a:cxn ang="0">
                    <a:pos x="323" y="242"/>
                  </a:cxn>
                  <a:cxn ang="0">
                    <a:pos x="304" y="274"/>
                  </a:cxn>
                  <a:cxn ang="0">
                    <a:pos x="277" y="301"/>
                  </a:cxn>
                  <a:cxn ang="0">
                    <a:pos x="244" y="322"/>
                  </a:cxn>
                  <a:cxn ang="0">
                    <a:pos x="207" y="334"/>
                  </a:cxn>
                  <a:cxn ang="0">
                    <a:pos x="169" y="338"/>
                  </a:cxn>
                  <a:cxn ang="0">
                    <a:pos x="132" y="334"/>
                  </a:cxn>
                  <a:cxn ang="0">
                    <a:pos x="96" y="322"/>
                  </a:cxn>
                  <a:cxn ang="0">
                    <a:pos x="63" y="301"/>
                  </a:cxn>
                  <a:cxn ang="0">
                    <a:pos x="36" y="274"/>
                  </a:cxn>
                  <a:cxn ang="0">
                    <a:pos x="17" y="242"/>
                  </a:cxn>
                  <a:cxn ang="0">
                    <a:pos x="4" y="207"/>
                  </a:cxn>
                  <a:cxn ang="0">
                    <a:pos x="0" y="169"/>
                  </a:cxn>
                </a:cxnLst>
                <a:rect l="0" t="0" r="r" b="b"/>
                <a:pathLst>
                  <a:path w="340" h="338">
                    <a:moveTo>
                      <a:pt x="0" y="169"/>
                    </a:moveTo>
                    <a:lnTo>
                      <a:pt x="4" y="132"/>
                    </a:lnTo>
                    <a:lnTo>
                      <a:pt x="17" y="96"/>
                    </a:lnTo>
                    <a:lnTo>
                      <a:pt x="36" y="63"/>
                    </a:lnTo>
                    <a:lnTo>
                      <a:pt x="63" y="36"/>
                    </a:lnTo>
                    <a:lnTo>
                      <a:pt x="96" y="15"/>
                    </a:lnTo>
                    <a:lnTo>
                      <a:pt x="132" y="3"/>
                    </a:lnTo>
                    <a:lnTo>
                      <a:pt x="169" y="0"/>
                    </a:lnTo>
                    <a:lnTo>
                      <a:pt x="207" y="3"/>
                    </a:lnTo>
                    <a:lnTo>
                      <a:pt x="244" y="15"/>
                    </a:lnTo>
                    <a:lnTo>
                      <a:pt x="277" y="36"/>
                    </a:lnTo>
                    <a:lnTo>
                      <a:pt x="304" y="63"/>
                    </a:lnTo>
                    <a:lnTo>
                      <a:pt x="323" y="96"/>
                    </a:lnTo>
                    <a:lnTo>
                      <a:pt x="336" y="132"/>
                    </a:lnTo>
                    <a:lnTo>
                      <a:pt x="340" y="169"/>
                    </a:lnTo>
                    <a:lnTo>
                      <a:pt x="336" y="207"/>
                    </a:lnTo>
                    <a:lnTo>
                      <a:pt x="323" y="242"/>
                    </a:lnTo>
                    <a:lnTo>
                      <a:pt x="304" y="274"/>
                    </a:lnTo>
                    <a:lnTo>
                      <a:pt x="277" y="301"/>
                    </a:lnTo>
                    <a:lnTo>
                      <a:pt x="244" y="322"/>
                    </a:lnTo>
                    <a:lnTo>
                      <a:pt x="207" y="334"/>
                    </a:lnTo>
                    <a:lnTo>
                      <a:pt x="169" y="338"/>
                    </a:lnTo>
                    <a:lnTo>
                      <a:pt x="132" y="334"/>
                    </a:lnTo>
                    <a:lnTo>
                      <a:pt x="96" y="322"/>
                    </a:lnTo>
                    <a:lnTo>
                      <a:pt x="63" y="301"/>
                    </a:lnTo>
                    <a:lnTo>
                      <a:pt x="36" y="274"/>
                    </a:lnTo>
                    <a:lnTo>
                      <a:pt x="17" y="242"/>
                    </a:lnTo>
                    <a:lnTo>
                      <a:pt x="4" y="207"/>
                    </a:lnTo>
                    <a:lnTo>
                      <a:pt x="0" y="16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1" name="Freeform 2629"/>
              <p:cNvSpPr>
                <a:spLocks noChangeAspect="1"/>
              </p:cNvSpPr>
              <p:nvPr/>
            </p:nvSpPr>
            <p:spPr bwMode="auto">
              <a:xfrm>
                <a:off x="3677" y="2349"/>
                <a:ext cx="490" cy="488"/>
              </a:xfrm>
              <a:custGeom>
                <a:avLst/>
                <a:gdLst/>
                <a:ahLst/>
                <a:cxnLst>
                  <a:cxn ang="0">
                    <a:pos x="0" y="489"/>
                  </a:cxn>
                  <a:cxn ang="0">
                    <a:pos x="5" y="425"/>
                  </a:cxn>
                  <a:cxn ang="0">
                    <a:pos x="17" y="362"/>
                  </a:cxn>
                  <a:cxn ang="0">
                    <a:pos x="38" y="302"/>
                  </a:cxn>
                  <a:cxn ang="0">
                    <a:pos x="65" y="245"/>
                  </a:cxn>
                  <a:cxn ang="0">
                    <a:pos x="101" y="191"/>
                  </a:cxn>
                  <a:cxn ang="0">
                    <a:pos x="144" y="143"/>
                  </a:cxn>
                  <a:cxn ang="0">
                    <a:pos x="192" y="100"/>
                  </a:cxn>
                  <a:cxn ang="0">
                    <a:pos x="246" y="66"/>
                  </a:cxn>
                  <a:cxn ang="0">
                    <a:pos x="303" y="37"/>
                  </a:cxn>
                  <a:cxn ang="0">
                    <a:pos x="363" y="16"/>
                  </a:cxn>
                  <a:cxn ang="0">
                    <a:pos x="426" y="4"/>
                  </a:cxn>
                  <a:cxn ang="0">
                    <a:pos x="490" y="0"/>
                  </a:cxn>
                  <a:cxn ang="0">
                    <a:pos x="553" y="4"/>
                  </a:cxn>
                  <a:cxn ang="0">
                    <a:pos x="617" y="16"/>
                  </a:cxn>
                  <a:cxn ang="0">
                    <a:pos x="678" y="37"/>
                  </a:cxn>
                  <a:cxn ang="0">
                    <a:pos x="734" y="66"/>
                  </a:cxn>
                  <a:cxn ang="0">
                    <a:pos x="788" y="100"/>
                  </a:cxn>
                  <a:cxn ang="0">
                    <a:pos x="836" y="143"/>
                  </a:cxn>
                  <a:cxn ang="0">
                    <a:pos x="878" y="191"/>
                  </a:cxn>
                  <a:cxn ang="0">
                    <a:pos x="915" y="245"/>
                  </a:cxn>
                  <a:cxn ang="0">
                    <a:pos x="941" y="302"/>
                  </a:cxn>
                  <a:cxn ang="0">
                    <a:pos x="963" y="362"/>
                  </a:cxn>
                  <a:cxn ang="0">
                    <a:pos x="976" y="425"/>
                  </a:cxn>
                  <a:cxn ang="0">
                    <a:pos x="980" y="489"/>
                  </a:cxn>
                  <a:cxn ang="0">
                    <a:pos x="976" y="552"/>
                  </a:cxn>
                  <a:cxn ang="0">
                    <a:pos x="963" y="616"/>
                  </a:cxn>
                  <a:cxn ang="0">
                    <a:pos x="941" y="675"/>
                  </a:cxn>
                  <a:cxn ang="0">
                    <a:pos x="915" y="733"/>
                  </a:cxn>
                  <a:cxn ang="0">
                    <a:pos x="878" y="787"/>
                  </a:cxn>
                  <a:cxn ang="0">
                    <a:pos x="836" y="835"/>
                  </a:cxn>
                  <a:cxn ang="0">
                    <a:pos x="788" y="877"/>
                  </a:cxn>
                  <a:cxn ang="0">
                    <a:pos x="734" y="912"/>
                  </a:cxn>
                  <a:cxn ang="0">
                    <a:pos x="678" y="940"/>
                  </a:cxn>
                  <a:cxn ang="0">
                    <a:pos x="617" y="962"/>
                  </a:cxn>
                  <a:cxn ang="0">
                    <a:pos x="553" y="973"/>
                  </a:cxn>
                  <a:cxn ang="0">
                    <a:pos x="490" y="977"/>
                  </a:cxn>
                  <a:cxn ang="0">
                    <a:pos x="426" y="973"/>
                  </a:cxn>
                  <a:cxn ang="0">
                    <a:pos x="363" y="962"/>
                  </a:cxn>
                  <a:cxn ang="0">
                    <a:pos x="303" y="940"/>
                  </a:cxn>
                  <a:cxn ang="0">
                    <a:pos x="246" y="912"/>
                  </a:cxn>
                  <a:cxn ang="0">
                    <a:pos x="192" y="877"/>
                  </a:cxn>
                  <a:cxn ang="0">
                    <a:pos x="144" y="835"/>
                  </a:cxn>
                  <a:cxn ang="0">
                    <a:pos x="101" y="787"/>
                  </a:cxn>
                  <a:cxn ang="0">
                    <a:pos x="65" y="733"/>
                  </a:cxn>
                  <a:cxn ang="0">
                    <a:pos x="38" y="675"/>
                  </a:cxn>
                  <a:cxn ang="0">
                    <a:pos x="17" y="616"/>
                  </a:cxn>
                  <a:cxn ang="0">
                    <a:pos x="5" y="552"/>
                  </a:cxn>
                  <a:cxn ang="0">
                    <a:pos x="0" y="489"/>
                  </a:cxn>
                </a:cxnLst>
                <a:rect l="0" t="0" r="r" b="b"/>
                <a:pathLst>
                  <a:path w="980" h="977">
                    <a:moveTo>
                      <a:pt x="0" y="489"/>
                    </a:moveTo>
                    <a:lnTo>
                      <a:pt x="5" y="425"/>
                    </a:lnTo>
                    <a:lnTo>
                      <a:pt x="17" y="362"/>
                    </a:lnTo>
                    <a:lnTo>
                      <a:pt x="38" y="302"/>
                    </a:lnTo>
                    <a:lnTo>
                      <a:pt x="65" y="245"/>
                    </a:lnTo>
                    <a:lnTo>
                      <a:pt x="101" y="191"/>
                    </a:lnTo>
                    <a:lnTo>
                      <a:pt x="144" y="143"/>
                    </a:lnTo>
                    <a:lnTo>
                      <a:pt x="192" y="100"/>
                    </a:lnTo>
                    <a:lnTo>
                      <a:pt x="246" y="66"/>
                    </a:lnTo>
                    <a:lnTo>
                      <a:pt x="303" y="37"/>
                    </a:lnTo>
                    <a:lnTo>
                      <a:pt x="363" y="16"/>
                    </a:lnTo>
                    <a:lnTo>
                      <a:pt x="426" y="4"/>
                    </a:lnTo>
                    <a:lnTo>
                      <a:pt x="490" y="0"/>
                    </a:lnTo>
                    <a:lnTo>
                      <a:pt x="553" y="4"/>
                    </a:lnTo>
                    <a:lnTo>
                      <a:pt x="617" y="16"/>
                    </a:lnTo>
                    <a:lnTo>
                      <a:pt x="678" y="37"/>
                    </a:lnTo>
                    <a:lnTo>
                      <a:pt x="734" y="66"/>
                    </a:lnTo>
                    <a:lnTo>
                      <a:pt x="788" y="100"/>
                    </a:lnTo>
                    <a:lnTo>
                      <a:pt x="836" y="143"/>
                    </a:lnTo>
                    <a:lnTo>
                      <a:pt x="878" y="191"/>
                    </a:lnTo>
                    <a:lnTo>
                      <a:pt x="915" y="245"/>
                    </a:lnTo>
                    <a:lnTo>
                      <a:pt x="941" y="302"/>
                    </a:lnTo>
                    <a:lnTo>
                      <a:pt x="963" y="362"/>
                    </a:lnTo>
                    <a:lnTo>
                      <a:pt x="976" y="425"/>
                    </a:lnTo>
                    <a:lnTo>
                      <a:pt x="980" y="489"/>
                    </a:lnTo>
                    <a:lnTo>
                      <a:pt x="976" y="552"/>
                    </a:lnTo>
                    <a:lnTo>
                      <a:pt x="963" y="616"/>
                    </a:lnTo>
                    <a:lnTo>
                      <a:pt x="941" y="675"/>
                    </a:lnTo>
                    <a:lnTo>
                      <a:pt x="915" y="733"/>
                    </a:lnTo>
                    <a:lnTo>
                      <a:pt x="878" y="787"/>
                    </a:lnTo>
                    <a:lnTo>
                      <a:pt x="836" y="835"/>
                    </a:lnTo>
                    <a:lnTo>
                      <a:pt x="788" y="877"/>
                    </a:lnTo>
                    <a:lnTo>
                      <a:pt x="734" y="912"/>
                    </a:lnTo>
                    <a:lnTo>
                      <a:pt x="678" y="940"/>
                    </a:lnTo>
                    <a:lnTo>
                      <a:pt x="617" y="962"/>
                    </a:lnTo>
                    <a:lnTo>
                      <a:pt x="553" y="973"/>
                    </a:lnTo>
                    <a:lnTo>
                      <a:pt x="490" y="977"/>
                    </a:lnTo>
                    <a:lnTo>
                      <a:pt x="426" y="973"/>
                    </a:lnTo>
                    <a:lnTo>
                      <a:pt x="363" y="962"/>
                    </a:lnTo>
                    <a:lnTo>
                      <a:pt x="303" y="940"/>
                    </a:lnTo>
                    <a:lnTo>
                      <a:pt x="246" y="912"/>
                    </a:lnTo>
                    <a:lnTo>
                      <a:pt x="192" y="877"/>
                    </a:lnTo>
                    <a:lnTo>
                      <a:pt x="144" y="835"/>
                    </a:lnTo>
                    <a:lnTo>
                      <a:pt x="101" y="787"/>
                    </a:lnTo>
                    <a:lnTo>
                      <a:pt x="65" y="733"/>
                    </a:lnTo>
                    <a:lnTo>
                      <a:pt x="38" y="675"/>
                    </a:lnTo>
                    <a:lnTo>
                      <a:pt x="17" y="616"/>
                    </a:lnTo>
                    <a:lnTo>
                      <a:pt x="5" y="552"/>
                    </a:lnTo>
                    <a:lnTo>
                      <a:pt x="0" y="48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2" name="Freeform 2630"/>
              <p:cNvSpPr>
                <a:spLocks noChangeAspect="1"/>
              </p:cNvSpPr>
              <p:nvPr/>
            </p:nvSpPr>
            <p:spPr bwMode="auto">
              <a:xfrm>
                <a:off x="3710" y="2379"/>
                <a:ext cx="425" cy="427"/>
              </a:xfrm>
              <a:custGeom>
                <a:avLst/>
                <a:gdLst/>
                <a:ahLst/>
                <a:cxnLst>
                  <a:cxn ang="0">
                    <a:pos x="0" y="427"/>
                  </a:cxn>
                  <a:cxn ang="0">
                    <a:pos x="4" y="367"/>
                  </a:cxn>
                  <a:cxn ang="0">
                    <a:pos x="17" y="308"/>
                  </a:cxn>
                  <a:cxn ang="0">
                    <a:pos x="38" y="250"/>
                  </a:cxn>
                  <a:cxn ang="0">
                    <a:pos x="67" y="196"/>
                  </a:cxn>
                  <a:cxn ang="0">
                    <a:pos x="104" y="148"/>
                  </a:cxn>
                  <a:cxn ang="0">
                    <a:pos x="146" y="106"/>
                  </a:cxn>
                  <a:cxn ang="0">
                    <a:pos x="196" y="69"/>
                  </a:cxn>
                  <a:cxn ang="0">
                    <a:pos x="248" y="40"/>
                  </a:cxn>
                  <a:cxn ang="0">
                    <a:pos x="306" y="19"/>
                  </a:cxn>
                  <a:cxn ang="0">
                    <a:pos x="365" y="6"/>
                  </a:cxn>
                  <a:cxn ang="0">
                    <a:pos x="425" y="0"/>
                  </a:cxn>
                  <a:cxn ang="0">
                    <a:pos x="486" y="6"/>
                  </a:cxn>
                  <a:cxn ang="0">
                    <a:pos x="544" y="19"/>
                  </a:cxn>
                  <a:cxn ang="0">
                    <a:pos x="602" y="40"/>
                  </a:cxn>
                  <a:cxn ang="0">
                    <a:pos x="655" y="69"/>
                  </a:cxn>
                  <a:cxn ang="0">
                    <a:pos x="703" y="106"/>
                  </a:cxn>
                  <a:cxn ang="0">
                    <a:pos x="746" y="148"/>
                  </a:cxn>
                  <a:cxn ang="0">
                    <a:pos x="782" y="196"/>
                  </a:cxn>
                  <a:cxn ang="0">
                    <a:pos x="811" y="250"/>
                  </a:cxn>
                  <a:cxn ang="0">
                    <a:pos x="832" y="308"/>
                  </a:cxn>
                  <a:cxn ang="0">
                    <a:pos x="846" y="367"/>
                  </a:cxn>
                  <a:cxn ang="0">
                    <a:pos x="850" y="427"/>
                  </a:cxn>
                  <a:cxn ang="0">
                    <a:pos x="846" y="488"/>
                  </a:cxn>
                  <a:cxn ang="0">
                    <a:pos x="832" y="548"/>
                  </a:cxn>
                  <a:cxn ang="0">
                    <a:pos x="811" y="604"/>
                  </a:cxn>
                  <a:cxn ang="0">
                    <a:pos x="782" y="657"/>
                  </a:cxn>
                  <a:cxn ang="0">
                    <a:pos x="746" y="705"/>
                  </a:cxn>
                  <a:cxn ang="0">
                    <a:pos x="703" y="748"/>
                  </a:cxn>
                  <a:cxn ang="0">
                    <a:pos x="655" y="784"/>
                  </a:cxn>
                  <a:cxn ang="0">
                    <a:pos x="602" y="815"/>
                  </a:cxn>
                  <a:cxn ang="0">
                    <a:pos x="544" y="836"/>
                  </a:cxn>
                  <a:cxn ang="0">
                    <a:pos x="486" y="848"/>
                  </a:cxn>
                  <a:cxn ang="0">
                    <a:pos x="425" y="853"/>
                  </a:cxn>
                  <a:cxn ang="0">
                    <a:pos x="365" y="848"/>
                  </a:cxn>
                  <a:cxn ang="0">
                    <a:pos x="306" y="836"/>
                  </a:cxn>
                  <a:cxn ang="0">
                    <a:pos x="248" y="815"/>
                  </a:cxn>
                  <a:cxn ang="0">
                    <a:pos x="196" y="784"/>
                  </a:cxn>
                  <a:cxn ang="0">
                    <a:pos x="146" y="748"/>
                  </a:cxn>
                  <a:cxn ang="0">
                    <a:pos x="104" y="705"/>
                  </a:cxn>
                  <a:cxn ang="0">
                    <a:pos x="67" y="657"/>
                  </a:cxn>
                  <a:cxn ang="0">
                    <a:pos x="38" y="604"/>
                  </a:cxn>
                  <a:cxn ang="0">
                    <a:pos x="17" y="548"/>
                  </a:cxn>
                  <a:cxn ang="0">
                    <a:pos x="4" y="488"/>
                  </a:cxn>
                  <a:cxn ang="0">
                    <a:pos x="0" y="427"/>
                  </a:cxn>
                </a:cxnLst>
                <a:rect l="0" t="0" r="r" b="b"/>
                <a:pathLst>
                  <a:path w="850" h="853">
                    <a:moveTo>
                      <a:pt x="0" y="427"/>
                    </a:moveTo>
                    <a:lnTo>
                      <a:pt x="4" y="367"/>
                    </a:lnTo>
                    <a:lnTo>
                      <a:pt x="17" y="308"/>
                    </a:lnTo>
                    <a:lnTo>
                      <a:pt x="38" y="250"/>
                    </a:lnTo>
                    <a:lnTo>
                      <a:pt x="67" y="196"/>
                    </a:lnTo>
                    <a:lnTo>
                      <a:pt x="104" y="148"/>
                    </a:lnTo>
                    <a:lnTo>
                      <a:pt x="146" y="106"/>
                    </a:lnTo>
                    <a:lnTo>
                      <a:pt x="196" y="69"/>
                    </a:lnTo>
                    <a:lnTo>
                      <a:pt x="248" y="40"/>
                    </a:lnTo>
                    <a:lnTo>
                      <a:pt x="306" y="19"/>
                    </a:lnTo>
                    <a:lnTo>
                      <a:pt x="365" y="6"/>
                    </a:lnTo>
                    <a:lnTo>
                      <a:pt x="425" y="0"/>
                    </a:lnTo>
                    <a:lnTo>
                      <a:pt x="486" y="6"/>
                    </a:lnTo>
                    <a:lnTo>
                      <a:pt x="544" y="19"/>
                    </a:lnTo>
                    <a:lnTo>
                      <a:pt x="602" y="40"/>
                    </a:lnTo>
                    <a:lnTo>
                      <a:pt x="655" y="69"/>
                    </a:lnTo>
                    <a:lnTo>
                      <a:pt x="703" y="106"/>
                    </a:lnTo>
                    <a:lnTo>
                      <a:pt x="746" y="148"/>
                    </a:lnTo>
                    <a:lnTo>
                      <a:pt x="782" y="196"/>
                    </a:lnTo>
                    <a:lnTo>
                      <a:pt x="811" y="250"/>
                    </a:lnTo>
                    <a:lnTo>
                      <a:pt x="832" y="308"/>
                    </a:lnTo>
                    <a:lnTo>
                      <a:pt x="846" y="367"/>
                    </a:lnTo>
                    <a:lnTo>
                      <a:pt x="850" y="427"/>
                    </a:lnTo>
                    <a:lnTo>
                      <a:pt x="846" y="488"/>
                    </a:lnTo>
                    <a:lnTo>
                      <a:pt x="832" y="548"/>
                    </a:lnTo>
                    <a:lnTo>
                      <a:pt x="811" y="604"/>
                    </a:lnTo>
                    <a:lnTo>
                      <a:pt x="782" y="657"/>
                    </a:lnTo>
                    <a:lnTo>
                      <a:pt x="746" y="705"/>
                    </a:lnTo>
                    <a:lnTo>
                      <a:pt x="703" y="748"/>
                    </a:lnTo>
                    <a:lnTo>
                      <a:pt x="655" y="784"/>
                    </a:lnTo>
                    <a:lnTo>
                      <a:pt x="602" y="815"/>
                    </a:lnTo>
                    <a:lnTo>
                      <a:pt x="544" y="836"/>
                    </a:lnTo>
                    <a:lnTo>
                      <a:pt x="486" y="848"/>
                    </a:lnTo>
                    <a:lnTo>
                      <a:pt x="425" y="853"/>
                    </a:lnTo>
                    <a:lnTo>
                      <a:pt x="365" y="848"/>
                    </a:lnTo>
                    <a:lnTo>
                      <a:pt x="306" y="836"/>
                    </a:lnTo>
                    <a:lnTo>
                      <a:pt x="248" y="815"/>
                    </a:lnTo>
                    <a:lnTo>
                      <a:pt x="196" y="784"/>
                    </a:lnTo>
                    <a:lnTo>
                      <a:pt x="146" y="748"/>
                    </a:lnTo>
                    <a:lnTo>
                      <a:pt x="104" y="705"/>
                    </a:lnTo>
                    <a:lnTo>
                      <a:pt x="67" y="657"/>
                    </a:lnTo>
                    <a:lnTo>
                      <a:pt x="38" y="604"/>
                    </a:lnTo>
                    <a:lnTo>
                      <a:pt x="17" y="548"/>
                    </a:lnTo>
                    <a:lnTo>
                      <a:pt x="4" y="488"/>
                    </a:lnTo>
                    <a:lnTo>
                      <a:pt x="0" y="42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3" name="Freeform 2631"/>
              <p:cNvSpPr>
                <a:spLocks noChangeAspect="1"/>
              </p:cNvSpPr>
              <p:nvPr/>
            </p:nvSpPr>
            <p:spPr bwMode="auto">
              <a:xfrm>
                <a:off x="3806" y="2476"/>
                <a:ext cx="234" cy="234"/>
              </a:xfrm>
              <a:custGeom>
                <a:avLst/>
                <a:gdLst/>
                <a:ahLst/>
                <a:cxnLst>
                  <a:cxn ang="0">
                    <a:pos x="0" y="235"/>
                  </a:cxn>
                  <a:cxn ang="0">
                    <a:pos x="4" y="189"/>
                  </a:cxn>
                  <a:cxn ang="0">
                    <a:pos x="17" y="144"/>
                  </a:cxn>
                  <a:cxn ang="0">
                    <a:pos x="39" y="104"/>
                  </a:cxn>
                  <a:cxn ang="0">
                    <a:pos x="69" y="69"/>
                  </a:cxn>
                  <a:cxn ang="0">
                    <a:pos x="104" y="41"/>
                  </a:cxn>
                  <a:cxn ang="0">
                    <a:pos x="144" y="19"/>
                  </a:cxn>
                  <a:cxn ang="0">
                    <a:pos x="189" y="6"/>
                  </a:cxn>
                  <a:cxn ang="0">
                    <a:pos x="233" y="0"/>
                  </a:cxn>
                  <a:cxn ang="0">
                    <a:pos x="279" y="6"/>
                  </a:cxn>
                  <a:cxn ang="0">
                    <a:pos x="323" y="19"/>
                  </a:cxn>
                  <a:cxn ang="0">
                    <a:pos x="363" y="41"/>
                  </a:cxn>
                  <a:cxn ang="0">
                    <a:pos x="400" y="69"/>
                  </a:cxn>
                  <a:cxn ang="0">
                    <a:pos x="429" y="104"/>
                  </a:cxn>
                  <a:cxn ang="0">
                    <a:pos x="450" y="144"/>
                  </a:cxn>
                  <a:cxn ang="0">
                    <a:pos x="463" y="189"/>
                  </a:cxn>
                  <a:cxn ang="0">
                    <a:pos x="467" y="235"/>
                  </a:cxn>
                  <a:cxn ang="0">
                    <a:pos x="463" y="281"/>
                  </a:cxn>
                  <a:cxn ang="0">
                    <a:pos x="450" y="325"/>
                  </a:cxn>
                  <a:cxn ang="0">
                    <a:pos x="429" y="365"/>
                  </a:cxn>
                  <a:cxn ang="0">
                    <a:pos x="400" y="400"/>
                  </a:cxn>
                  <a:cxn ang="0">
                    <a:pos x="363" y="429"/>
                  </a:cxn>
                  <a:cxn ang="0">
                    <a:pos x="323" y="452"/>
                  </a:cxn>
                  <a:cxn ang="0">
                    <a:pos x="279" y="463"/>
                  </a:cxn>
                  <a:cxn ang="0">
                    <a:pos x="233" y="469"/>
                  </a:cxn>
                  <a:cxn ang="0">
                    <a:pos x="189" y="463"/>
                  </a:cxn>
                  <a:cxn ang="0">
                    <a:pos x="144" y="452"/>
                  </a:cxn>
                  <a:cxn ang="0">
                    <a:pos x="104" y="429"/>
                  </a:cxn>
                  <a:cxn ang="0">
                    <a:pos x="69" y="400"/>
                  </a:cxn>
                  <a:cxn ang="0">
                    <a:pos x="39" y="365"/>
                  </a:cxn>
                  <a:cxn ang="0">
                    <a:pos x="17" y="325"/>
                  </a:cxn>
                  <a:cxn ang="0">
                    <a:pos x="4" y="281"/>
                  </a:cxn>
                  <a:cxn ang="0">
                    <a:pos x="0" y="235"/>
                  </a:cxn>
                </a:cxnLst>
                <a:rect l="0" t="0" r="r" b="b"/>
                <a:pathLst>
                  <a:path w="467" h="469">
                    <a:moveTo>
                      <a:pt x="0" y="235"/>
                    </a:moveTo>
                    <a:lnTo>
                      <a:pt x="4" y="189"/>
                    </a:lnTo>
                    <a:lnTo>
                      <a:pt x="17" y="144"/>
                    </a:lnTo>
                    <a:lnTo>
                      <a:pt x="39" y="104"/>
                    </a:lnTo>
                    <a:lnTo>
                      <a:pt x="69" y="69"/>
                    </a:lnTo>
                    <a:lnTo>
                      <a:pt x="104" y="41"/>
                    </a:lnTo>
                    <a:lnTo>
                      <a:pt x="144" y="19"/>
                    </a:lnTo>
                    <a:lnTo>
                      <a:pt x="189" y="6"/>
                    </a:lnTo>
                    <a:lnTo>
                      <a:pt x="233" y="0"/>
                    </a:lnTo>
                    <a:lnTo>
                      <a:pt x="279" y="6"/>
                    </a:lnTo>
                    <a:lnTo>
                      <a:pt x="323" y="19"/>
                    </a:lnTo>
                    <a:lnTo>
                      <a:pt x="363" y="41"/>
                    </a:lnTo>
                    <a:lnTo>
                      <a:pt x="400" y="69"/>
                    </a:lnTo>
                    <a:lnTo>
                      <a:pt x="429" y="104"/>
                    </a:lnTo>
                    <a:lnTo>
                      <a:pt x="450" y="144"/>
                    </a:lnTo>
                    <a:lnTo>
                      <a:pt x="463" y="189"/>
                    </a:lnTo>
                    <a:lnTo>
                      <a:pt x="467" y="235"/>
                    </a:lnTo>
                    <a:lnTo>
                      <a:pt x="463" y="281"/>
                    </a:lnTo>
                    <a:lnTo>
                      <a:pt x="450" y="325"/>
                    </a:lnTo>
                    <a:lnTo>
                      <a:pt x="429" y="365"/>
                    </a:lnTo>
                    <a:lnTo>
                      <a:pt x="400" y="400"/>
                    </a:lnTo>
                    <a:lnTo>
                      <a:pt x="363" y="429"/>
                    </a:lnTo>
                    <a:lnTo>
                      <a:pt x="323" y="452"/>
                    </a:lnTo>
                    <a:lnTo>
                      <a:pt x="279" y="463"/>
                    </a:lnTo>
                    <a:lnTo>
                      <a:pt x="233" y="469"/>
                    </a:lnTo>
                    <a:lnTo>
                      <a:pt x="189" y="463"/>
                    </a:lnTo>
                    <a:lnTo>
                      <a:pt x="144" y="452"/>
                    </a:lnTo>
                    <a:lnTo>
                      <a:pt x="104" y="429"/>
                    </a:lnTo>
                    <a:lnTo>
                      <a:pt x="69" y="400"/>
                    </a:lnTo>
                    <a:lnTo>
                      <a:pt x="39" y="365"/>
                    </a:lnTo>
                    <a:lnTo>
                      <a:pt x="17" y="325"/>
                    </a:lnTo>
                    <a:lnTo>
                      <a:pt x="4" y="281"/>
                    </a:lnTo>
                    <a:lnTo>
                      <a:pt x="0" y="235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4" name="Freeform 2632"/>
              <p:cNvSpPr>
                <a:spLocks noChangeAspect="1"/>
              </p:cNvSpPr>
              <p:nvPr/>
            </p:nvSpPr>
            <p:spPr bwMode="auto">
              <a:xfrm>
                <a:off x="3838" y="2508"/>
                <a:ext cx="170" cy="169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3" y="132"/>
                  </a:cxn>
                  <a:cxn ang="0">
                    <a:pos x="17" y="96"/>
                  </a:cxn>
                  <a:cxn ang="0">
                    <a:pos x="38" y="63"/>
                  </a:cxn>
                  <a:cxn ang="0">
                    <a:pos x="63" y="36"/>
                  </a:cxn>
                  <a:cxn ang="0">
                    <a:pos x="96" y="15"/>
                  </a:cxn>
                  <a:cxn ang="0">
                    <a:pos x="132" y="3"/>
                  </a:cxn>
                  <a:cxn ang="0">
                    <a:pos x="169" y="0"/>
                  </a:cxn>
                  <a:cxn ang="0">
                    <a:pos x="207" y="3"/>
                  </a:cxn>
                  <a:cxn ang="0">
                    <a:pos x="244" y="15"/>
                  </a:cxn>
                  <a:cxn ang="0">
                    <a:pos x="276" y="36"/>
                  </a:cxn>
                  <a:cxn ang="0">
                    <a:pos x="303" y="63"/>
                  </a:cxn>
                  <a:cxn ang="0">
                    <a:pos x="323" y="96"/>
                  </a:cxn>
                  <a:cxn ang="0">
                    <a:pos x="336" y="132"/>
                  </a:cxn>
                  <a:cxn ang="0">
                    <a:pos x="340" y="169"/>
                  </a:cxn>
                  <a:cxn ang="0">
                    <a:pos x="336" y="207"/>
                  </a:cxn>
                  <a:cxn ang="0">
                    <a:pos x="323" y="242"/>
                  </a:cxn>
                  <a:cxn ang="0">
                    <a:pos x="303" y="274"/>
                  </a:cxn>
                  <a:cxn ang="0">
                    <a:pos x="276" y="301"/>
                  </a:cxn>
                  <a:cxn ang="0">
                    <a:pos x="244" y="322"/>
                  </a:cxn>
                  <a:cxn ang="0">
                    <a:pos x="207" y="334"/>
                  </a:cxn>
                  <a:cxn ang="0">
                    <a:pos x="169" y="338"/>
                  </a:cxn>
                  <a:cxn ang="0">
                    <a:pos x="132" y="334"/>
                  </a:cxn>
                  <a:cxn ang="0">
                    <a:pos x="96" y="322"/>
                  </a:cxn>
                  <a:cxn ang="0">
                    <a:pos x="63" y="301"/>
                  </a:cxn>
                  <a:cxn ang="0">
                    <a:pos x="38" y="274"/>
                  </a:cxn>
                  <a:cxn ang="0">
                    <a:pos x="17" y="242"/>
                  </a:cxn>
                  <a:cxn ang="0">
                    <a:pos x="3" y="207"/>
                  </a:cxn>
                  <a:cxn ang="0">
                    <a:pos x="0" y="169"/>
                  </a:cxn>
                </a:cxnLst>
                <a:rect l="0" t="0" r="r" b="b"/>
                <a:pathLst>
                  <a:path w="340" h="338">
                    <a:moveTo>
                      <a:pt x="0" y="169"/>
                    </a:moveTo>
                    <a:lnTo>
                      <a:pt x="3" y="132"/>
                    </a:lnTo>
                    <a:lnTo>
                      <a:pt x="17" y="96"/>
                    </a:lnTo>
                    <a:lnTo>
                      <a:pt x="38" y="63"/>
                    </a:lnTo>
                    <a:lnTo>
                      <a:pt x="63" y="36"/>
                    </a:lnTo>
                    <a:lnTo>
                      <a:pt x="96" y="15"/>
                    </a:lnTo>
                    <a:lnTo>
                      <a:pt x="132" y="3"/>
                    </a:lnTo>
                    <a:lnTo>
                      <a:pt x="169" y="0"/>
                    </a:lnTo>
                    <a:lnTo>
                      <a:pt x="207" y="3"/>
                    </a:lnTo>
                    <a:lnTo>
                      <a:pt x="244" y="15"/>
                    </a:lnTo>
                    <a:lnTo>
                      <a:pt x="276" y="36"/>
                    </a:lnTo>
                    <a:lnTo>
                      <a:pt x="303" y="63"/>
                    </a:lnTo>
                    <a:lnTo>
                      <a:pt x="323" y="96"/>
                    </a:lnTo>
                    <a:lnTo>
                      <a:pt x="336" y="132"/>
                    </a:lnTo>
                    <a:lnTo>
                      <a:pt x="340" y="169"/>
                    </a:lnTo>
                    <a:lnTo>
                      <a:pt x="336" y="207"/>
                    </a:lnTo>
                    <a:lnTo>
                      <a:pt x="323" y="242"/>
                    </a:lnTo>
                    <a:lnTo>
                      <a:pt x="303" y="274"/>
                    </a:lnTo>
                    <a:lnTo>
                      <a:pt x="276" y="301"/>
                    </a:lnTo>
                    <a:lnTo>
                      <a:pt x="244" y="322"/>
                    </a:lnTo>
                    <a:lnTo>
                      <a:pt x="207" y="334"/>
                    </a:lnTo>
                    <a:lnTo>
                      <a:pt x="169" y="338"/>
                    </a:lnTo>
                    <a:lnTo>
                      <a:pt x="132" y="334"/>
                    </a:lnTo>
                    <a:lnTo>
                      <a:pt x="96" y="322"/>
                    </a:lnTo>
                    <a:lnTo>
                      <a:pt x="63" y="301"/>
                    </a:lnTo>
                    <a:lnTo>
                      <a:pt x="38" y="274"/>
                    </a:lnTo>
                    <a:lnTo>
                      <a:pt x="17" y="242"/>
                    </a:lnTo>
                    <a:lnTo>
                      <a:pt x="3" y="207"/>
                    </a:lnTo>
                    <a:lnTo>
                      <a:pt x="0" y="16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5" name="Freeform 2633"/>
              <p:cNvSpPr>
                <a:spLocks noChangeAspect="1"/>
              </p:cNvSpPr>
              <p:nvPr/>
            </p:nvSpPr>
            <p:spPr bwMode="auto">
              <a:xfrm>
                <a:off x="4273" y="2349"/>
                <a:ext cx="490" cy="488"/>
              </a:xfrm>
              <a:custGeom>
                <a:avLst/>
                <a:gdLst/>
                <a:ahLst/>
                <a:cxnLst>
                  <a:cxn ang="0">
                    <a:pos x="0" y="489"/>
                  </a:cxn>
                  <a:cxn ang="0">
                    <a:pos x="6" y="425"/>
                  </a:cxn>
                  <a:cxn ang="0">
                    <a:pos x="18" y="362"/>
                  </a:cxn>
                  <a:cxn ang="0">
                    <a:pos x="39" y="302"/>
                  </a:cxn>
                  <a:cxn ang="0">
                    <a:pos x="68" y="245"/>
                  </a:cxn>
                  <a:cxn ang="0">
                    <a:pos x="102" y="191"/>
                  </a:cxn>
                  <a:cxn ang="0">
                    <a:pos x="145" y="143"/>
                  </a:cxn>
                  <a:cxn ang="0">
                    <a:pos x="193" y="100"/>
                  </a:cxn>
                  <a:cxn ang="0">
                    <a:pos x="246" y="66"/>
                  </a:cxn>
                  <a:cxn ang="0">
                    <a:pos x="304" y="37"/>
                  </a:cxn>
                  <a:cxn ang="0">
                    <a:pos x="364" y="16"/>
                  </a:cxn>
                  <a:cxn ang="0">
                    <a:pos x="427" y="4"/>
                  </a:cxn>
                  <a:cxn ang="0">
                    <a:pos x="490" y="0"/>
                  </a:cxn>
                  <a:cxn ang="0">
                    <a:pos x="554" y="4"/>
                  </a:cxn>
                  <a:cxn ang="0">
                    <a:pos x="617" y="16"/>
                  </a:cxn>
                  <a:cxn ang="0">
                    <a:pos x="677" y="37"/>
                  </a:cxn>
                  <a:cxn ang="0">
                    <a:pos x="735" y="66"/>
                  </a:cxn>
                  <a:cxn ang="0">
                    <a:pos x="788" y="100"/>
                  </a:cxn>
                  <a:cxn ang="0">
                    <a:pos x="836" y="143"/>
                  </a:cxn>
                  <a:cxn ang="0">
                    <a:pos x="879" y="191"/>
                  </a:cxn>
                  <a:cxn ang="0">
                    <a:pos x="913" y="245"/>
                  </a:cxn>
                  <a:cxn ang="0">
                    <a:pos x="942" y="302"/>
                  </a:cxn>
                  <a:cxn ang="0">
                    <a:pos x="963" y="362"/>
                  </a:cxn>
                  <a:cxn ang="0">
                    <a:pos x="975" y="425"/>
                  </a:cxn>
                  <a:cxn ang="0">
                    <a:pos x="981" y="489"/>
                  </a:cxn>
                  <a:cxn ang="0">
                    <a:pos x="975" y="552"/>
                  </a:cxn>
                  <a:cxn ang="0">
                    <a:pos x="963" y="616"/>
                  </a:cxn>
                  <a:cxn ang="0">
                    <a:pos x="942" y="675"/>
                  </a:cxn>
                  <a:cxn ang="0">
                    <a:pos x="913" y="733"/>
                  </a:cxn>
                  <a:cxn ang="0">
                    <a:pos x="879" y="787"/>
                  </a:cxn>
                  <a:cxn ang="0">
                    <a:pos x="836" y="835"/>
                  </a:cxn>
                  <a:cxn ang="0">
                    <a:pos x="788" y="877"/>
                  </a:cxn>
                  <a:cxn ang="0">
                    <a:pos x="735" y="912"/>
                  </a:cxn>
                  <a:cxn ang="0">
                    <a:pos x="677" y="940"/>
                  </a:cxn>
                  <a:cxn ang="0">
                    <a:pos x="617" y="962"/>
                  </a:cxn>
                  <a:cxn ang="0">
                    <a:pos x="554" y="973"/>
                  </a:cxn>
                  <a:cxn ang="0">
                    <a:pos x="490" y="977"/>
                  </a:cxn>
                  <a:cxn ang="0">
                    <a:pos x="427" y="973"/>
                  </a:cxn>
                  <a:cxn ang="0">
                    <a:pos x="364" y="962"/>
                  </a:cxn>
                  <a:cxn ang="0">
                    <a:pos x="304" y="940"/>
                  </a:cxn>
                  <a:cxn ang="0">
                    <a:pos x="246" y="912"/>
                  </a:cxn>
                  <a:cxn ang="0">
                    <a:pos x="193" y="877"/>
                  </a:cxn>
                  <a:cxn ang="0">
                    <a:pos x="145" y="835"/>
                  </a:cxn>
                  <a:cxn ang="0">
                    <a:pos x="102" y="787"/>
                  </a:cxn>
                  <a:cxn ang="0">
                    <a:pos x="68" y="733"/>
                  </a:cxn>
                  <a:cxn ang="0">
                    <a:pos x="39" y="675"/>
                  </a:cxn>
                  <a:cxn ang="0">
                    <a:pos x="18" y="616"/>
                  </a:cxn>
                  <a:cxn ang="0">
                    <a:pos x="6" y="552"/>
                  </a:cxn>
                  <a:cxn ang="0">
                    <a:pos x="0" y="489"/>
                  </a:cxn>
                </a:cxnLst>
                <a:rect l="0" t="0" r="r" b="b"/>
                <a:pathLst>
                  <a:path w="981" h="977">
                    <a:moveTo>
                      <a:pt x="0" y="489"/>
                    </a:moveTo>
                    <a:lnTo>
                      <a:pt x="6" y="425"/>
                    </a:lnTo>
                    <a:lnTo>
                      <a:pt x="18" y="362"/>
                    </a:lnTo>
                    <a:lnTo>
                      <a:pt x="39" y="302"/>
                    </a:lnTo>
                    <a:lnTo>
                      <a:pt x="68" y="245"/>
                    </a:lnTo>
                    <a:lnTo>
                      <a:pt x="102" y="191"/>
                    </a:lnTo>
                    <a:lnTo>
                      <a:pt x="145" y="143"/>
                    </a:lnTo>
                    <a:lnTo>
                      <a:pt x="193" y="100"/>
                    </a:lnTo>
                    <a:lnTo>
                      <a:pt x="246" y="66"/>
                    </a:lnTo>
                    <a:lnTo>
                      <a:pt x="304" y="37"/>
                    </a:lnTo>
                    <a:lnTo>
                      <a:pt x="364" y="16"/>
                    </a:lnTo>
                    <a:lnTo>
                      <a:pt x="427" y="4"/>
                    </a:lnTo>
                    <a:lnTo>
                      <a:pt x="490" y="0"/>
                    </a:lnTo>
                    <a:lnTo>
                      <a:pt x="554" y="4"/>
                    </a:lnTo>
                    <a:lnTo>
                      <a:pt x="617" y="16"/>
                    </a:lnTo>
                    <a:lnTo>
                      <a:pt x="677" y="37"/>
                    </a:lnTo>
                    <a:lnTo>
                      <a:pt x="735" y="66"/>
                    </a:lnTo>
                    <a:lnTo>
                      <a:pt x="788" y="100"/>
                    </a:lnTo>
                    <a:lnTo>
                      <a:pt x="836" y="143"/>
                    </a:lnTo>
                    <a:lnTo>
                      <a:pt x="879" y="191"/>
                    </a:lnTo>
                    <a:lnTo>
                      <a:pt x="913" y="245"/>
                    </a:lnTo>
                    <a:lnTo>
                      <a:pt x="942" y="302"/>
                    </a:lnTo>
                    <a:lnTo>
                      <a:pt x="963" y="362"/>
                    </a:lnTo>
                    <a:lnTo>
                      <a:pt x="975" y="425"/>
                    </a:lnTo>
                    <a:lnTo>
                      <a:pt x="981" y="489"/>
                    </a:lnTo>
                    <a:lnTo>
                      <a:pt x="975" y="552"/>
                    </a:lnTo>
                    <a:lnTo>
                      <a:pt x="963" y="616"/>
                    </a:lnTo>
                    <a:lnTo>
                      <a:pt x="942" y="675"/>
                    </a:lnTo>
                    <a:lnTo>
                      <a:pt x="913" y="733"/>
                    </a:lnTo>
                    <a:lnTo>
                      <a:pt x="879" y="787"/>
                    </a:lnTo>
                    <a:lnTo>
                      <a:pt x="836" y="835"/>
                    </a:lnTo>
                    <a:lnTo>
                      <a:pt x="788" y="877"/>
                    </a:lnTo>
                    <a:lnTo>
                      <a:pt x="735" y="912"/>
                    </a:lnTo>
                    <a:lnTo>
                      <a:pt x="677" y="940"/>
                    </a:lnTo>
                    <a:lnTo>
                      <a:pt x="617" y="962"/>
                    </a:lnTo>
                    <a:lnTo>
                      <a:pt x="554" y="973"/>
                    </a:lnTo>
                    <a:lnTo>
                      <a:pt x="490" y="977"/>
                    </a:lnTo>
                    <a:lnTo>
                      <a:pt x="427" y="973"/>
                    </a:lnTo>
                    <a:lnTo>
                      <a:pt x="364" y="962"/>
                    </a:lnTo>
                    <a:lnTo>
                      <a:pt x="304" y="940"/>
                    </a:lnTo>
                    <a:lnTo>
                      <a:pt x="246" y="912"/>
                    </a:lnTo>
                    <a:lnTo>
                      <a:pt x="193" y="877"/>
                    </a:lnTo>
                    <a:lnTo>
                      <a:pt x="145" y="835"/>
                    </a:lnTo>
                    <a:lnTo>
                      <a:pt x="102" y="787"/>
                    </a:lnTo>
                    <a:lnTo>
                      <a:pt x="68" y="733"/>
                    </a:lnTo>
                    <a:lnTo>
                      <a:pt x="39" y="675"/>
                    </a:lnTo>
                    <a:lnTo>
                      <a:pt x="18" y="616"/>
                    </a:lnTo>
                    <a:lnTo>
                      <a:pt x="6" y="552"/>
                    </a:lnTo>
                    <a:lnTo>
                      <a:pt x="0" y="48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6" name="Freeform 2634"/>
              <p:cNvSpPr>
                <a:spLocks noChangeAspect="1"/>
              </p:cNvSpPr>
              <p:nvPr/>
            </p:nvSpPr>
            <p:spPr bwMode="auto">
              <a:xfrm>
                <a:off x="4306" y="2379"/>
                <a:ext cx="425" cy="427"/>
              </a:xfrm>
              <a:custGeom>
                <a:avLst/>
                <a:gdLst/>
                <a:ahLst/>
                <a:cxnLst>
                  <a:cxn ang="0">
                    <a:pos x="0" y="427"/>
                  </a:cxn>
                  <a:cxn ang="0">
                    <a:pos x="4" y="367"/>
                  </a:cxn>
                  <a:cxn ang="0">
                    <a:pos x="17" y="308"/>
                  </a:cxn>
                  <a:cxn ang="0">
                    <a:pos x="38" y="250"/>
                  </a:cxn>
                  <a:cxn ang="0">
                    <a:pos x="67" y="196"/>
                  </a:cxn>
                  <a:cxn ang="0">
                    <a:pos x="103" y="148"/>
                  </a:cxn>
                  <a:cxn ang="0">
                    <a:pos x="146" y="106"/>
                  </a:cxn>
                  <a:cxn ang="0">
                    <a:pos x="194" y="69"/>
                  </a:cxn>
                  <a:cxn ang="0">
                    <a:pos x="248" y="40"/>
                  </a:cxn>
                  <a:cxn ang="0">
                    <a:pos x="305" y="19"/>
                  </a:cxn>
                  <a:cxn ang="0">
                    <a:pos x="363" y="6"/>
                  </a:cxn>
                  <a:cxn ang="0">
                    <a:pos x="424" y="0"/>
                  </a:cxn>
                  <a:cxn ang="0">
                    <a:pos x="484" y="6"/>
                  </a:cxn>
                  <a:cxn ang="0">
                    <a:pos x="544" y="19"/>
                  </a:cxn>
                  <a:cxn ang="0">
                    <a:pos x="601" y="40"/>
                  </a:cxn>
                  <a:cxn ang="0">
                    <a:pos x="655" y="69"/>
                  </a:cxn>
                  <a:cxn ang="0">
                    <a:pos x="703" y="106"/>
                  </a:cxn>
                  <a:cxn ang="0">
                    <a:pos x="745" y="148"/>
                  </a:cxn>
                  <a:cxn ang="0">
                    <a:pos x="782" y="196"/>
                  </a:cxn>
                  <a:cxn ang="0">
                    <a:pos x="811" y="250"/>
                  </a:cxn>
                  <a:cxn ang="0">
                    <a:pos x="832" y="308"/>
                  </a:cxn>
                  <a:cxn ang="0">
                    <a:pos x="845" y="367"/>
                  </a:cxn>
                  <a:cxn ang="0">
                    <a:pos x="849" y="427"/>
                  </a:cxn>
                  <a:cxn ang="0">
                    <a:pos x="845" y="488"/>
                  </a:cxn>
                  <a:cxn ang="0">
                    <a:pos x="832" y="548"/>
                  </a:cxn>
                  <a:cxn ang="0">
                    <a:pos x="811" y="604"/>
                  </a:cxn>
                  <a:cxn ang="0">
                    <a:pos x="782" y="657"/>
                  </a:cxn>
                  <a:cxn ang="0">
                    <a:pos x="745" y="705"/>
                  </a:cxn>
                  <a:cxn ang="0">
                    <a:pos x="703" y="748"/>
                  </a:cxn>
                  <a:cxn ang="0">
                    <a:pos x="655" y="784"/>
                  </a:cxn>
                  <a:cxn ang="0">
                    <a:pos x="601" y="815"/>
                  </a:cxn>
                  <a:cxn ang="0">
                    <a:pos x="544" y="836"/>
                  </a:cxn>
                  <a:cxn ang="0">
                    <a:pos x="484" y="848"/>
                  </a:cxn>
                  <a:cxn ang="0">
                    <a:pos x="424" y="853"/>
                  </a:cxn>
                  <a:cxn ang="0">
                    <a:pos x="363" y="848"/>
                  </a:cxn>
                  <a:cxn ang="0">
                    <a:pos x="305" y="836"/>
                  </a:cxn>
                  <a:cxn ang="0">
                    <a:pos x="248" y="815"/>
                  </a:cxn>
                  <a:cxn ang="0">
                    <a:pos x="194" y="784"/>
                  </a:cxn>
                  <a:cxn ang="0">
                    <a:pos x="146" y="748"/>
                  </a:cxn>
                  <a:cxn ang="0">
                    <a:pos x="103" y="705"/>
                  </a:cxn>
                  <a:cxn ang="0">
                    <a:pos x="67" y="657"/>
                  </a:cxn>
                  <a:cxn ang="0">
                    <a:pos x="38" y="604"/>
                  </a:cxn>
                  <a:cxn ang="0">
                    <a:pos x="17" y="548"/>
                  </a:cxn>
                  <a:cxn ang="0">
                    <a:pos x="4" y="488"/>
                  </a:cxn>
                  <a:cxn ang="0">
                    <a:pos x="0" y="427"/>
                  </a:cxn>
                </a:cxnLst>
                <a:rect l="0" t="0" r="r" b="b"/>
                <a:pathLst>
                  <a:path w="849" h="853">
                    <a:moveTo>
                      <a:pt x="0" y="427"/>
                    </a:moveTo>
                    <a:lnTo>
                      <a:pt x="4" y="367"/>
                    </a:lnTo>
                    <a:lnTo>
                      <a:pt x="17" y="308"/>
                    </a:lnTo>
                    <a:lnTo>
                      <a:pt x="38" y="250"/>
                    </a:lnTo>
                    <a:lnTo>
                      <a:pt x="67" y="196"/>
                    </a:lnTo>
                    <a:lnTo>
                      <a:pt x="103" y="148"/>
                    </a:lnTo>
                    <a:lnTo>
                      <a:pt x="146" y="106"/>
                    </a:lnTo>
                    <a:lnTo>
                      <a:pt x="194" y="69"/>
                    </a:lnTo>
                    <a:lnTo>
                      <a:pt x="248" y="40"/>
                    </a:lnTo>
                    <a:lnTo>
                      <a:pt x="305" y="19"/>
                    </a:lnTo>
                    <a:lnTo>
                      <a:pt x="363" y="6"/>
                    </a:lnTo>
                    <a:lnTo>
                      <a:pt x="424" y="0"/>
                    </a:lnTo>
                    <a:lnTo>
                      <a:pt x="484" y="6"/>
                    </a:lnTo>
                    <a:lnTo>
                      <a:pt x="544" y="19"/>
                    </a:lnTo>
                    <a:lnTo>
                      <a:pt x="601" y="40"/>
                    </a:lnTo>
                    <a:lnTo>
                      <a:pt x="655" y="69"/>
                    </a:lnTo>
                    <a:lnTo>
                      <a:pt x="703" y="106"/>
                    </a:lnTo>
                    <a:lnTo>
                      <a:pt x="745" y="148"/>
                    </a:lnTo>
                    <a:lnTo>
                      <a:pt x="782" y="196"/>
                    </a:lnTo>
                    <a:lnTo>
                      <a:pt x="811" y="250"/>
                    </a:lnTo>
                    <a:lnTo>
                      <a:pt x="832" y="308"/>
                    </a:lnTo>
                    <a:lnTo>
                      <a:pt x="845" y="367"/>
                    </a:lnTo>
                    <a:lnTo>
                      <a:pt x="849" y="427"/>
                    </a:lnTo>
                    <a:lnTo>
                      <a:pt x="845" y="488"/>
                    </a:lnTo>
                    <a:lnTo>
                      <a:pt x="832" y="548"/>
                    </a:lnTo>
                    <a:lnTo>
                      <a:pt x="811" y="604"/>
                    </a:lnTo>
                    <a:lnTo>
                      <a:pt x="782" y="657"/>
                    </a:lnTo>
                    <a:lnTo>
                      <a:pt x="745" y="705"/>
                    </a:lnTo>
                    <a:lnTo>
                      <a:pt x="703" y="748"/>
                    </a:lnTo>
                    <a:lnTo>
                      <a:pt x="655" y="784"/>
                    </a:lnTo>
                    <a:lnTo>
                      <a:pt x="601" y="815"/>
                    </a:lnTo>
                    <a:lnTo>
                      <a:pt x="544" y="836"/>
                    </a:lnTo>
                    <a:lnTo>
                      <a:pt x="484" y="848"/>
                    </a:lnTo>
                    <a:lnTo>
                      <a:pt x="424" y="853"/>
                    </a:lnTo>
                    <a:lnTo>
                      <a:pt x="363" y="848"/>
                    </a:lnTo>
                    <a:lnTo>
                      <a:pt x="305" y="836"/>
                    </a:lnTo>
                    <a:lnTo>
                      <a:pt x="248" y="815"/>
                    </a:lnTo>
                    <a:lnTo>
                      <a:pt x="194" y="784"/>
                    </a:lnTo>
                    <a:lnTo>
                      <a:pt x="146" y="748"/>
                    </a:lnTo>
                    <a:lnTo>
                      <a:pt x="103" y="705"/>
                    </a:lnTo>
                    <a:lnTo>
                      <a:pt x="67" y="657"/>
                    </a:lnTo>
                    <a:lnTo>
                      <a:pt x="38" y="604"/>
                    </a:lnTo>
                    <a:lnTo>
                      <a:pt x="17" y="548"/>
                    </a:lnTo>
                    <a:lnTo>
                      <a:pt x="4" y="488"/>
                    </a:lnTo>
                    <a:lnTo>
                      <a:pt x="0" y="42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7" name="Freeform 2635"/>
              <p:cNvSpPr>
                <a:spLocks noChangeAspect="1"/>
              </p:cNvSpPr>
              <p:nvPr/>
            </p:nvSpPr>
            <p:spPr bwMode="auto">
              <a:xfrm>
                <a:off x="4401" y="2476"/>
                <a:ext cx="234" cy="234"/>
              </a:xfrm>
              <a:custGeom>
                <a:avLst/>
                <a:gdLst/>
                <a:ahLst/>
                <a:cxnLst>
                  <a:cxn ang="0">
                    <a:pos x="0" y="235"/>
                  </a:cxn>
                  <a:cxn ang="0">
                    <a:pos x="4" y="189"/>
                  </a:cxn>
                  <a:cxn ang="0">
                    <a:pos x="17" y="144"/>
                  </a:cxn>
                  <a:cxn ang="0">
                    <a:pos x="38" y="104"/>
                  </a:cxn>
                  <a:cxn ang="0">
                    <a:pos x="67" y="69"/>
                  </a:cxn>
                  <a:cxn ang="0">
                    <a:pos x="104" y="41"/>
                  </a:cxn>
                  <a:cxn ang="0">
                    <a:pos x="144" y="19"/>
                  </a:cxn>
                  <a:cxn ang="0">
                    <a:pos x="188" y="6"/>
                  </a:cxn>
                  <a:cxn ang="0">
                    <a:pos x="234" y="0"/>
                  </a:cxn>
                  <a:cxn ang="0">
                    <a:pos x="279" y="6"/>
                  </a:cxn>
                  <a:cxn ang="0">
                    <a:pos x="323" y="19"/>
                  </a:cxn>
                  <a:cxn ang="0">
                    <a:pos x="363" y="41"/>
                  </a:cxn>
                  <a:cxn ang="0">
                    <a:pos x="398" y="69"/>
                  </a:cxn>
                  <a:cxn ang="0">
                    <a:pos x="429" y="104"/>
                  </a:cxn>
                  <a:cxn ang="0">
                    <a:pos x="450" y="144"/>
                  </a:cxn>
                  <a:cxn ang="0">
                    <a:pos x="463" y="189"/>
                  </a:cxn>
                  <a:cxn ang="0">
                    <a:pos x="467" y="235"/>
                  </a:cxn>
                  <a:cxn ang="0">
                    <a:pos x="463" y="281"/>
                  </a:cxn>
                  <a:cxn ang="0">
                    <a:pos x="450" y="325"/>
                  </a:cxn>
                  <a:cxn ang="0">
                    <a:pos x="429" y="365"/>
                  </a:cxn>
                  <a:cxn ang="0">
                    <a:pos x="398" y="400"/>
                  </a:cxn>
                  <a:cxn ang="0">
                    <a:pos x="363" y="429"/>
                  </a:cxn>
                  <a:cxn ang="0">
                    <a:pos x="323" y="452"/>
                  </a:cxn>
                  <a:cxn ang="0">
                    <a:pos x="279" y="463"/>
                  </a:cxn>
                  <a:cxn ang="0">
                    <a:pos x="234" y="469"/>
                  </a:cxn>
                  <a:cxn ang="0">
                    <a:pos x="188" y="463"/>
                  </a:cxn>
                  <a:cxn ang="0">
                    <a:pos x="144" y="452"/>
                  </a:cxn>
                  <a:cxn ang="0">
                    <a:pos x="104" y="429"/>
                  </a:cxn>
                  <a:cxn ang="0">
                    <a:pos x="67" y="400"/>
                  </a:cxn>
                  <a:cxn ang="0">
                    <a:pos x="38" y="365"/>
                  </a:cxn>
                  <a:cxn ang="0">
                    <a:pos x="17" y="325"/>
                  </a:cxn>
                  <a:cxn ang="0">
                    <a:pos x="4" y="281"/>
                  </a:cxn>
                  <a:cxn ang="0">
                    <a:pos x="0" y="235"/>
                  </a:cxn>
                </a:cxnLst>
                <a:rect l="0" t="0" r="r" b="b"/>
                <a:pathLst>
                  <a:path w="467" h="469">
                    <a:moveTo>
                      <a:pt x="0" y="235"/>
                    </a:moveTo>
                    <a:lnTo>
                      <a:pt x="4" y="189"/>
                    </a:lnTo>
                    <a:lnTo>
                      <a:pt x="17" y="144"/>
                    </a:lnTo>
                    <a:lnTo>
                      <a:pt x="38" y="104"/>
                    </a:lnTo>
                    <a:lnTo>
                      <a:pt x="67" y="69"/>
                    </a:lnTo>
                    <a:lnTo>
                      <a:pt x="104" y="41"/>
                    </a:lnTo>
                    <a:lnTo>
                      <a:pt x="144" y="19"/>
                    </a:lnTo>
                    <a:lnTo>
                      <a:pt x="188" y="6"/>
                    </a:lnTo>
                    <a:lnTo>
                      <a:pt x="234" y="0"/>
                    </a:lnTo>
                    <a:lnTo>
                      <a:pt x="279" y="6"/>
                    </a:lnTo>
                    <a:lnTo>
                      <a:pt x="323" y="19"/>
                    </a:lnTo>
                    <a:lnTo>
                      <a:pt x="363" y="41"/>
                    </a:lnTo>
                    <a:lnTo>
                      <a:pt x="398" y="69"/>
                    </a:lnTo>
                    <a:lnTo>
                      <a:pt x="429" y="104"/>
                    </a:lnTo>
                    <a:lnTo>
                      <a:pt x="450" y="144"/>
                    </a:lnTo>
                    <a:lnTo>
                      <a:pt x="463" y="189"/>
                    </a:lnTo>
                    <a:lnTo>
                      <a:pt x="467" y="235"/>
                    </a:lnTo>
                    <a:lnTo>
                      <a:pt x="463" y="281"/>
                    </a:lnTo>
                    <a:lnTo>
                      <a:pt x="450" y="325"/>
                    </a:lnTo>
                    <a:lnTo>
                      <a:pt x="429" y="365"/>
                    </a:lnTo>
                    <a:lnTo>
                      <a:pt x="398" y="400"/>
                    </a:lnTo>
                    <a:lnTo>
                      <a:pt x="363" y="429"/>
                    </a:lnTo>
                    <a:lnTo>
                      <a:pt x="323" y="452"/>
                    </a:lnTo>
                    <a:lnTo>
                      <a:pt x="279" y="463"/>
                    </a:lnTo>
                    <a:lnTo>
                      <a:pt x="234" y="469"/>
                    </a:lnTo>
                    <a:lnTo>
                      <a:pt x="188" y="463"/>
                    </a:lnTo>
                    <a:lnTo>
                      <a:pt x="144" y="452"/>
                    </a:lnTo>
                    <a:lnTo>
                      <a:pt x="104" y="429"/>
                    </a:lnTo>
                    <a:lnTo>
                      <a:pt x="67" y="400"/>
                    </a:lnTo>
                    <a:lnTo>
                      <a:pt x="38" y="365"/>
                    </a:lnTo>
                    <a:lnTo>
                      <a:pt x="17" y="325"/>
                    </a:lnTo>
                    <a:lnTo>
                      <a:pt x="4" y="281"/>
                    </a:lnTo>
                    <a:lnTo>
                      <a:pt x="0" y="235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8" name="Freeform 2636"/>
              <p:cNvSpPr>
                <a:spLocks noChangeAspect="1"/>
              </p:cNvSpPr>
              <p:nvPr/>
            </p:nvSpPr>
            <p:spPr bwMode="auto">
              <a:xfrm>
                <a:off x="4433" y="2508"/>
                <a:ext cx="170" cy="169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4" y="132"/>
                  </a:cxn>
                  <a:cxn ang="0">
                    <a:pos x="18" y="96"/>
                  </a:cxn>
                  <a:cxn ang="0">
                    <a:pos x="37" y="63"/>
                  </a:cxn>
                  <a:cxn ang="0">
                    <a:pos x="66" y="36"/>
                  </a:cxn>
                  <a:cxn ang="0">
                    <a:pos x="97" y="15"/>
                  </a:cxn>
                  <a:cxn ang="0">
                    <a:pos x="133" y="3"/>
                  </a:cxn>
                  <a:cxn ang="0">
                    <a:pos x="171" y="0"/>
                  </a:cxn>
                  <a:cxn ang="0">
                    <a:pos x="208" y="3"/>
                  </a:cxn>
                  <a:cxn ang="0">
                    <a:pos x="245" y="15"/>
                  </a:cxn>
                  <a:cxn ang="0">
                    <a:pos x="277" y="36"/>
                  </a:cxn>
                  <a:cxn ang="0">
                    <a:pos x="304" y="63"/>
                  </a:cxn>
                  <a:cxn ang="0">
                    <a:pos x="323" y="96"/>
                  </a:cxn>
                  <a:cxn ang="0">
                    <a:pos x="337" y="132"/>
                  </a:cxn>
                  <a:cxn ang="0">
                    <a:pos x="341" y="169"/>
                  </a:cxn>
                  <a:cxn ang="0">
                    <a:pos x="337" y="207"/>
                  </a:cxn>
                  <a:cxn ang="0">
                    <a:pos x="323" y="242"/>
                  </a:cxn>
                  <a:cxn ang="0">
                    <a:pos x="304" y="274"/>
                  </a:cxn>
                  <a:cxn ang="0">
                    <a:pos x="277" y="301"/>
                  </a:cxn>
                  <a:cxn ang="0">
                    <a:pos x="245" y="322"/>
                  </a:cxn>
                  <a:cxn ang="0">
                    <a:pos x="208" y="334"/>
                  </a:cxn>
                  <a:cxn ang="0">
                    <a:pos x="171" y="338"/>
                  </a:cxn>
                  <a:cxn ang="0">
                    <a:pos x="133" y="334"/>
                  </a:cxn>
                  <a:cxn ang="0">
                    <a:pos x="97" y="322"/>
                  </a:cxn>
                  <a:cxn ang="0">
                    <a:pos x="66" y="301"/>
                  </a:cxn>
                  <a:cxn ang="0">
                    <a:pos x="37" y="274"/>
                  </a:cxn>
                  <a:cxn ang="0">
                    <a:pos x="18" y="242"/>
                  </a:cxn>
                  <a:cxn ang="0">
                    <a:pos x="4" y="207"/>
                  </a:cxn>
                  <a:cxn ang="0">
                    <a:pos x="0" y="169"/>
                  </a:cxn>
                </a:cxnLst>
                <a:rect l="0" t="0" r="r" b="b"/>
                <a:pathLst>
                  <a:path w="341" h="338">
                    <a:moveTo>
                      <a:pt x="0" y="169"/>
                    </a:moveTo>
                    <a:lnTo>
                      <a:pt x="4" y="132"/>
                    </a:lnTo>
                    <a:lnTo>
                      <a:pt x="18" y="96"/>
                    </a:lnTo>
                    <a:lnTo>
                      <a:pt x="37" y="63"/>
                    </a:lnTo>
                    <a:lnTo>
                      <a:pt x="66" y="36"/>
                    </a:lnTo>
                    <a:lnTo>
                      <a:pt x="97" y="15"/>
                    </a:lnTo>
                    <a:lnTo>
                      <a:pt x="133" y="3"/>
                    </a:lnTo>
                    <a:lnTo>
                      <a:pt x="171" y="0"/>
                    </a:lnTo>
                    <a:lnTo>
                      <a:pt x="208" y="3"/>
                    </a:lnTo>
                    <a:lnTo>
                      <a:pt x="245" y="15"/>
                    </a:lnTo>
                    <a:lnTo>
                      <a:pt x="277" y="36"/>
                    </a:lnTo>
                    <a:lnTo>
                      <a:pt x="304" y="63"/>
                    </a:lnTo>
                    <a:lnTo>
                      <a:pt x="323" y="96"/>
                    </a:lnTo>
                    <a:lnTo>
                      <a:pt x="337" y="132"/>
                    </a:lnTo>
                    <a:lnTo>
                      <a:pt x="341" y="169"/>
                    </a:lnTo>
                    <a:lnTo>
                      <a:pt x="337" y="207"/>
                    </a:lnTo>
                    <a:lnTo>
                      <a:pt x="323" y="242"/>
                    </a:lnTo>
                    <a:lnTo>
                      <a:pt x="304" y="274"/>
                    </a:lnTo>
                    <a:lnTo>
                      <a:pt x="277" y="301"/>
                    </a:lnTo>
                    <a:lnTo>
                      <a:pt x="245" y="322"/>
                    </a:lnTo>
                    <a:lnTo>
                      <a:pt x="208" y="334"/>
                    </a:lnTo>
                    <a:lnTo>
                      <a:pt x="171" y="338"/>
                    </a:lnTo>
                    <a:lnTo>
                      <a:pt x="133" y="334"/>
                    </a:lnTo>
                    <a:lnTo>
                      <a:pt x="97" y="322"/>
                    </a:lnTo>
                    <a:lnTo>
                      <a:pt x="66" y="301"/>
                    </a:lnTo>
                    <a:lnTo>
                      <a:pt x="37" y="274"/>
                    </a:lnTo>
                    <a:lnTo>
                      <a:pt x="18" y="242"/>
                    </a:lnTo>
                    <a:lnTo>
                      <a:pt x="4" y="207"/>
                    </a:lnTo>
                    <a:lnTo>
                      <a:pt x="0" y="16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9" name="Freeform 2637"/>
              <p:cNvSpPr>
                <a:spLocks noChangeAspect="1"/>
              </p:cNvSpPr>
              <p:nvPr/>
            </p:nvSpPr>
            <p:spPr bwMode="auto">
              <a:xfrm>
                <a:off x="5114" y="2379"/>
                <a:ext cx="425" cy="427"/>
              </a:xfrm>
              <a:custGeom>
                <a:avLst/>
                <a:gdLst/>
                <a:ahLst/>
                <a:cxnLst>
                  <a:cxn ang="0">
                    <a:pos x="0" y="427"/>
                  </a:cxn>
                  <a:cxn ang="0">
                    <a:pos x="4" y="367"/>
                  </a:cxn>
                  <a:cxn ang="0">
                    <a:pos x="18" y="308"/>
                  </a:cxn>
                  <a:cxn ang="0">
                    <a:pos x="39" y="250"/>
                  </a:cxn>
                  <a:cxn ang="0">
                    <a:pos x="68" y="196"/>
                  </a:cxn>
                  <a:cxn ang="0">
                    <a:pos x="104" y="148"/>
                  </a:cxn>
                  <a:cxn ang="0">
                    <a:pos x="146" y="106"/>
                  </a:cxn>
                  <a:cxn ang="0">
                    <a:pos x="194" y="69"/>
                  </a:cxn>
                  <a:cxn ang="0">
                    <a:pos x="248" y="40"/>
                  </a:cxn>
                  <a:cxn ang="0">
                    <a:pos x="306" y="19"/>
                  </a:cxn>
                  <a:cxn ang="0">
                    <a:pos x="365" y="6"/>
                  </a:cxn>
                  <a:cxn ang="0">
                    <a:pos x="425" y="0"/>
                  </a:cxn>
                  <a:cxn ang="0">
                    <a:pos x="485" y="6"/>
                  </a:cxn>
                  <a:cxn ang="0">
                    <a:pos x="544" y="19"/>
                  </a:cxn>
                  <a:cxn ang="0">
                    <a:pos x="602" y="40"/>
                  </a:cxn>
                  <a:cxn ang="0">
                    <a:pos x="656" y="69"/>
                  </a:cxn>
                  <a:cxn ang="0">
                    <a:pos x="704" y="106"/>
                  </a:cxn>
                  <a:cxn ang="0">
                    <a:pos x="746" y="148"/>
                  </a:cxn>
                  <a:cxn ang="0">
                    <a:pos x="783" y="196"/>
                  </a:cxn>
                  <a:cxn ang="0">
                    <a:pos x="811" y="250"/>
                  </a:cxn>
                  <a:cxn ang="0">
                    <a:pos x="833" y="308"/>
                  </a:cxn>
                  <a:cxn ang="0">
                    <a:pos x="846" y="367"/>
                  </a:cxn>
                  <a:cxn ang="0">
                    <a:pos x="850" y="427"/>
                  </a:cxn>
                  <a:cxn ang="0">
                    <a:pos x="846" y="488"/>
                  </a:cxn>
                  <a:cxn ang="0">
                    <a:pos x="833" y="548"/>
                  </a:cxn>
                  <a:cxn ang="0">
                    <a:pos x="811" y="604"/>
                  </a:cxn>
                  <a:cxn ang="0">
                    <a:pos x="783" y="657"/>
                  </a:cxn>
                  <a:cxn ang="0">
                    <a:pos x="746" y="705"/>
                  </a:cxn>
                  <a:cxn ang="0">
                    <a:pos x="704" y="748"/>
                  </a:cxn>
                  <a:cxn ang="0">
                    <a:pos x="656" y="784"/>
                  </a:cxn>
                  <a:cxn ang="0">
                    <a:pos x="602" y="815"/>
                  </a:cxn>
                  <a:cxn ang="0">
                    <a:pos x="544" y="836"/>
                  </a:cxn>
                  <a:cxn ang="0">
                    <a:pos x="485" y="848"/>
                  </a:cxn>
                  <a:cxn ang="0">
                    <a:pos x="425" y="853"/>
                  </a:cxn>
                  <a:cxn ang="0">
                    <a:pos x="365" y="848"/>
                  </a:cxn>
                  <a:cxn ang="0">
                    <a:pos x="306" y="836"/>
                  </a:cxn>
                  <a:cxn ang="0">
                    <a:pos x="248" y="815"/>
                  </a:cxn>
                  <a:cxn ang="0">
                    <a:pos x="194" y="784"/>
                  </a:cxn>
                  <a:cxn ang="0">
                    <a:pos x="146" y="748"/>
                  </a:cxn>
                  <a:cxn ang="0">
                    <a:pos x="104" y="705"/>
                  </a:cxn>
                  <a:cxn ang="0">
                    <a:pos x="68" y="657"/>
                  </a:cxn>
                  <a:cxn ang="0">
                    <a:pos x="39" y="604"/>
                  </a:cxn>
                  <a:cxn ang="0">
                    <a:pos x="18" y="548"/>
                  </a:cxn>
                  <a:cxn ang="0">
                    <a:pos x="4" y="488"/>
                  </a:cxn>
                  <a:cxn ang="0">
                    <a:pos x="0" y="427"/>
                  </a:cxn>
                </a:cxnLst>
                <a:rect l="0" t="0" r="r" b="b"/>
                <a:pathLst>
                  <a:path w="850" h="853">
                    <a:moveTo>
                      <a:pt x="0" y="427"/>
                    </a:moveTo>
                    <a:lnTo>
                      <a:pt x="4" y="367"/>
                    </a:lnTo>
                    <a:lnTo>
                      <a:pt x="18" y="308"/>
                    </a:lnTo>
                    <a:lnTo>
                      <a:pt x="39" y="250"/>
                    </a:lnTo>
                    <a:lnTo>
                      <a:pt x="68" y="196"/>
                    </a:lnTo>
                    <a:lnTo>
                      <a:pt x="104" y="148"/>
                    </a:lnTo>
                    <a:lnTo>
                      <a:pt x="146" y="106"/>
                    </a:lnTo>
                    <a:lnTo>
                      <a:pt x="194" y="69"/>
                    </a:lnTo>
                    <a:lnTo>
                      <a:pt x="248" y="40"/>
                    </a:lnTo>
                    <a:lnTo>
                      <a:pt x="306" y="19"/>
                    </a:lnTo>
                    <a:lnTo>
                      <a:pt x="365" y="6"/>
                    </a:lnTo>
                    <a:lnTo>
                      <a:pt x="425" y="0"/>
                    </a:lnTo>
                    <a:lnTo>
                      <a:pt x="485" y="6"/>
                    </a:lnTo>
                    <a:lnTo>
                      <a:pt x="544" y="19"/>
                    </a:lnTo>
                    <a:lnTo>
                      <a:pt x="602" y="40"/>
                    </a:lnTo>
                    <a:lnTo>
                      <a:pt x="656" y="69"/>
                    </a:lnTo>
                    <a:lnTo>
                      <a:pt x="704" y="106"/>
                    </a:lnTo>
                    <a:lnTo>
                      <a:pt x="746" y="148"/>
                    </a:lnTo>
                    <a:lnTo>
                      <a:pt x="783" y="196"/>
                    </a:lnTo>
                    <a:lnTo>
                      <a:pt x="811" y="250"/>
                    </a:lnTo>
                    <a:lnTo>
                      <a:pt x="833" y="308"/>
                    </a:lnTo>
                    <a:lnTo>
                      <a:pt x="846" y="367"/>
                    </a:lnTo>
                    <a:lnTo>
                      <a:pt x="850" y="427"/>
                    </a:lnTo>
                    <a:lnTo>
                      <a:pt x="846" y="488"/>
                    </a:lnTo>
                    <a:lnTo>
                      <a:pt x="833" y="548"/>
                    </a:lnTo>
                    <a:lnTo>
                      <a:pt x="811" y="604"/>
                    </a:lnTo>
                    <a:lnTo>
                      <a:pt x="783" y="657"/>
                    </a:lnTo>
                    <a:lnTo>
                      <a:pt x="746" y="705"/>
                    </a:lnTo>
                    <a:lnTo>
                      <a:pt x="704" y="748"/>
                    </a:lnTo>
                    <a:lnTo>
                      <a:pt x="656" y="784"/>
                    </a:lnTo>
                    <a:lnTo>
                      <a:pt x="602" y="815"/>
                    </a:lnTo>
                    <a:lnTo>
                      <a:pt x="544" y="836"/>
                    </a:lnTo>
                    <a:lnTo>
                      <a:pt x="485" y="848"/>
                    </a:lnTo>
                    <a:lnTo>
                      <a:pt x="425" y="853"/>
                    </a:lnTo>
                    <a:lnTo>
                      <a:pt x="365" y="848"/>
                    </a:lnTo>
                    <a:lnTo>
                      <a:pt x="306" y="836"/>
                    </a:lnTo>
                    <a:lnTo>
                      <a:pt x="248" y="815"/>
                    </a:lnTo>
                    <a:lnTo>
                      <a:pt x="194" y="784"/>
                    </a:lnTo>
                    <a:lnTo>
                      <a:pt x="146" y="748"/>
                    </a:lnTo>
                    <a:lnTo>
                      <a:pt x="104" y="705"/>
                    </a:lnTo>
                    <a:lnTo>
                      <a:pt x="68" y="657"/>
                    </a:lnTo>
                    <a:lnTo>
                      <a:pt x="39" y="604"/>
                    </a:lnTo>
                    <a:lnTo>
                      <a:pt x="18" y="548"/>
                    </a:lnTo>
                    <a:lnTo>
                      <a:pt x="4" y="488"/>
                    </a:lnTo>
                    <a:lnTo>
                      <a:pt x="0" y="42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0" name="Freeform 2638"/>
              <p:cNvSpPr>
                <a:spLocks noChangeAspect="1"/>
              </p:cNvSpPr>
              <p:nvPr/>
            </p:nvSpPr>
            <p:spPr bwMode="auto">
              <a:xfrm>
                <a:off x="5209" y="2476"/>
                <a:ext cx="234" cy="234"/>
              </a:xfrm>
              <a:custGeom>
                <a:avLst/>
                <a:gdLst/>
                <a:ahLst/>
                <a:cxnLst>
                  <a:cxn ang="0">
                    <a:pos x="0" y="235"/>
                  </a:cxn>
                  <a:cxn ang="0">
                    <a:pos x="3" y="189"/>
                  </a:cxn>
                  <a:cxn ang="0">
                    <a:pos x="17" y="144"/>
                  </a:cxn>
                  <a:cxn ang="0">
                    <a:pos x="38" y="104"/>
                  </a:cxn>
                  <a:cxn ang="0">
                    <a:pos x="69" y="69"/>
                  </a:cxn>
                  <a:cxn ang="0">
                    <a:pos x="103" y="41"/>
                  </a:cxn>
                  <a:cxn ang="0">
                    <a:pos x="144" y="19"/>
                  </a:cxn>
                  <a:cxn ang="0">
                    <a:pos x="188" y="6"/>
                  </a:cxn>
                  <a:cxn ang="0">
                    <a:pos x="234" y="0"/>
                  </a:cxn>
                  <a:cxn ang="0">
                    <a:pos x="278" y="6"/>
                  </a:cxn>
                  <a:cxn ang="0">
                    <a:pos x="322" y="19"/>
                  </a:cxn>
                  <a:cxn ang="0">
                    <a:pos x="363" y="41"/>
                  </a:cxn>
                  <a:cxn ang="0">
                    <a:pos x="399" y="69"/>
                  </a:cxn>
                  <a:cxn ang="0">
                    <a:pos x="428" y="104"/>
                  </a:cxn>
                  <a:cxn ang="0">
                    <a:pos x="449" y="144"/>
                  </a:cxn>
                  <a:cxn ang="0">
                    <a:pos x="463" y="189"/>
                  </a:cxn>
                  <a:cxn ang="0">
                    <a:pos x="467" y="235"/>
                  </a:cxn>
                  <a:cxn ang="0">
                    <a:pos x="463" y="281"/>
                  </a:cxn>
                  <a:cxn ang="0">
                    <a:pos x="449" y="325"/>
                  </a:cxn>
                  <a:cxn ang="0">
                    <a:pos x="428" y="365"/>
                  </a:cxn>
                  <a:cxn ang="0">
                    <a:pos x="399" y="400"/>
                  </a:cxn>
                  <a:cxn ang="0">
                    <a:pos x="363" y="429"/>
                  </a:cxn>
                  <a:cxn ang="0">
                    <a:pos x="322" y="452"/>
                  </a:cxn>
                  <a:cxn ang="0">
                    <a:pos x="278" y="463"/>
                  </a:cxn>
                  <a:cxn ang="0">
                    <a:pos x="234" y="469"/>
                  </a:cxn>
                  <a:cxn ang="0">
                    <a:pos x="188" y="463"/>
                  </a:cxn>
                  <a:cxn ang="0">
                    <a:pos x="144" y="452"/>
                  </a:cxn>
                  <a:cxn ang="0">
                    <a:pos x="103" y="429"/>
                  </a:cxn>
                  <a:cxn ang="0">
                    <a:pos x="69" y="400"/>
                  </a:cxn>
                  <a:cxn ang="0">
                    <a:pos x="38" y="365"/>
                  </a:cxn>
                  <a:cxn ang="0">
                    <a:pos x="17" y="325"/>
                  </a:cxn>
                  <a:cxn ang="0">
                    <a:pos x="3" y="281"/>
                  </a:cxn>
                  <a:cxn ang="0">
                    <a:pos x="0" y="235"/>
                  </a:cxn>
                </a:cxnLst>
                <a:rect l="0" t="0" r="r" b="b"/>
                <a:pathLst>
                  <a:path w="467" h="469">
                    <a:moveTo>
                      <a:pt x="0" y="235"/>
                    </a:moveTo>
                    <a:lnTo>
                      <a:pt x="3" y="189"/>
                    </a:lnTo>
                    <a:lnTo>
                      <a:pt x="17" y="144"/>
                    </a:lnTo>
                    <a:lnTo>
                      <a:pt x="38" y="104"/>
                    </a:lnTo>
                    <a:lnTo>
                      <a:pt x="69" y="69"/>
                    </a:lnTo>
                    <a:lnTo>
                      <a:pt x="103" y="41"/>
                    </a:lnTo>
                    <a:lnTo>
                      <a:pt x="144" y="19"/>
                    </a:lnTo>
                    <a:lnTo>
                      <a:pt x="188" y="6"/>
                    </a:lnTo>
                    <a:lnTo>
                      <a:pt x="234" y="0"/>
                    </a:lnTo>
                    <a:lnTo>
                      <a:pt x="278" y="6"/>
                    </a:lnTo>
                    <a:lnTo>
                      <a:pt x="322" y="19"/>
                    </a:lnTo>
                    <a:lnTo>
                      <a:pt x="363" y="41"/>
                    </a:lnTo>
                    <a:lnTo>
                      <a:pt x="399" y="69"/>
                    </a:lnTo>
                    <a:lnTo>
                      <a:pt x="428" y="104"/>
                    </a:lnTo>
                    <a:lnTo>
                      <a:pt x="449" y="144"/>
                    </a:lnTo>
                    <a:lnTo>
                      <a:pt x="463" y="189"/>
                    </a:lnTo>
                    <a:lnTo>
                      <a:pt x="467" y="235"/>
                    </a:lnTo>
                    <a:lnTo>
                      <a:pt x="463" y="281"/>
                    </a:lnTo>
                    <a:lnTo>
                      <a:pt x="449" y="325"/>
                    </a:lnTo>
                    <a:lnTo>
                      <a:pt x="428" y="365"/>
                    </a:lnTo>
                    <a:lnTo>
                      <a:pt x="399" y="400"/>
                    </a:lnTo>
                    <a:lnTo>
                      <a:pt x="363" y="429"/>
                    </a:lnTo>
                    <a:lnTo>
                      <a:pt x="322" y="452"/>
                    </a:lnTo>
                    <a:lnTo>
                      <a:pt x="278" y="463"/>
                    </a:lnTo>
                    <a:lnTo>
                      <a:pt x="234" y="469"/>
                    </a:lnTo>
                    <a:lnTo>
                      <a:pt x="188" y="463"/>
                    </a:lnTo>
                    <a:lnTo>
                      <a:pt x="144" y="452"/>
                    </a:lnTo>
                    <a:lnTo>
                      <a:pt x="103" y="429"/>
                    </a:lnTo>
                    <a:lnTo>
                      <a:pt x="69" y="400"/>
                    </a:lnTo>
                    <a:lnTo>
                      <a:pt x="38" y="365"/>
                    </a:lnTo>
                    <a:lnTo>
                      <a:pt x="17" y="325"/>
                    </a:lnTo>
                    <a:lnTo>
                      <a:pt x="3" y="281"/>
                    </a:lnTo>
                    <a:lnTo>
                      <a:pt x="0" y="235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1" name="Freeform 2639"/>
              <p:cNvSpPr>
                <a:spLocks noChangeAspect="1"/>
              </p:cNvSpPr>
              <p:nvPr/>
            </p:nvSpPr>
            <p:spPr bwMode="auto">
              <a:xfrm>
                <a:off x="5241" y="2508"/>
                <a:ext cx="170" cy="169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4" y="132"/>
                  </a:cxn>
                  <a:cxn ang="0">
                    <a:pos x="17" y="96"/>
                  </a:cxn>
                  <a:cxn ang="0">
                    <a:pos x="38" y="63"/>
                  </a:cxn>
                  <a:cxn ang="0">
                    <a:pos x="63" y="36"/>
                  </a:cxn>
                  <a:cxn ang="0">
                    <a:pos x="96" y="15"/>
                  </a:cxn>
                  <a:cxn ang="0">
                    <a:pos x="133" y="3"/>
                  </a:cxn>
                  <a:cxn ang="0">
                    <a:pos x="171" y="0"/>
                  </a:cxn>
                  <a:cxn ang="0">
                    <a:pos x="208" y="3"/>
                  </a:cxn>
                  <a:cxn ang="0">
                    <a:pos x="244" y="15"/>
                  </a:cxn>
                  <a:cxn ang="0">
                    <a:pos x="277" y="36"/>
                  </a:cxn>
                  <a:cxn ang="0">
                    <a:pos x="304" y="63"/>
                  </a:cxn>
                  <a:cxn ang="0">
                    <a:pos x="323" y="96"/>
                  </a:cxn>
                  <a:cxn ang="0">
                    <a:pos x="336" y="132"/>
                  </a:cxn>
                  <a:cxn ang="0">
                    <a:pos x="340" y="169"/>
                  </a:cxn>
                  <a:cxn ang="0">
                    <a:pos x="336" y="207"/>
                  </a:cxn>
                  <a:cxn ang="0">
                    <a:pos x="323" y="242"/>
                  </a:cxn>
                  <a:cxn ang="0">
                    <a:pos x="304" y="274"/>
                  </a:cxn>
                  <a:cxn ang="0">
                    <a:pos x="277" y="301"/>
                  </a:cxn>
                  <a:cxn ang="0">
                    <a:pos x="244" y="322"/>
                  </a:cxn>
                  <a:cxn ang="0">
                    <a:pos x="208" y="334"/>
                  </a:cxn>
                  <a:cxn ang="0">
                    <a:pos x="171" y="338"/>
                  </a:cxn>
                  <a:cxn ang="0">
                    <a:pos x="133" y="334"/>
                  </a:cxn>
                  <a:cxn ang="0">
                    <a:pos x="96" y="322"/>
                  </a:cxn>
                  <a:cxn ang="0">
                    <a:pos x="63" y="301"/>
                  </a:cxn>
                  <a:cxn ang="0">
                    <a:pos x="38" y="274"/>
                  </a:cxn>
                  <a:cxn ang="0">
                    <a:pos x="17" y="242"/>
                  </a:cxn>
                  <a:cxn ang="0">
                    <a:pos x="4" y="207"/>
                  </a:cxn>
                  <a:cxn ang="0">
                    <a:pos x="0" y="169"/>
                  </a:cxn>
                </a:cxnLst>
                <a:rect l="0" t="0" r="r" b="b"/>
                <a:pathLst>
                  <a:path w="340" h="338">
                    <a:moveTo>
                      <a:pt x="0" y="169"/>
                    </a:moveTo>
                    <a:lnTo>
                      <a:pt x="4" y="132"/>
                    </a:lnTo>
                    <a:lnTo>
                      <a:pt x="17" y="96"/>
                    </a:lnTo>
                    <a:lnTo>
                      <a:pt x="38" y="63"/>
                    </a:lnTo>
                    <a:lnTo>
                      <a:pt x="63" y="36"/>
                    </a:lnTo>
                    <a:lnTo>
                      <a:pt x="96" y="15"/>
                    </a:lnTo>
                    <a:lnTo>
                      <a:pt x="133" y="3"/>
                    </a:lnTo>
                    <a:lnTo>
                      <a:pt x="171" y="0"/>
                    </a:lnTo>
                    <a:lnTo>
                      <a:pt x="208" y="3"/>
                    </a:lnTo>
                    <a:lnTo>
                      <a:pt x="244" y="15"/>
                    </a:lnTo>
                    <a:lnTo>
                      <a:pt x="277" y="36"/>
                    </a:lnTo>
                    <a:lnTo>
                      <a:pt x="304" y="63"/>
                    </a:lnTo>
                    <a:lnTo>
                      <a:pt x="323" y="96"/>
                    </a:lnTo>
                    <a:lnTo>
                      <a:pt x="336" y="132"/>
                    </a:lnTo>
                    <a:lnTo>
                      <a:pt x="340" y="169"/>
                    </a:lnTo>
                    <a:lnTo>
                      <a:pt x="336" y="207"/>
                    </a:lnTo>
                    <a:lnTo>
                      <a:pt x="323" y="242"/>
                    </a:lnTo>
                    <a:lnTo>
                      <a:pt x="304" y="274"/>
                    </a:lnTo>
                    <a:lnTo>
                      <a:pt x="277" y="301"/>
                    </a:lnTo>
                    <a:lnTo>
                      <a:pt x="244" y="322"/>
                    </a:lnTo>
                    <a:lnTo>
                      <a:pt x="208" y="334"/>
                    </a:lnTo>
                    <a:lnTo>
                      <a:pt x="171" y="338"/>
                    </a:lnTo>
                    <a:lnTo>
                      <a:pt x="133" y="334"/>
                    </a:lnTo>
                    <a:lnTo>
                      <a:pt x="96" y="322"/>
                    </a:lnTo>
                    <a:lnTo>
                      <a:pt x="63" y="301"/>
                    </a:lnTo>
                    <a:lnTo>
                      <a:pt x="38" y="274"/>
                    </a:lnTo>
                    <a:lnTo>
                      <a:pt x="17" y="242"/>
                    </a:lnTo>
                    <a:lnTo>
                      <a:pt x="4" y="207"/>
                    </a:lnTo>
                    <a:lnTo>
                      <a:pt x="0" y="16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2" name="Freeform 2640"/>
              <p:cNvSpPr>
                <a:spLocks noChangeAspect="1"/>
              </p:cNvSpPr>
              <p:nvPr/>
            </p:nvSpPr>
            <p:spPr bwMode="auto">
              <a:xfrm>
                <a:off x="5081" y="2349"/>
                <a:ext cx="490" cy="488"/>
              </a:xfrm>
              <a:custGeom>
                <a:avLst/>
                <a:gdLst/>
                <a:ahLst/>
                <a:cxnLst>
                  <a:cxn ang="0">
                    <a:pos x="0" y="489"/>
                  </a:cxn>
                  <a:cxn ang="0">
                    <a:pos x="6" y="425"/>
                  </a:cxn>
                  <a:cxn ang="0">
                    <a:pos x="17" y="362"/>
                  </a:cxn>
                  <a:cxn ang="0">
                    <a:pos x="38" y="302"/>
                  </a:cxn>
                  <a:cxn ang="0">
                    <a:pos x="67" y="245"/>
                  </a:cxn>
                  <a:cxn ang="0">
                    <a:pos x="102" y="191"/>
                  </a:cxn>
                  <a:cxn ang="0">
                    <a:pos x="144" y="143"/>
                  </a:cxn>
                  <a:cxn ang="0">
                    <a:pos x="192" y="100"/>
                  </a:cxn>
                  <a:cxn ang="0">
                    <a:pos x="246" y="66"/>
                  </a:cxn>
                  <a:cxn ang="0">
                    <a:pos x="304" y="37"/>
                  </a:cxn>
                  <a:cxn ang="0">
                    <a:pos x="363" y="16"/>
                  </a:cxn>
                  <a:cxn ang="0">
                    <a:pos x="427" y="4"/>
                  </a:cxn>
                  <a:cxn ang="0">
                    <a:pos x="490" y="0"/>
                  </a:cxn>
                  <a:cxn ang="0">
                    <a:pos x="553" y="4"/>
                  </a:cxn>
                  <a:cxn ang="0">
                    <a:pos x="617" y="16"/>
                  </a:cxn>
                  <a:cxn ang="0">
                    <a:pos x="676" y="37"/>
                  </a:cxn>
                  <a:cxn ang="0">
                    <a:pos x="734" y="66"/>
                  </a:cxn>
                  <a:cxn ang="0">
                    <a:pos x="788" y="100"/>
                  </a:cxn>
                  <a:cxn ang="0">
                    <a:pos x="836" y="143"/>
                  </a:cxn>
                  <a:cxn ang="0">
                    <a:pos x="878" y="191"/>
                  </a:cxn>
                  <a:cxn ang="0">
                    <a:pos x="915" y="245"/>
                  </a:cxn>
                  <a:cxn ang="0">
                    <a:pos x="942" y="302"/>
                  </a:cxn>
                  <a:cxn ang="0">
                    <a:pos x="963" y="362"/>
                  </a:cxn>
                  <a:cxn ang="0">
                    <a:pos x="974" y="425"/>
                  </a:cxn>
                  <a:cxn ang="0">
                    <a:pos x="978" y="489"/>
                  </a:cxn>
                  <a:cxn ang="0">
                    <a:pos x="974" y="552"/>
                  </a:cxn>
                  <a:cxn ang="0">
                    <a:pos x="963" y="616"/>
                  </a:cxn>
                  <a:cxn ang="0">
                    <a:pos x="942" y="675"/>
                  </a:cxn>
                  <a:cxn ang="0">
                    <a:pos x="915" y="733"/>
                  </a:cxn>
                  <a:cxn ang="0">
                    <a:pos x="878" y="787"/>
                  </a:cxn>
                  <a:cxn ang="0">
                    <a:pos x="836" y="835"/>
                  </a:cxn>
                  <a:cxn ang="0">
                    <a:pos x="788" y="877"/>
                  </a:cxn>
                  <a:cxn ang="0">
                    <a:pos x="734" y="912"/>
                  </a:cxn>
                  <a:cxn ang="0">
                    <a:pos x="676" y="940"/>
                  </a:cxn>
                  <a:cxn ang="0">
                    <a:pos x="617" y="962"/>
                  </a:cxn>
                  <a:cxn ang="0">
                    <a:pos x="553" y="973"/>
                  </a:cxn>
                  <a:cxn ang="0">
                    <a:pos x="490" y="977"/>
                  </a:cxn>
                  <a:cxn ang="0">
                    <a:pos x="427" y="973"/>
                  </a:cxn>
                  <a:cxn ang="0">
                    <a:pos x="363" y="962"/>
                  </a:cxn>
                  <a:cxn ang="0">
                    <a:pos x="304" y="940"/>
                  </a:cxn>
                  <a:cxn ang="0">
                    <a:pos x="246" y="912"/>
                  </a:cxn>
                  <a:cxn ang="0">
                    <a:pos x="192" y="877"/>
                  </a:cxn>
                  <a:cxn ang="0">
                    <a:pos x="144" y="835"/>
                  </a:cxn>
                  <a:cxn ang="0">
                    <a:pos x="102" y="787"/>
                  </a:cxn>
                  <a:cxn ang="0">
                    <a:pos x="67" y="733"/>
                  </a:cxn>
                  <a:cxn ang="0">
                    <a:pos x="38" y="675"/>
                  </a:cxn>
                  <a:cxn ang="0">
                    <a:pos x="17" y="616"/>
                  </a:cxn>
                  <a:cxn ang="0">
                    <a:pos x="6" y="552"/>
                  </a:cxn>
                  <a:cxn ang="0">
                    <a:pos x="0" y="489"/>
                  </a:cxn>
                </a:cxnLst>
                <a:rect l="0" t="0" r="r" b="b"/>
                <a:pathLst>
                  <a:path w="978" h="977">
                    <a:moveTo>
                      <a:pt x="0" y="489"/>
                    </a:moveTo>
                    <a:lnTo>
                      <a:pt x="6" y="425"/>
                    </a:lnTo>
                    <a:lnTo>
                      <a:pt x="17" y="362"/>
                    </a:lnTo>
                    <a:lnTo>
                      <a:pt x="38" y="302"/>
                    </a:lnTo>
                    <a:lnTo>
                      <a:pt x="67" y="245"/>
                    </a:lnTo>
                    <a:lnTo>
                      <a:pt x="102" y="191"/>
                    </a:lnTo>
                    <a:lnTo>
                      <a:pt x="144" y="143"/>
                    </a:lnTo>
                    <a:lnTo>
                      <a:pt x="192" y="100"/>
                    </a:lnTo>
                    <a:lnTo>
                      <a:pt x="246" y="66"/>
                    </a:lnTo>
                    <a:lnTo>
                      <a:pt x="304" y="37"/>
                    </a:lnTo>
                    <a:lnTo>
                      <a:pt x="363" y="16"/>
                    </a:lnTo>
                    <a:lnTo>
                      <a:pt x="427" y="4"/>
                    </a:lnTo>
                    <a:lnTo>
                      <a:pt x="490" y="0"/>
                    </a:lnTo>
                    <a:lnTo>
                      <a:pt x="553" y="4"/>
                    </a:lnTo>
                    <a:lnTo>
                      <a:pt x="617" y="16"/>
                    </a:lnTo>
                    <a:lnTo>
                      <a:pt x="676" y="37"/>
                    </a:lnTo>
                    <a:lnTo>
                      <a:pt x="734" y="66"/>
                    </a:lnTo>
                    <a:lnTo>
                      <a:pt x="788" y="100"/>
                    </a:lnTo>
                    <a:lnTo>
                      <a:pt x="836" y="143"/>
                    </a:lnTo>
                    <a:lnTo>
                      <a:pt x="878" y="191"/>
                    </a:lnTo>
                    <a:lnTo>
                      <a:pt x="915" y="245"/>
                    </a:lnTo>
                    <a:lnTo>
                      <a:pt x="942" y="302"/>
                    </a:lnTo>
                    <a:lnTo>
                      <a:pt x="963" y="362"/>
                    </a:lnTo>
                    <a:lnTo>
                      <a:pt x="974" y="425"/>
                    </a:lnTo>
                    <a:lnTo>
                      <a:pt x="978" y="489"/>
                    </a:lnTo>
                    <a:lnTo>
                      <a:pt x="974" y="552"/>
                    </a:lnTo>
                    <a:lnTo>
                      <a:pt x="963" y="616"/>
                    </a:lnTo>
                    <a:lnTo>
                      <a:pt x="942" y="675"/>
                    </a:lnTo>
                    <a:lnTo>
                      <a:pt x="915" y="733"/>
                    </a:lnTo>
                    <a:lnTo>
                      <a:pt x="878" y="787"/>
                    </a:lnTo>
                    <a:lnTo>
                      <a:pt x="836" y="835"/>
                    </a:lnTo>
                    <a:lnTo>
                      <a:pt x="788" y="877"/>
                    </a:lnTo>
                    <a:lnTo>
                      <a:pt x="734" y="912"/>
                    </a:lnTo>
                    <a:lnTo>
                      <a:pt x="676" y="940"/>
                    </a:lnTo>
                    <a:lnTo>
                      <a:pt x="617" y="962"/>
                    </a:lnTo>
                    <a:lnTo>
                      <a:pt x="553" y="973"/>
                    </a:lnTo>
                    <a:lnTo>
                      <a:pt x="490" y="977"/>
                    </a:lnTo>
                    <a:lnTo>
                      <a:pt x="427" y="973"/>
                    </a:lnTo>
                    <a:lnTo>
                      <a:pt x="363" y="962"/>
                    </a:lnTo>
                    <a:lnTo>
                      <a:pt x="304" y="940"/>
                    </a:lnTo>
                    <a:lnTo>
                      <a:pt x="246" y="912"/>
                    </a:lnTo>
                    <a:lnTo>
                      <a:pt x="192" y="877"/>
                    </a:lnTo>
                    <a:lnTo>
                      <a:pt x="144" y="835"/>
                    </a:lnTo>
                    <a:lnTo>
                      <a:pt x="102" y="787"/>
                    </a:lnTo>
                    <a:lnTo>
                      <a:pt x="67" y="733"/>
                    </a:lnTo>
                    <a:lnTo>
                      <a:pt x="38" y="675"/>
                    </a:lnTo>
                    <a:lnTo>
                      <a:pt x="17" y="616"/>
                    </a:lnTo>
                    <a:lnTo>
                      <a:pt x="6" y="552"/>
                    </a:lnTo>
                    <a:lnTo>
                      <a:pt x="0" y="48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3" name="Freeform 2641"/>
              <p:cNvSpPr>
                <a:spLocks noChangeAspect="1"/>
              </p:cNvSpPr>
              <p:nvPr/>
            </p:nvSpPr>
            <p:spPr bwMode="auto">
              <a:xfrm>
                <a:off x="5879" y="2508"/>
                <a:ext cx="255" cy="255"/>
              </a:xfrm>
              <a:custGeom>
                <a:avLst/>
                <a:gdLst/>
                <a:ahLst/>
                <a:cxnLst>
                  <a:cxn ang="0">
                    <a:pos x="0" y="253"/>
                  </a:cxn>
                  <a:cxn ang="0">
                    <a:pos x="6" y="203"/>
                  </a:cxn>
                  <a:cxn ang="0">
                    <a:pos x="19" y="155"/>
                  </a:cxn>
                  <a:cxn ang="0">
                    <a:pos x="44" y="113"/>
                  </a:cxn>
                  <a:cxn ang="0">
                    <a:pos x="75" y="73"/>
                  </a:cxn>
                  <a:cxn ang="0">
                    <a:pos x="114" y="42"/>
                  </a:cxn>
                  <a:cxn ang="0">
                    <a:pos x="158" y="19"/>
                  </a:cxn>
                  <a:cxn ang="0">
                    <a:pos x="206" y="3"/>
                  </a:cxn>
                  <a:cxn ang="0">
                    <a:pos x="256" y="0"/>
                  </a:cxn>
                  <a:cxn ang="0">
                    <a:pos x="306" y="3"/>
                  </a:cxn>
                  <a:cxn ang="0">
                    <a:pos x="354" y="19"/>
                  </a:cxn>
                  <a:cxn ang="0">
                    <a:pos x="396" y="42"/>
                  </a:cxn>
                  <a:cxn ang="0">
                    <a:pos x="437" y="73"/>
                  </a:cxn>
                  <a:cxn ang="0">
                    <a:pos x="467" y="113"/>
                  </a:cxn>
                  <a:cxn ang="0">
                    <a:pos x="490" y="155"/>
                  </a:cxn>
                  <a:cxn ang="0">
                    <a:pos x="506" y="203"/>
                  </a:cxn>
                  <a:cxn ang="0">
                    <a:pos x="510" y="253"/>
                  </a:cxn>
                  <a:cxn ang="0">
                    <a:pos x="506" y="303"/>
                  </a:cxn>
                  <a:cxn ang="0">
                    <a:pos x="490" y="351"/>
                  </a:cxn>
                  <a:cxn ang="0">
                    <a:pos x="467" y="396"/>
                  </a:cxn>
                  <a:cxn ang="0">
                    <a:pos x="437" y="434"/>
                  </a:cxn>
                  <a:cxn ang="0">
                    <a:pos x="396" y="465"/>
                  </a:cxn>
                  <a:cxn ang="0">
                    <a:pos x="354" y="490"/>
                  </a:cxn>
                  <a:cxn ang="0">
                    <a:pos x="306" y="503"/>
                  </a:cxn>
                  <a:cxn ang="0">
                    <a:pos x="256" y="509"/>
                  </a:cxn>
                  <a:cxn ang="0">
                    <a:pos x="206" y="503"/>
                  </a:cxn>
                  <a:cxn ang="0">
                    <a:pos x="158" y="490"/>
                  </a:cxn>
                  <a:cxn ang="0">
                    <a:pos x="114" y="465"/>
                  </a:cxn>
                  <a:cxn ang="0">
                    <a:pos x="75" y="434"/>
                  </a:cxn>
                  <a:cxn ang="0">
                    <a:pos x="44" y="396"/>
                  </a:cxn>
                  <a:cxn ang="0">
                    <a:pos x="19" y="351"/>
                  </a:cxn>
                  <a:cxn ang="0">
                    <a:pos x="6" y="303"/>
                  </a:cxn>
                  <a:cxn ang="0">
                    <a:pos x="0" y="253"/>
                  </a:cxn>
                </a:cxnLst>
                <a:rect l="0" t="0" r="r" b="b"/>
                <a:pathLst>
                  <a:path w="510" h="509">
                    <a:moveTo>
                      <a:pt x="0" y="253"/>
                    </a:moveTo>
                    <a:lnTo>
                      <a:pt x="6" y="203"/>
                    </a:lnTo>
                    <a:lnTo>
                      <a:pt x="19" y="155"/>
                    </a:lnTo>
                    <a:lnTo>
                      <a:pt x="44" y="113"/>
                    </a:lnTo>
                    <a:lnTo>
                      <a:pt x="75" y="73"/>
                    </a:lnTo>
                    <a:lnTo>
                      <a:pt x="114" y="42"/>
                    </a:lnTo>
                    <a:lnTo>
                      <a:pt x="158" y="19"/>
                    </a:lnTo>
                    <a:lnTo>
                      <a:pt x="206" y="3"/>
                    </a:lnTo>
                    <a:lnTo>
                      <a:pt x="256" y="0"/>
                    </a:lnTo>
                    <a:lnTo>
                      <a:pt x="306" y="3"/>
                    </a:lnTo>
                    <a:lnTo>
                      <a:pt x="354" y="19"/>
                    </a:lnTo>
                    <a:lnTo>
                      <a:pt x="396" y="42"/>
                    </a:lnTo>
                    <a:lnTo>
                      <a:pt x="437" y="73"/>
                    </a:lnTo>
                    <a:lnTo>
                      <a:pt x="467" y="113"/>
                    </a:lnTo>
                    <a:lnTo>
                      <a:pt x="490" y="155"/>
                    </a:lnTo>
                    <a:lnTo>
                      <a:pt x="506" y="203"/>
                    </a:lnTo>
                    <a:lnTo>
                      <a:pt x="510" y="253"/>
                    </a:lnTo>
                    <a:lnTo>
                      <a:pt x="506" y="303"/>
                    </a:lnTo>
                    <a:lnTo>
                      <a:pt x="490" y="351"/>
                    </a:lnTo>
                    <a:lnTo>
                      <a:pt x="467" y="396"/>
                    </a:lnTo>
                    <a:lnTo>
                      <a:pt x="437" y="434"/>
                    </a:lnTo>
                    <a:lnTo>
                      <a:pt x="396" y="465"/>
                    </a:lnTo>
                    <a:lnTo>
                      <a:pt x="354" y="490"/>
                    </a:lnTo>
                    <a:lnTo>
                      <a:pt x="306" y="503"/>
                    </a:lnTo>
                    <a:lnTo>
                      <a:pt x="256" y="509"/>
                    </a:lnTo>
                    <a:lnTo>
                      <a:pt x="206" y="503"/>
                    </a:lnTo>
                    <a:lnTo>
                      <a:pt x="158" y="490"/>
                    </a:lnTo>
                    <a:lnTo>
                      <a:pt x="114" y="465"/>
                    </a:lnTo>
                    <a:lnTo>
                      <a:pt x="75" y="434"/>
                    </a:lnTo>
                    <a:lnTo>
                      <a:pt x="44" y="396"/>
                    </a:lnTo>
                    <a:lnTo>
                      <a:pt x="19" y="351"/>
                    </a:lnTo>
                    <a:lnTo>
                      <a:pt x="6" y="303"/>
                    </a:lnTo>
                    <a:lnTo>
                      <a:pt x="0" y="253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4" name="Freeform 2642"/>
              <p:cNvSpPr>
                <a:spLocks noChangeAspect="1"/>
              </p:cNvSpPr>
              <p:nvPr/>
            </p:nvSpPr>
            <p:spPr bwMode="auto">
              <a:xfrm>
                <a:off x="5974" y="2603"/>
                <a:ext cx="65" cy="6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5" y="38"/>
                  </a:cxn>
                  <a:cxn ang="0">
                    <a:pos x="19" y="19"/>
                  </a:cxn>
                  <a:cxn ang="0">
                    <a:pos x="40" y="4"/>
                  </a:cxn>
                  <a:cxn ang="0">
                    <a:pos x="65" y="0"/>
                  </a:cxn>
                  <a:cxn ang="0">
                    <a:pos x="90" y="4"/>
                  </a:cxn>
                  <a:cxn ang="0">
                    <a:pos x="109" y="19"/>
                  </a:cxn>
                  <a:cxn ang="0">
                    <a:pos x="125" y="38"/>
                  </a:cxn>
                  <a:cxn ang="0">
                    <a:pos x="128" y="63"/>
                  </a:cxn>
                  <a:cxn ang="0">
                    <a:pos x="125" y="88"/>
                  </a:cxn>
                  <a:cxn ang="0">
                    <a:pos x="109" y="109"/>
                  </a:cxn>
                  <a:cxn ang="0">
                    <a:pos x="90" y="123"/>
                  </a:cxn>
                  <a:cxn ang="0">
                    <a:pos x="65" y="127"/>
                  </a:cxn>
                  <a:cxn ang="0">
                    <a:pos x="40" y="123"/>
                  </a:cxn>
                  <a:cxn ang="0">
                    <a:pos x="19" y="109"/>
                  </a:cxn>
                  <a:cxn ang="0">
                    <a:pos x="5" y="88"/>
                  </a:cxn>
                  <a:cxn ang="0">
                    <a:pos x="0" y="63"/>
                  </a:cxn>
                </a:cxnLst>
                <a:rect l="0" t="0" r="r" b="b"/>
                <a:pathLst>
                  <a:path w="128" h="127">
                    <a:moveTo>
                      <a:pt x="0" y="63"/>
                    </a:moveTo>
                    <a:lnTo>
                      <a:pt x="5" y="38"/>
                    </a:lnTo>
                    <a:lnTo>
                      <a:pt x="19" y="19"/>
                    </a:lnTo>
                    <a:lnTo>
                      <a:pt x="40" y="4"/>
                    </a:lnTo>
                    <a:lnTo>
                      <a:pt x="65" y="0"/>
                    </a:lnTo>
                    <a:lnTo>
                      <a:pt x="90" y="4"/>
                    </a:lnTo>
                    <a:lnTo>
                      <a:pt x="109" y="19"/>
                    </a:lnTo>
                    <a:lnTo>
                      <a:pt x="125" y="38"/>
                    </a:lnTo>
                    <a:lnTo>
                      <a:pt x="128" y="63"/>
                    </a:lnTo>
                    <a:lnTo>
                      <a:pt x="125" y="88"/>
                    </a:lnTo>
                    <a:lnTo>
                      <a:pt x="109" y="109"/>
                    </a:lnTo>
                    <a:lnTo>
                      <a:pt x="90" y="123"/>
                    </a:lnTo>
                    <a:lnTo>
                      <a:pt x="65" y="127"/>
                    </a:lnTo>
                    <a:lnTo>
                      <a:pt x="40" y="123"/>
                    </a:lnTo>
                    <a:lnTo>
                      <a:pt x="19" y="109"/>
                    </a:lnTo>
                    <a:lnTo>
                      <a:pt x="5" y="88"/>
                    </a:lnTo>
                    <a:lnTo>
                      <a:pt x="0" y="63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5" name="Rectangle 2643"/>
              <p:cNvSpPr>
                <a:spLocks noChangeAspect="1" noChangeArrowheads="1"/>
              </p:cNvSpPr>
              <p:nvPr/>
            </p:nvSpPr>
            <p:spPr bwMode="auto">
              <a:xfrm>
                <a:off x="1753" y="2551"/>
                <a:ext cx="278" cy="85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6" name="Freeform 2644"/>
              <p:cNvSpPr>
                <a:spLocks noChangeAspect="1"/>
              </p:cNvSpPr>
              <p:nvPr/>
            </p:nvSpPr>
            <p:spPr bwMode="auto">
              <a:xfrm>
                <a:off x="1669" y="2423"/>
                <a:ext cx="447" cy="340"/>
              </a:xfrm>
              <a:custGeom>
                <a:avLst/>
                <a:gdLst/>
                <a:ahLst/>
                <a:cxnLst>
                  <a:cxn ang="0">
                    <a:pos x="0" y="575"/>
                  </a:cxn>
                  <a:cxn ang="0">
                    <a:pos x="0" y="596"/>
                  </a:cxn>
                  <a:cxn ang="0">
                    <a:pos x="85" y="681"/>
                  </a:cxn>
                  <a:cxn ang="0">
                    <a:pos x="808" y="681"/>
                  </a:cxn>
                  <a:cxn ang="0">
                    <a:pos x="894" y="596"/>
                  </a:cxn>
                  <a:cxn ang="0">
                    <a:pos x="894" y="0"/>
                  </a:cxn>
                  <a:cxn ang="0">
                    <a:pos x="0" y="0"/>
                  </a:cxn>
                  <a:cxn ang="0">
                    <a:pos x="0" y="575"/>
                  </a:cxn>
                </a:cxnLst>
                <a:rect l="0" t="0" r="r" b="b"/>
                <a:pathLst>
                  <a:path w="894" h="681">
                    <a:moveTo>
                      <a:pt x="0" y="575"/>
                    </a:moveTo>
                    <a:lnTo>
                      <a:pt x="0" y="596"/>
                    </a:lnTo>
                    <a:lnTo>
                      <a:pt x="85" y="681"/>
                    </a:lnTo>
                    <a:lnTo>
                      <a:pt x="808" y="681"/>
                    </a:lnTo>
                    <a:lnTo>
                      <a:pt x="894" y="596"/>
                    </a:lnTo>
                    <a:lnTo>
                      <a:pt x="894" y="0"/>
                    </a:lnTo>
                    <a:lnTo>
                      <a:pt x="0" y="0"/>
                    </a:lnTo>
                    <a:lnTo>
                      <a:pt x="0" y="575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7" name="Freeform 2645"/>
              <p:cNvSpPr>
                <a:spLocks noChangeAspect="1"/>
              </p:cNvSpPr>
              <p:nvPr/>
            </p:nvSpPr>
            <p:spPr bwMode="auto">
              <a:xfrm>
                <a:off x="5581" y="2444"/>
                <a:ext cx="235" cy="127"/>
              </a:xfrm>
              <a:custGeom>
                <a:avLst/>
                <a:gdLst/>
                <a:ahLst/>
                <a:cxnLst>
                  <a:cxn ang="0">
                    <a:pos x="469" y="0"/>
                  </a:cxn>
                  <a:cxn ang="0">
                    <a:pos x="469" y="253"/>
                  </a:cxn>
                  <a:cxn ang="0">
                    <a:pos x="0" y="253"/>
                  </a:cxn>
                </a:cxnLst>
                <a:rect l="0" t="0" r="r" b="b"/>
                <a:pathLst>
                  <a:path w="469" h="253">
                    <a:moveTo>
                      <a:pt x="469" y="0"/>
                    </a:moveTo>
                    <a:lnTo>
                      <a:pt x="469" y="253"/>
                    </a:lnTo>
                    <a:lnTo>
                      <a:pt x="0" y="253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8" name="Freeform 2646"/>
              <p:cNvSpPr>
                <a:spLocks noChangeAspect="1"/>
              </p:cNvSpPr>
              <p:nvPr/>
            </p:nvSpPr>
            <p:spPr bwMode="auto">
              <a:xfrm>
                <a:off x="5071" y="2342"/>
                <a:ext cx="510" cy="229"/>
              </a:xfrm>
              <a:custGeom>
                <a:avLst/>
                <a:gdLst/>
                <a:ahLst/>
                <a:cxnLst>
                  <a:cxn ang="0">
                    <a:pos x="0" y="457"/>
                  </a:cxn>
                  <a:cxn ang="0">
                    <a:pos x="13" y="392"/>
                  </a:cxn>
                  <a:cxn ang="0">
                    <a:pos x="32" y="327"/>
                  </a:cxn>
                  <a:cxn ang="0">
                    <a:pos x="61" y="265"/>
                  </a:cxn>
                  <a:cxn ang="0">
                    <a:pos x="100" y="208"/>
                  </a:cxn>
                  <a:cxn ang="0">
                    <a:pos x="144" y="156"/>
                  </a:cxn>
                  <a:cxn ang="0">
                    <a:pos x="194" y="110"/>
                  </a:cxn>
                  <a:cxn ang="0">
                    <a:pos x="250" y="71"/>
                  </a:cxn>
                  <a:cxn ang="0">
                    <a:pos x="311" y="40"/>
                  </a:cxn>
                  <a:cxn ang="0">
                    <a:pos x="376" y="19"/>
                  </a:cxn>
                  <a:cxn ang="0">
                    <a:pos x="444" y="6"/>
                  </a:cxn>
                  <a:cxn ang="0">
                    <a:pos x="511" y="0"/>
                  </a:cxn>
                  <a:cxn ang="0">
                    <a:pos x="578" y="6"/>
                  </a:cxn>
                  <a:cxn ang="0">
                    <a:pos x="646" y="19"/>
                  </a:cxn>
                  <a:cxn ang="0">
                    <a:pos x="711" y="40"/>
                  </a:cxn>
                  <a:cxn ang="0">
                    <a:pos x="772" y="71"/>
                  </a:cxn>
                  <a:cxn ang="0">
                    <a:pos x="828" y="110"/>
                  </a:cxn>
                  <a:cxn ang="0">
                    <a:pos x="878" y="156"/>
                  </a:cxn>
                  <a:cxn ang="0">
                    <a:pos x="924" y="208"/>
                  </a:cxn>
                  <a:cxn ang="0">
                    <a:pos x="959" y="265"/>
                  </a:cxn>
                  <a:cxn ang="0">
                    <a:pos x="990" y="327"/>
                  </a:cxn>
                  <a:cxn ang="0">
                    <a:pos x="1009" y="392"/>
                  </a:cxn>
                  <a:cxn ang="0">
                    <a:pos x="1020" y="457"/>
                  </a:cxn>
                </a:cxnLst>
                <a:rect l="0" t="0" r="r" b="b"/>
                <a:pathLst>
                  <a:path w="1020" h="457">
                    <a:moveTo>
                      <a:pt x="0" y="457"/>
                    </a:moveTo>
                    <a:lnTo>
                      <a:pt x="13" y="392"/>
                    </a:lnTo>
                    <a:lnTo>
                      <a:pt x="32" y="327"/>
                    </a:lnTo>
                    <a:lnTo>
                      <a:pt x="61" y="265"/>
                    </a:lnTo>
                    <a:lnTo>
                      <a:pt x="100" y="208"/>
                    </a:lnTo>
                    <a:lnTo>
                      <a:pt x="144" y="156"/>
                    </a:lnTo>
                    <a:lnTo>
                      <a:pt x="194" y="110"/>
                    </a:lnTo>
                    <a:lnTo>
                      <a:pt x="250" y="71"/>
                    </a:lnTo>
                    <a:lnTo>
                      <a:pt x="311" y="40"/>
                    </a:lnTo>
                    <a:lnTo>
                      <a:pt x="376" y="19"/>
                    </a:lnTo>
                    <a:lnTo>
                      <a:pt x="444" y="6"/>
                    </a:lnTo>
                    <a:lnTo>
                      <a:pt x="511" y="0"/>
                    </a:lnTo>
                    <a:lnTo>
                      <a:pt x="578" y="6"/>
                    </a:lnTo>
                    <a:lnTo>
                      <a:pt x="646" y="19"/>
                    </a:lnTo>
                    <a:lnTo>
                      <a:pt x="711" y="40"/>
                    </a:lnTo>
                    <a:lnTo>
                      <a:pt x="772" y="71"/>
                    </a:lnTo>
                    <a:lnTo>
                      <a:pt x="828" y="110"/>
                    </a:lnTo>
                    <a:lnTo>
                      <a:pt x="878" y="156"/>
                    </a:lnTo>
                    <a:lnTo>
                      <a:pt x="924" y="208"/>
                    </a:lnTo>
                    <a:lnTo>
                      <a:pt x="959" y="265"/>
                    </a:lnTo>
                    <a:lnTo>
                      <a:pt x="990" y="327"/>
                    </a:lnTo>
                    <a:lnTo>
                      <a:pt x="1009" y="392"/>
                    </a:lnTo>
                    <a:lnTo>
                      <a:pt x="1020" y="45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9" name="Line 2647"/>
              <p:cNvSpPr>
                <a:spLocks noChangeAspect="1" noChangeShapeType="1"/>
              </p:cNvSpPr>
              <p:nvPr/>
            </p:nvSpPr>
            <p:spPr bwMode="auto">
              <a:xfrm flipH="1">
                <a:off x="4773" y="2571"/>
                <a:ext cx="298" cy="1"/>
              </a:xfrm>
              <a:prstGeom prst="line">
                <a:avLst/>
              </a:pr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0" name="Freeform 2648"/>
              <p:cNvSpPr>
                <a:spLocks noChangeAspect="1"/>
              </p:cNvSpPr>
              <p:nvPr/>
            </p:nvSpPr>
            <p:spPr bwMode="auto">
              <a:xfrm>
                <a:off x="4263" y="2342"/>
                <a:ext cx="510" cy="229"/>
              </a:xfrm>
              <a:custGeom>
                <a:avLst/>
                <a:gdLst/>
                <a:ahLst/>
                <a:cxnLst>
                  <a:cxn ang="0">
                    <a:pos x="0" y="457"/>
                  </a:cxn>
                  <a:cxn ang="0">
                    <a:pos x="12" y="392"/>
                  </a:cxn>
                  <a:cxn ang="0">
                    <a:pos x="33" y="327"/>
                  </a:cxn>
                  <a:cxn ang="0">
                    <a:pos x="62" y="265"/>
                  </a:cxn>
                  <a:cxn ang="0">
                    <a:pos x="98" y="208"/>
                  </a:cxn>
                  <a:cxn ang="0">
                    <a:pos x="142" y="156"/>
                  </a:cxn>
                  <a:cxn ang="0">
                    <a:pos x="192" y="110"/>
                  </a:cxn>
                  <a:cxn ang="0">
                    <a:pos x="250" y="71"/>
                  </a:cxn>
                  <a:cxn ang="0">
                    <a:pos x="312" y="40"/>
                  </a:cxn>
                  <a:cxn ang="0">
                    <a:pos x="375" y="19"/>
                  </a:cxn>
                  <a:cxn ang="0">
                    <a:pos x="442" y="6"/>
                  </a:cxn>
                  <a:cxn ang="0">
                    <a:pos x="511" y="0"/>
                  </a:cxn>
                  <a:cxn ang="0">
                    <a:pos x="579" y="6"/>
                  </a:cxn>
                  <a:cxn ang="0">
                    <a:pos x="646" y="19"/>
                  </a:cxn>
                  <a:cxn ang="0">
                    <a:pos x="709" y="40"/>
                  </a:cxn>
                  <a:cxn ang="0">
                    <a:pos x="771" y="71"/>
                  </a:cxn>
                  <a:cxn ang="0">
                    <a:pos x="829" y="110"/>
                  </a:cxn>
                  <a:cxn ang="0">
                    <a:pos x="879" y="156"/>
                  </a:cxn>
                  <a:cxn ang="0">
                    <a:pos x="923" y="208"/>
                  </a:cxn>
                  <a:cxn ang="0">
                    <a:pos x="961" y="265"/>
                  </a:cxn>
                  <a:cxn ang="0">
                    <a:pos x="990" y="327"/>
                  </a:cxn>
                  <a:cxn ang="0">
                    <a:pos x="1009" y="392"/>
                  </a:cxn>
                  <a:cxn ang="0">
                    <a:pos x="1021" y="457"/>
                  </a:cxn>
                </a:cxnLst>
                <a:rect l="0" t="0" r="r" b="b"/>
                <a:pathLst>
                  <a:path w="1021" h="457">
                    <a:moveTo>
                      <a:pt x="0" y="457"/>
                    </a:moveTo>
                    <a:lnTo>
                      <a:pt x="12" y="392"/>
                    </a:lnTo>
                    <a:lnTo>
                      <a:pt x="33" y="327"/>
                    </a:lnTo>
                    <a:lnTo>
                      <a:pt x="62" y="265"/>
                    </a:lnTo>
                    <a:lnTo>
                      <a:pt x="98" y="208"/>
                    </a:lnTo>
                    <a:lnTo>
                      <a:pt x="142" y="156"/>
                    </a:lnTo>
                    <a:lnTo>
                      <a:pt x="192" y="110"/>
                    </a:lnTo>
                    <a:lnTo>
                      <a:pt x="250" y="71"/>
                    </a:lnTo>
                    <a:lnTo>
                      <a:pt x="312" y="40"/>
                    </a:lnTo>
                    <a:lnTo>
                      <a:pt x="375" y="19"/>
                    </a:lnTo>
                    <a:lnTo>
                      <a:pt x="442" y="6"/>
                    </a:lnTo>
                    <a:lnTo>
                      <a:pt x="511" y="0"/>
                    </a:lnTo>
                    <a:lnTo>
                      <a:pt x="579" y="6"/>
                    </a:lnTo>
                    <a:lnTo>
                      <a:pt x="646" y="19"/>
                    </a:lnTo>
                    <a:lnTo>
                      <a:pt x="709" y="40"/>
                    </a:lnTo>
                    <a:lnTo>
                      <a:pt x="771" y="71"/>
                    </a:lnTo>
                    <a:lnTo>
                      <a:pt x="829" y="110"/>
                    </a:lnTo>
                    <a:lnTo>
                      <a:pt x="879" y="156"/>
                    </a:lnTo>
                    <a:lnTo>
                      <a:pt x="923" y="208"/>
                    </a:lnTo>
                    <a:lnTo>
                      <a:pt x="961" y="265"/>
                    </a:lnTo>
                    <a:lnTo>
                      <a:pt x="990" y="327"/>
                    </a:lnTo>
                    <a:lnTo>
                      <a:pt x="1009" y="392"/>
                    </a:lnTo>
                    <a:lnTo>
                      <a:pt x="1021" y="45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1" name="Line 2649"/>
              <p:cNvSpPr>
                <a:spLocks noChangeAspect="1" noChangeShapeType="1"/>
              </p:cNvSpPr>
              <p:nvPr/>
            </p:nvSpPr>
            <p:spPr bwMode="auto">
              <a:xfrm flipH="1">
                <a:off x="4177" y="2571"/>
                <a:ext cx="86" cy="1"/>
              </a:xfrm>
              <a:prstGeom prst="line">
                <a:avLst/>
              </a:pr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2" name="Freeform 2650"/>
              <p:cNvSpPr>
                <a:spLocks noChangeAspect="1"/>
              </p:cNvSpPr>
              <p:nvPr/>
            </p:nvSpPr>
            <p:spPr bwMode="auto">
              <a:xfrm>
                <a:off x="3668" y="2342"/>
                <a:ext cx="509" cy="229"/>
              </a:xfrm>
              <a:custGeom>
                <a:avLst/>
                <a:gdLst/>
                <a:ahLst/>
                <a:cxnLst>
                  <a:cxn ang="0">
                    <a:pos x="0" y="457"/>
                  </a:cxn>
                  <a:cxn ang="0">
                    <a:pos x="12" y="392"/>
                  </a:cxn>
                  <a:cxn ang="0">
                    <a:pos x="31" y="327"/>
                  </a:cxn>
                  <a:cxn ang="0">
                    <a:pos x="62" y="265"/>
                  </a:cxn>
                  <a:cxn ang="0">
                    <a:pos x="98" y="208"/>
                  </a:cxn>
                  <a:cxn ang="0">
                    <a:pos x="143" y="156"/>
                  </a:cxn>
                  <a:cxn ang="0">
                    <a:pos x="193" y="110"/>
                  </a:cxn>
                  <a:cxn ang="0">
                    <a:pos x="250" y="71"/>
                  </a:cxn>
                  <a:cxn ang="0">
                    <a:pos x="310" y="40"/>
                  </a:cxn>
                  <a:cxn ang="0">
                    <a:pos x="375" y="19"/>
                  </a:cxn>
                  <a:cxn ang="0">
                    <a:pos x="442" y="6"/>
                  </a:cxn>
                  <a:cxn ang="0">
                    <a:pos x="510" y="0"/>
                  </a:cxn>
                  <a:cxn ang="0">
                    <a:pos x="577" y="6"/>
                  </a:cxn>
                  <a:cxn ang="0">
                    <a:pos x="644" y="19"/>
                  </a:cxn>
                  <a:cxn ang="0">
                    <a:pos x="710" y="40"/>
                  </a:cxn>
                  <a:cxn ang="0">
                    <a:pos x="771" y="71"/>
                  </a:cxn>
                  <a:cxn ang="0">
                    <a:pos x="827" y="110"/>
                  </a:cxn>
                  <a:cxn ang="0">
                    <a:pos x="879" y="156"/>
                  </a:cxn>
                  <a:cxn ang="0">
                    <a:pos x="921" y="208"/>
                  </a:cxn>
                  <a:cxn ang="0">
                    <a:pos x="960" y="265"/>
                  </a:cxn>
                  <a:cxn ang="0">
                    <a:pos x="988" y="327"/>
                  </a:cxn>
                  <a:cxn ang="0">
                    <a:pos x="1008" y="392"/>
                  </a:cxn>
                  <a:cxn ang="0">
                    <a:pos x="1019" y="457"/>
                  </a:cxn>
                </a:cxnLst>
                <a:rect l="0" t="0" r="r" b="b"/>
                <a:pathLst>
                  <a:path w="1019" h="457">
                    <a:moveTo>
                      <a:pt x="0" y="457"/>
                    </a:moveTo>
                    <a:lnTo>
                      <a:pt x="12" y="392"/>
                    </a:lnTo>
                    <a:lnTo>
                      <a:pt x="31" y="327"/>
                    </a:lnTo>
                    <a:lnTo>
                      <a:pt x="62" y="265"/>
                    </a:lnTo>
                    <a:lnTo>
                      <a:pt x="98" y="208"/>
                    </a:lnTo>
                    <a:lnTo>
                      <a:pt x="143" y="156"/>
                    </a:lnTo>
                    <a:lnTo>
                      <a:pt x="193" y="110"/>
                    </a:lnTo>
                    <a:lnTo>
                      <a:pt x="250" y="71"/>
                    </a:lnTo>
                    <a:lnTo>
                      <a:pt x="310" y="40"/>
                    </a:lnTo>
                    <a:lnTo>
                      <a:pt x="375" y="19"/>
                    </a:lnTo>
                    <a:lnTo>
                      <a:pt x="442" y="6"/>
                    </a:lnTo>
                    <a:lnTo>
                      <a:pt x="510" y="0"/>
                    </a:lnTo>
                    <a:lnTo>
                      <a:pt x="577" y="6"/>
                    </a:lnTo>
                    <a:lnTo>
                      <a:pt x="644" y="19"/>
                    </a:lnTo>
                    <a:lnTo>
                      <a:pt x="710" y="40"/>
                    </a:lnTo>
                    <a:lnTo>
                      <a:pt x="771" y="71"/>
                    </a:lnTo>
                    <a:lnTo>
                      <a:pt x="827" y="110"/>
                    </a:lnTo>
                    <a:lnTo>
                      <a:pt x="879" y="156"/>
                    </a:lnTo>
                    <a:lnTo>
                      <a:pt x="921" y="208"/>
                    </a:lnTo>
                    <a:lnTo>
                      <a:pt x="960" y="265"/>
                    </a:lnTo>
                    <a:lnTo>
                      <a:pt x="988" y="327"/>
                    </a:lnTo>
                    <a:lnTo>
                      <a:pt x="1008" y="392"/>
                    </a:lnTo>
                    <a:lnTo>
                      <a:pt x="1019" y="45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3" name="Line 2651"/>
              <p:cNvSpPr>
                <a:spLocks noChangeAspect="1" noChangeShapeType="1"/>
              </p:cNvSpPr>
              <p:nvPr/>
            </p:nvSpPr>
            <p:spPr bwMode="auto">
              <a:xfrm flipH="1">
                <a:off x="3582" y="2571"/>
                <a:ext cx="86" cy="1"/>
              </a:xfrm>
              <a:prstGeom prst="line">
                <a:avLst/>
              </a:pr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4" name="Freeform 2652"/>
              <p:cNvSpPr>
                <a:spLocks noChangeAspect="1"/>
              </p:cNvSpPr>
              <p:nvPr/>
            </p:nvSpPr>
            <p:spPr bwMode="auto">
              <a:xfrm>
                <a:off x="3072" y="2342"/>
                <a:ext cx="510" cy="229"/>
              </a:xfrm>
              <a:custGeom>
                <a:avLst/>
                <a:gdLst/>
                <a:ahLst/>
                <a:cxnLst>
                  <a:cxn ang="0">
                    <a:pos x="0" y="457"/>
                  </a:cxn>
                  <a:cxn ang="0">
                    <a:pos x="11" y="392"/>
                  </a:cxn>
                  <a:cxn ang="0">
                    <a:pos x="32" y="327"/>
                  </a:cxn>
                  <a:cxn ang="0">
                    <a:pos x="59" y="265"/>
                  </a:cxn>
                  <a:cxn ang="0">
                    <a:pos x="98" y="208"/>
                  </a:cxn>
                  <a:cxn ang="0">
                    <a:pos x="142" y="156"/>
                  </a:cxn>
                  <a:cxn ang="0">
                    <a:pos x="192" y="110"/>
                  </a:cxn>
                  <a:cxn ang="0">
                    <a:pos x="250" y="71"/>
                  </a:cxn>
                  <a:cxn ang="0">
                    <a:pos x="311" y="40"/>
                  </a:cxn>
                  <a:cxn ang="0">
                    <a:pos x="374" y="19"/>
                  </a:cxn>
                  <a:cxn ang="0">
                    <a:pos x="442" y="6"/>
                  </a:cxn>
                  <a:cxn ang="0">
                    <a:pos x="509" y="0"/>
                  </a:cxn>
                  <a:cxn ang="0">
                    <a:pos x="578" y="6"/>
                  </a:cxn>
                  <a:cxn ang="0">
                    <a:pos x="645" y="19"/>
                  </a:cxn>
                  <a:cxn ang="0">
                    <a:pos x="709" y="40"/>
                  </a:cxn>
                  <a:cxn ang="0">
                    <a:pos x="770" y="71"/>
                  </a:cxn>
                  <a:cxn ang="0">
                    <a:pos x="828" y="110"/>
                  </a:cxn>
                  <a:cxn ang="0">
                    <a:pos x="878" y="156"/>
                  </a:cxn>
                  <a:cxn ang="0">
                    <a:pos x="922" y="208"/>
                  </a:cxn>
                  <a:cxn ang="0">
                    <a:pos x="961" y="265"/>
                  </a:cxn>
                  <a:cxn ang="0">
                    <a:pos x="988" y="327"/>
                  </a:cxn>
                  <a:cxn ang="0">
                    <a:pos x="1009" y="392"/>
                  </a:cxn>
                  <a:cxn ang="0">
                    <a:pos x="1020" y="457"/>
                  </a:cxn>
                </a:cxnLst>
                <a:rect l="0" t="0" r="r" b="b"/>
                <a:pathLst>
                  <a:path w="1020" h="457">
                    <a:moveTo>
                      <a:pt x="0" y="457"/>
                    </a:moveTo>
                    <a:lnTo>
                      <a:pt x="11" y="392"/>
                    </a:lnTo>
                    <a:lnTo>
                      <a:pt x="32" y="327"/>
                    </a:lnTo>
                    <a:lnTo>
                      <a:pt x="59" y="265"/>
                    </a:lnTo>
                    <a:lnTo>
                      <a:pt x="98" y="208"/>
                    </a:lnTo>
                    <a:lnTo>
                      <a:pt x="142" y="156"/>
                    </a:lnTo>
                    <a:lnTo>
                      <a:pt x="192" y="110"/>
                    </a:lnTo>
                    <a:lnTo>
                      <a:pt x="250" y="71"/>
                    </a:lnTo>
                    <a:lnTo>
                      <a:pt x="311" y="40"/>
                    </a:lnTo>
                    <a:lnTo>
                      <a:pt x="374" y="19"/>
                    </a:lnTo>
                    <a:lnTo>
                      <a:pt x="442" y="6"/>
                    </a:lnTo>
                    <a:lnTo>
                      <a:pt x="509" y="0"/>
                    </a:lnTo>
                    <a:lnTo>
                      <a:pt x="578" y="6"/>
                    </a:lnTo>
                    <a:lnTo>
                      <a:pt x="645" y="19"/>
                    </a:lnTo>
                    <a:lnTo>
                      <a:pt x="709" y="40"/>
                    </a:lnTo>
                    <a:lnTo>
                      <a:pt x="770" y="71"/>
                    </a:lnTo>
                    <a:lnTo>
                      <a:pt x="828" y="110"/>
                    </a:lnTo>
                    <a:lnTo>
                      <a:pt x="878" y="156"/>
                    </a:lnTo>
                    <a:lnTo>
                      <a:pt x="922" y="208"/>
                    </a:lnTo>
                    <a:lnTo>
                      <a:pt x="961" y="265"/>
                    </a:lnTo>
                    <a:lnTo>
                      <a:pt x="988" y="327"/>
                    </a:lnTo>
                    <a:lnTo>
                      <a:pt x="1009" y="392"/>
                    </a:lnTo>
                    <a:lnTo>
                      <a:pt x="1020" y="45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5" name="Line 2653"/>
              <p:cNvSpPr>
                <a:spLocks noChangeAspect="1" noChangeShapeType="1"/>
              </p:cNvSpPr>
              <p:nvPr/>
            </p:nvSpPr>
            <p:spPr bwMode="auto">
              <a:xfrm flipH="1">
                <a:off x="2774" y="2571"/>
                <a:ext cx="298" cy="1"/>
              </a:xfrm>
              <a:prstGeom prst="line">
                <a:avLst/>
              </a:pr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6" name="Freeform 2654"/>
              <p:cNvSpPr>
                <a:spLocks noChangeAspect="1"/>
              </p:cNvSpPr>
              <p:nvPr/>
            </p:nvSpPr>
            <p:spPr bwMode="auto">
              <a:xfrm>
                <a:off x="2265" y="2341"/>
                <a:ext cx="509" cy="230"/>
              </a:xfrm>
              <a:custGeom>
                <a:avLst/>
                <a:gdLst/>
                <a:ahLst/>
                <a:cxnLst>
                  <a:cxn ang="0">
                    <a:pos x="0" y="459"/>
                  </a:cxn>
                  <a:cxn ang="0">
                    <a:pos x="10" y="392"/>
                  </a:cxn>
                  <a:cxn ang="0">
                    <a:pos x="31" y="329"/>
                  </a:cxn>
                  <a:cxn ang="0">
                    <a:pos x="60" y="265"/>
                  </a:cxn>
                  <a:cxn ang="0">
                    <a:pos x="96" y="208"/>
                  </a:cxn>
                  <a:cxn ang="0">
                    <a:pos x="140" y="156"/>
                  </a:cxn>
                  <a:cxn ang="0">
                    <a:pos x="192" y="112"/>
                  </a:cxn>
                  <a:cxn ang="0">
                    <a:pos x="248" y="71"/>
                  </a:cxn>
                  <a:cxn ang="0">
                    <a:pos x="309" y="40"/>
                  </a:cxn>
                  <a:cxn ang="0">
                    <a:pos x="375" y="19"/>
                  </a:cxn>
                  <a:cxn ang="0">
                    <a:pos x="442" y="6"/>
                  </a:cxn>
                  <a:cxn ang="0">
                    <a:pos x="509" y="0"/>
                  </a:cxn>
                  <a:cxn ang="0">
                    <a:pos x="577" y="6"/>
                  </a:cxn>
                  <a:cxn ang="0">
                    <a:pos x="644" y="19"/>
                  </a:cxn>
                  <a:cxn ang="0">
                    <a:pos x="709" y="40"/>
                  </a:cxn>
                  <a:cxn ang="0">
                    <a:pos x="771" y="71"/>
                  </a:cxn>
                  <a:cxn ang="0">
                    <a:pos x="827" y="112"/>
                  </a:cxn>
                  <a:cxn ang="0">
                    <a:pos x="877" y="156"/>
                  </a:cxn>
                  <a:cxn ang="0">
                    <a:pos x="923" y="208"/>
                  </a:cxn>
                  <a:cxn ang="0">
                    <a:pos x="959" y="265"/>
                  </a:cxn>
                  <a:cxn ang="0">
                    <a:pos x="988" y="329"/>
                  </a:cxn>
                  <a:cxn ang="0">
                    <a:pos x="1007" y="392"/>
                  </a:cxn>
                  <a:cxn ang="0">
                    <a:pos x="1019" y="459"/>
                  </a:cxn>
                </a:cxnLst>
                <a:rect l="0" t="0" r="r" b="b"/>
                <a:pathLst>
                  <a:path w="1019" h="459">
                    <a:moveTo>
                      <a:pt x="0" y="459"/>
                    </a:moveTo>
                    <a:lnTo>
                      <a:pt x="10" y="392"/>
                    </a:lnTo>
                    <a:lnTo>
                      <a:pt x="31" y="329"/>
                    </a:lnTo>
                    <a:lnTo>
                      <a:pt x="60" y="265"/>
                    </a:lnTo>
                    <a:lnTo>
                      <a:pt x="96" y="208"/>
                    </a:lnTo>
                    <a:lnTo>
                      <a:pt x="140" y="156"/>
                    </a:lnTo>
                    <a:lnTo>
                      <a:pt x="192" y="112"/>
                    </a:lnTo>
                    <a:lnTo>
                      <a:pt x="248" y="71"/>
                    </a:lnTo>
                    <a:lnTo>
                      <a:pt x="309" y="40"/>
                    </a:lnTo>
                    <a:lnTo>
                      <a:pt x="375" y="19"/>
                    </a:lnTo>
                    <a:lnTo>
                      <a:pt x="442" y="6"/>
                    </a:lnTo>
                    <a:lnTo>
                      <a:pt x="509" y="0"/>
                    </a:lnTo>
                    <a:lnTo>
                      <a:pt x="577" y="6"/>
                    </a:lnTo>
                    <a:lnTo>
                      <a:pt x="644" y="19"/>
                    </a:lnTo>
                    <a:lnTo>
                      <a:pt x="709" y="40"/>
                    </a:lnTo>
                    <a:lnTo>
                      <a:pt x="771" y="71"/>
                    </a:lnTo>
                    <a:lnTo>
                      <a:pt x="827" y="112"/>
                    </a:lnTo>
                    <a:lnTo>
                      <a:pt x="877" y="156"/>
                    </a:lnTo>
                    <a:lnTo>
                      <a:pt x="923" y="208"/>
                    </a:lnTo>
                    <a:lnTo>
                      <a:pt x="959" y="265"/>
                    </a:lnTo>
                    <a:lnTo>
                      <a:pt x="988" y="329"/>
                    </a:lnTo>
                    <a:lnTo>
                      <a:pt x="1007" y="392"/>
                    </a:lnTo>
                    <a:lnTo>
                      <a:pt x="1019" y="45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7" name="Freeform 2655"/>
              <p:cNvSpPr>
                <a:spLocks noChangeAspect="1"/>
              </p:cNvSpPr>
              <p:nvPr/>
            </p:nvSpPr>
            <p:spPr bwMode="auto">
              <a:xfrm>
                <a:off x="860" y="1618"/>
                <a:ext cx="6657" cy="953"/>
              </a:xfrm>
              <a:custGeom>
                <a:avLst/>
                <a:gdLst/>
                <a:ahLst/>
                <a:cxnLst>
                  <a:cxn ang="0">
                    <a:pos x="2806" y="1905"/>
                  </a:cxn>
                  <a:cxn ang="0">
                    <a:pos x="2572" y="1905"/>
                  </a:cxn>
                  <a:cxn ang="0">
                    <a:pos x="2572" y="1523"/>
                  </a:cxn>
                  <a:cxn ang="0">
                    <a:pos x="1553" y="1523"/>
                  </a:cxn>
                  <a:cxn ang="0">
                    <a:pos x="1553" y="1905"/>
                  </a:cxn>
                  <a:cxn ang="0">
                    <a:pos x="0" y="1905"/>
                  </a:cxn>
                  <a:cxn ang="0">
                    <a:pos x="9" y="1721"/>
                  </a:cxn>
                  <a:cxn ang="0">
                    <a:pos x="31" y="1534"/>
                  </a:cxn>
                  <a:cxn ang="0">
                    <a:pos x="57" y="1350"/>
                  </a:cxn>
                  <a:cxn ang="0">
                    <a:pos x="94" y="1167"/>
                  </a:cxn>
                  <a:cxn ang="0">
                    <a:pos x="140" y="987"/>
                  </a:cxn>
                  <a:cxn ang="0">
                    <a:pos x="194" y="808"/>
                  </a:cxn>
                  <a:cxn ang="0">
                    <a:pos x="255" y="633"/>
                  </a:cxn>
                  <a:cxn ang="0">
                    <a:pos x="325" y="460"/>
                  </a:cxn>
                  <a:cxn ang="0">
                    <a:pos x="403" y="291"/>
                  </a:cxn>
                  <a:cxn ang="0">
                    <a:pos x="10504" y="291"/>
                  </a:cxn>
                  <a:cxn ang="0">
                    <a:pos x="10622" y="223"/>
                  </a:cxn>
                  <a:cxn ang="0">
                    <a:pos x="10741" y="166"/>
                  </a:cxn>
                  <a:cxn ang="0">
                    <a:pos x="10864" y="116"/>
                  </a:cxn>
                  <a:cxn ang="0">
                    <a:pos x="10991" y="75"/>
                  </a:cxn>
                  <a:cxn ang="0">
                    <a:pos x="11119" y="43"/>
                  </a:cxn>
                  <a:cxn ang="0">
                    <a:pos x="11250" y="20"/>
                  </a:cxn>
                  <a:cxn ang="0">
                    <a:pos x="11383" y="6"/>
                  </a:cxn>
                  <a:cxn ang="0">
                    <a:pos x="11517" y="0"/>
                  </a:cxn>
                  <a:cxn ang="0">
                    <a:pos x="11650" y="4"/>
                  </a:cxn>
                  <a:cxn ang="0">
                    <a:pos x="11781" y="16"/>
                  </a:cxn>
                  <a:cxn ang="0">
                    <a:pos x="11913" y="39"/>
                  </a:cxn>
                  <a:cxn ang="0">
                    <a:pos x="12042" y="70"/>
                  </a:cxn>
                  <a:cxn ang="0">
                    <a:pos x="12171" y="108"/>
                  </a:cxn>
                  <a:cxn ang="0">
                    <a:pos x="12294" y="156"/>
                  </a:cxn>
                  <a:cxn ang="0">
                    <a:pos x="12415" y="214"/>
                  </a:cxn>
                  <a:cxn ang="0">
                    <a:pos x="12530" y="277"/>
                  </a:cxn>
                  <a:cxn ang="0">
                    <a:pos x="12644" y="350"/>
                  </a:cxn>
                  <a:cxn ang="0">
                    <a:pos x="12749" y="429"/>
                  </a:cxn>
                  <a:cxn ang="0">
                    <a:pos x="12851" y="516"/>
                  </a:cxn>
                  <a:cxn ang="0">
                    <a:pos x="12946" y="610"/>
                  </a:cxn>
                  <a:cxn ang="0">
                    <a:pos x="13034" y="710"/>
                  </a:cxn>
                  <a:cxn ang="0">
                    <a:pos x="13115" y="815"/>
                  </a:cxn>
                  <a:cxn ang="0">
                    <a:pos x="13188" y="927"/>
                  </a:cxn>
                  <a:cxn ang="0">
                    <a:pos x="13253" y="1042"/>
                  </a:cxn>
                  <a:cxn ang="0">
                    <a:pos x="13313" y="1162"/>
                  </a:cxn>
                  <a:cxn ang="0">
                    <a:pos x="13313" y="1905"/>
                  </a:cxn>
                  <a:cxn ang="0">
                    <a:pos x="10675" y="1905"/>
                  </a:cxn>
                  <a:cxn ang="0">
                    <a:pos x="10675" y="1652"/>
                  </a:cxn>
                  <a:cxn ang="0">
                    <a:pos x="9910" y="1652"/>
                  </a:cxn>
                </a:cxnLst>
                <a:rect l="0" t="0" r="r" b="b"/>
                <a:pathLst>
                  <a:path w="13313" h="1905">
                    <a:moveTo>
                      <a:pt x="2806" y="1905"/>
                    </a:moveTo>
                    <a:lnTo>
                      <a:pt x="2572" y="1905"/>
                    </a:lnTo>
                    <a:lnTo>
                      <a:pt x="2572" y="1523"/>
                    </a:lnTo>
                    <a:lnTo>
                      <a:pt x="1553" y="1523"/>
                    </a:lnTo>
                    <a:lnTo>
                      <a:pt x="1553" y="1905"/>
                    </a:lnTo>
                    <a:lnTo>
                      <a:pt x="0" y="1905"/>
                    </a:lnTo>
                    <a:lnTo>
                      <a:pt x="9" y="1721"/>
                    </a:lnTo>
                    <a:lnTo>
                      <a:pt x="31" y="1534"/>
                    </a:lnTo>
                    <a:lnTo>
                      <a:pt x="57" y="1350"/>
                    </a:lnTo>
                    <a:lnTo>
                      <a:pt x="94" y="1167"/>
                    </a:lnTo>
                    <a:lnTo>
                      <a:pt x="140" y="987"/>
                    </a:lnTo>
                    <a:lnTo>
                      <a:pt x="194" y="808"/>
                    </a:lnTo>
                    <a:lnTo>
                      <a:pt x="255" y="633"/>
                    </a:lnTo>
                    <a:lnTo>
                      <a:pt x="325" y="460"/>
                    </a:lnTo>
                    <a:lnTo>
                      <a:pt x="403" y="291"/>
                    </a:lnTo>
                    <a:lnTo>
                      <a:pt x="10504" y="291"/>
                    </a:lnTo>
                    <a:lnTo>
                      <a:pt x="10622" y="223"/>
                    </a:lnTo>
                    <a:lnTo>
                      <a:pt x="10741" y="166"/>
                    </a:lnTo>
                    <a:lnTo>
                      <a:pt x="10864" y="116"/>
                    </a:lnTo>
                    <a:lnTo>
                      <a:pt x="10991" y="75"/>
                    </a:lnTo>
                    <a:lnTo>
                      <a:pt x="11119" y="43"/>
                    </a:lnTo>
                    <a:lnTo>
                      <a:pt x="11250" y="20"/>
                    </a:lnTo>
                    <a:lnTo>
                      <a:pt x="11383" y="6"/>
                    </a:lnTo>
                    <a:lnTo>
                      <a:pt x="11517" y="0"/>
                    </a:lnTo>
                    <a:lnTo>
                      <a:pt x="11650" y="4"/>
                    </a:lnTo>
                    <a:lnTo>
                      <a:pt x="11781" y="16"/>
                    </a:lnTo>
                    <a:lnTo>
                      <a:pt x="11913" y="39"/>
                    </a:lnTo>
                    <a:lnTo>
                      <a:pt x="12042" y="70"/>
                    </a:lnTo>
                    <a:lnTo>
                      <a:pt x="12171" y="108"/>
                    </a:lnTo>
                    <a:lnTo>
                      <a:pt x="12294" y="156"/>
                    </a:lnTo>
                    <a:lnTo>
                      <a:pt x="12415" y="214"/>
                    </a:lnTo>
                    <a:lnTo>
                      <a:pt x="12530" y="277"/>
                    </a:lnTo>
                    <a:lnTo>
                      <a:pt x="12644" y="350"/>
                    </a:lnTo>
                    <a:lnTo>
                      <a:pt x="12749" y="429"/>
                    </a:lnTo>
                    <a:lnTo>
                      <a:pt x="12851" y="516"/>
                    </a:lnTo>
                    <a:lnTo>
                      <a:pt x="12946" y="610"/>
                    </a:lnTo>
                    <a:lnTo>
                      <a:pt x="13034" y="710"/>
                    </a:lnTo>
                    <a:lnTo>
                      <a:pt x="13115" y="815"/>
                    </a:lnTo>
                    <a:lnTo>
                      <a:pt x="13188" y="927"/>
                    </a:lnTo>
                    <a:lnTo>
                      <a:pt x="13253" y="1042"/>
                    </a:lnTo>
                    <a:lnTo>
                      <a:pt x="13313" y="1162"/>
                    </a:lnTo>
                    <a:lnTo>
                      <a:pt x="13313" y="1905"/>
                    </a:lnTo>
                    <a:lnTo>
                      <a:pt x="10675" y="1905"/>
                    </a:lnTo>
                    <a:lnTo>
                      <a:pt x="10675" y="1652"/>
                    </a:lnTo>
                    <a:lnTo>
                      <a:pt x="9910" y="1652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8" name="Freeform 2656"/>
              <p:cNvSpPr>
                <a:spLocks noChangeAspect="1"/>
              </p:cNvSpPr>
              <p:nvPr/>
            </p:nvSpPr>
            <p:spPr bwMode="auto">
              <a:xfrm>
                <a:off x="860" y="2614"/>
                <a:ext cx="6657" cy="231"/>
              </a:xfrm>
              <a:custGeom>
                <a:avLst/>
                <a:gdLst/>
                <a:ahLst/>
                <a:cxnLst>
                  <a:cxn ang="0">
                    <a:pos x="10675" y="44"/>
                  </a:cxn>
                  <a:cxn ang="0">
                    <a:pos x="10633" y="217"/>
                  </a:cxn>
                  <a:cxn ang="0">
                    <a:pos x="10518" y="352"/>
                  </a:cxn>
                  <a:cxn ang="0">
                    <a:pos x="10353" y="421"/>
                  </a:cxn>
                  <a:cxn ang="0">
                    <a:pos x="10174" y="408"/>
                  </a:cxn>
                  <a:cxn ang="0">
                    <a:pos x="10022" y="313"/>
                  </a:cxn>
                  <a:cxn ang="0">
                    <a:pos x="9928" y="161"/>
                  </a:cxn>
                  <a:cxn ang="0">
                    <a:pos x="9910" y="0"/>
                  </a:cxn>
                  <a:cxn ang="0">
                    <a:pos x="9409" y="133"/>
                  </a:cxn>
                  <a:cxn ang="0">
                    <a:pos x="9299" y="304"/>
                  </a:cxn>
                  <a:cxn ang="0">
                    <a:pos x="9132" y="419"/>
                  </a:cxn>
                  <a:cxn ang="0">
                    <a:pos x="8932" y="459"/>
                  </a:cxn>
                  <a:cxn ang="0">
                    <a:pos x="8730" y="419"/>
                  </a:cxn>
                  <a:cxn ang="0">
                    <a:pos x="8563" y="304"/>
                  </a:cxn>
                  <a:cxn ang="0">
                    <a:pos x="8453" y="133"/>
                  </a:cxn>
                  <a:cxn ang="0">
                    <a:pos x="7825" y="0"/>
                  </a:cxn>
                  <a:cxn ang="0">
                    <a:pos x="7765" y="196"/>
                  </a:cxn>
                  <a:cxn ang="0">
                    <a:pos x="7633" y="350"/>
                  </a:cxn>
                  <a:cxn ang="0">
                    <a:pos x="7450" y="442"/>
                  </a:cxn>
                  <a:cxn ang="0">
                    <a:pos x="7246" y="456"/>
                  </a:cxn>
                  <a:cxn ang="0">
                    <a:pos x="7054" y="388"/>
                  </a:cxn>
                  <a:cxn ang="0">
                    <a:pos x="6902" y="252"/>
                  </a:cxn>
                  <a:cxn ang="0">
                    <a:pos x="6816" y="69"/>
                  </a:cxn>
                  <a:cxn ang="0">
                    <a:pos x="6624" y="69"/>
                  </a:cxn>
                  <a:cxn ang="0">
                    <a:pos x="6537" y="252"/>
                  </a:cxn>
                  <a:cxn ang="0">
                    <a:pos x="6385" y="388"/>
                  </a:cxn>
                  <a:cxn ang="0">
                    <a:pos x="6191" y="456"/>
                  </a:cxn>
                  <a:cxn ang="0">
                    <a:pos x="5989" y="442"/>
                  </a:cxn>
                  <a:cxn ang="0">
                    <a:pos x="5807" y="350"/>
                  </a:cxn>
                  <a:cxn ang="0">
                    <a:pos x="5674" y="196"/>
                  </a:cxn>
                  <a:cxn ang="0">
                    <a:pos x="5614" y="0"/>
                  </a:cxn>
                  <a:cxn ang="0">
                    <a:pos x="5411" y="133"/>
                  </a:cxn>
                  <a:cxn ang="0">
                    <a:pos x="5301" y="304"/>
                  </a:cxn>
                  <a:cxn ang="0">
                    <a:pos x="5132" y="419"/>
                  </a:cxn>
                  <a:cxn ang="0">
                    <a:pos x="4932" y="459"/>
                  </a:cxn>
                  <a:cxn ang="0">
                    <a:pos x="4734" y="419"/>
                  </a:cxn>
                  <a:cxn ang="0">
                    <a:pos x="4565" y="304"/>
                  </a:cxn>
                  <a:cxn ang="0">
                    <a:pos x="4455" y="133"/>
                  </a:cxn>
                  <a:cxn ang="0">
                    <a:pos x="3827" y="0"/>
                  </a:cxn>
                  <a:cxn ang="0">
                    <a:pos x="3767" y="196"/>
                  </a:cxn>
                  <a:cxn ang="0">
                    <a:pos x="3635" y="350"/>
                  </a:cxn>
                  <a:cxn ang="0">
                    <a:pos x="3452" y="442"/>
                  </a:cxn>
                  <a:cxn ang="0">
                    <a:pos x="3248" y="456"/>
                  </a:cxn>
                  <a:cxn ang="0">
                    <a:pos x="3056" y="390"/>
                  </a:cxn>
                  <a:cxn ang="0">
                    <a:pos x="2904" y="254"/>
                  </a:cxn>
                  <a:cxn ang="0">
                    <a:pos x="2818" y="69"/>
                  </a:cxn>
                  <a:cxn ang="0">
                    <a:pos x="2572" y="383"/>
                  </a:cxn>
                  <a:cxn ang="0">
                    <a:pos x="0" y="0"/>
                  </a:cxn>
                </a:cxnLst>
                <a:rect l="0" t="0" r="r" b="b"/>
                <a:pathLst>
                  <a:path w="13313" h="461">
                    <a:moveTo>
                      <a:pt x="13313" y="0"/>
                    </a:moveTo>
                    <a:lnTo>
                      <a:pt x="10675" y="0"/>
                    </a:lnTo>
                    <a:lnTo>
                      <a:pt x="10675" y="44"/>
                    </a:lnTo>
                    <a:lnTo>
                      <a:pt x="10670" y="104"/>
                    </a:lnTo>
                    <a:lnTo>
                      <a:pt x="10656" y="161"/>
                    </a:lnTo>
                    <a:lnTo>
                      <a:pt x="10633" y="217"/>
                    </a:lnTo>
                    <a:lnTo>
                      <a:pt x="10602" y="269"/>
                    </a:lnTo>
                    <a:lnTo>
                      <a:pt x="10562" y="313"/>
                    </a:lnTo>
                    <a:lnTo>
                      <a:pt x="10518" y="352"/>
                    </a:lnTo>
                    <a:lnTo>
                      <a:pt x="10466" y="384"/>
                    </a:lnTo>
                    <a:lnTo>
                      <a:pt x="10410" y="408"/>
                    </a:lnTo>
                    <a:lnTo>
                      <a:pt x="10353" y="421"/>
                    </a:lnTo>
                    <a:lnTo>
                      <a:pt x="10293" y="427"/>
                    </a:lnTo>
                    <a:lnTo>
                      <a:pt x="10231" y="421"/>
                    </a:lnTo>
                    <a:lnTo>
                      <a:pt x="10174" y="408"/>
                    </a:lnTo>
                    <a:lnTo>
                      <a:pt x="10118" y="384"/>
                    </a:lnTo>
                    <a:lnTo>
                      <a:pt x="10068" y="352"/>
                    </a:lnTo>
                    <a:lnTo>
                      <a:pt x="10022" y="313"/>
                    </a:lnTo>
                    <a:lnTo>
                      <a:pt x="9983" y="269"/>
                    </a:lnTo>
                    <a:lnTo>
                      <a:pt x="9951" y="217"/>
                    </a:lnTo>
                    <a:lnTo>
                      <a:pt x="9928" y="161"/>
                    </a:lnTo>
                    <a:lnTo>
                      <a:pt x="9914" y="104"/>
                    </a:lnTo>
                    <a:lnTo>
                      <a:pt x="9910" y="44"/>
                    </a:lnTo>
                    <a:lnTo>
                      <a:pt x="9910" y="0"/>
                    </a:lnTo>
                    <a:lnTo>
                      <a:pt x="9441" y="0"/>
                    </a:lnTo>
                    <a:lnTo>
                      <a:pt x="9430" y="69"/>
                    </a:lnTo>
                    <a:lnTo>
                      <a:pt x="9409" y="133"/>
                    </a:lnTo>
                    <a:lnTo>
                      <a:pt x="9380" y="196"/>
                    </a:lnTo>
                    <a:lnTo>
                      <a:pt x="9343" y="252"/>
                    </a:lnTo>
                    <a:lnTo>
                      <a:pt x="9299" y="304"/>
                    </a:lnTo>
                    <a:lnTo>
                      <a:pt x="9249" y="350"/>
                    </a:lnTo>
                    <a:lnTo>
                      <a:pt x="9192" y="388"/>
                    </a:lnTo>
                    <a:lnTo>
                      <a:pt x="9132" y="419"/>
                    </a:lnTo>
                    <a:lnTo>
                      <a:pt x="9067" y="442"/>
                    </a:lnTo>
                    <a:lnTo>
                      <a:pt x="8999" y="456"/>
                    </a:lnTo>
                    <a:lnTo>
                      <a:pt x="8932" y="459"/>
                    </a:lnTo>
                    <a:lnTo>
                      <a:pt x="8863" y="456"/>
                    </a:lnTo>
                    <a:lnTo>
                      <a:pt x="8796" y="442"/>
                    </a:lnTo>
                    <a:lnTo>
                      <a:pt x="8730" y="419"/>
                    </a:lnTo>
                    <a:lnTo>
                      <a:pt x="8671" y="388"/>
                    </a:lnTo>
                    <a:lnTo>
                      <a:pt x="8613" y="350"/>
                    </a:lnTo>
                    <a:lnTo>
                      <a:pt x="8563" y="304"/>
                    </a:lnTo>
                    <a:lnTo>
                      <a:pt x="8519" y="252"/>
                    </a:lnTo>
                    <a:lnTo>
                      <a:pt x="8482" y="196"/>
                    </a:lnTo>
                    <a:lnTo>
                      <a:pt x="8453" y="133"/>
                    </a:lnTo>
                    <a:lnTo>
                      <a:pt x="8432" y="69"/>
                    </a:lnTo>
                    <a:lnTo>
                      <a:pt x="8421" y="0"/>
                    </a:lnTo>
                    <a:lnTo>
                      <a:pt x="7825" y="0"/>
                    </a:lnTo>
                    <a:lnTo>
                      <a:pt x="7813" y="69"/>
                    </a:lnTo>
                    <a:lnTo>
                      <a:pt x="7794" y="133"/>
                    </a:lnTo>
                    <a:lnTo>
                      <a:pt x="7765" y="196"/>
                    </a:lnTo>
                    <a:lnTo>
                      <a:pt x="7727" y="252"/>
                    </a:lnTo>
                    <a:lnTo>
                      <a:pt x="7683" y="304"/>
                    </a:lnTo>
                    <a:lnTo>
                      <a:pt x="7633" y="350"/>
                    </a:lnTo>
                    <a:lnTo>
                      <a:pt x="7575" y="388"/>
                    </a:lnTo>
                    <a:lnTo>
                      <a:pt x="7515" y="419"/>
                    </a:lnTo>
                    <a:lnTo>
                      <a:pt x="7450" y="442"/>
                    </a:lnTo>
                    <a:lnTo>
                      <a:pt x="7383" y="456"/>
                    </a:lnTo>
                    <a:lnTo>
                      <a:pt x="7315" y="459"/>
                    </a:lnTo>
                    <a:lnTo>
                      <a:pt x="7246" y="456"/>
                    </a:lnTo>
                    <a:lnTo>
                      <a:pt x="7179" y="442"/>
                    </a:lnTo>
                    <a:lnTo>
                      <a:pt x="7116" y="419"/>
                    </a:lnTo>
                    <a:lnTo>
                      <a:pt x="7054" y="388"/>
                    </a:lnTo>
                    <a:lnTo>
                      <a:pt x="6998" y="350"/>
                    </a:lnTo>
                    <a:lnTo>
                      <a:pt x="6946" y="304"/>
                    </a:lnTo>
                    <a:lnTo>
                      <a:pt x="6902" y="252"/>
                    </a:lnTo>
                    <a:lnTo>
                      <a:pt x="6866" y="196"/>
                    </a:lnTo>
                    <a:lnTo>
                      <a:pt x="6837" y="133"/>
                    </a:lnTo>
                    <a:lnTo>
                      <a:pt x="6816" y="69"/>
                    </a:lnTo>
                    <a:lnTo>
                      <a:pt x="6804" y="0"/>
                    </a:lnTo>
                    <a:lnTo>
                      <a:pt x="6635" y="0"/>
                    </a:lnTo>
                    <a:lnTo>
                      <a:pt x="6624" y="69"/>
                    </a:lnTo>
                    <a:lnTo>
                      <a:pt x="6602" y="133"/>
                    </a:lnTo>
                    <a:lnTo>
                      <a:pt x="6574" y="196"/>
                    </a:lnTo>
                    <a:lnTo>
                      <a:pt x="6537" y="252"/>
                    </a:lnTo>
                    <a:lnTo>
                      <a:pt x="6493" y="304"/>
                    </a:lnTo>
                    <a:lnTo>
                      <a:pt x="6441" y="350"/>
                    </a:lnTo>
                    <a:lnTo>
                      <a:pt x="6385" y="388"/>
                    </a:lnTo>
                    <a:lnTo>
                      <a:pt x="6324" y="419"/>
                    </a:lnTo>
                    <a:lnTo>
                      <a:pt x="6258" y="442"/>
                    </a:lnTo>
                    <a:lnTo>
                      <a:pt x="6191" y="456"/>
                    </a:lnTo>
                    <a:lnTo>
                      <a:pt x="6124" y="459"/>
                    </a:lnTo>
                    <a:lnTo>
                      <a:pt x="6056" y="456"/>
                    </a:lnTo>
                    <a:lnTo>
                      <a:pt x="5989" y="442"/>
                    </a:lnTo>
                    <a:lnTo>
                      <a:pt x="5924" y="419"/>
                    </a:lnTo>
                    <a:lnTo>
                      <a:pt x="5864" y="388"/>
                    </a:lnTo>
                    <a:lnTo>
                      <a:pt x="5807" y="350"/>
                    </a:lnTo>
                    <a:lnTo>
                      <a:pt x="5757" y="304"/>
                    </a:lnTo>
                    <a:lnTo>
                      <a:pt x="5712" y="252"/>
                    </a:lnTo>
                    <a:lnTo>
                      <a:pt x="5674" y="196"/>
                    </a:lnTo>
                    <a:lnTo>
                      <a:pt x="5645" y="133"/>
                    </a:lnTo>
                    <a:lnTo>
                      <a:pt x="5626" y="69"/>
                    </a:lnTo>
                    <a:lnTo>
                      <a:pt x="5614" y="0"/>
                    </a:lnTo>
                    <a:lnTo>
                      <a:pt x="5443" y="0"/>
                    </a:lnTo>
                    <a:lnTo>
                      <a:pt x="5432" y="69"/>
                    </a:lnTo>
                    <a:lnTo>
                      <a:pt x="5411" y="133"/>
                    </a:lnTo>
                    <a:lnTo>
                      <a:pt x="5382" y="196"/>
                    </a:lnTo>
                    <a:lnTo>
                      <a:pt x="5345" y="252"/>
                    </a:lnTo>
                    <a:lnTo>
                      <a:pt x="5301" y="304"/>
                    </a:lnTo>
                    <a:lnTo>
                      <a:pt x="5251" y="350"/>
                    </a:lnTo>
                    <a:lnTo>
                      <a:pt x="5193" y="388"/>
                    </a:lnTo>
                    <a:lnTo>
                      <a:pt x="5132" y="419"/>
                    </a:lnTo>
                    <a:lnTo>
                      <a:pt x="5068" y="442"/>
                    </a:lnTo>
                    <a:lnTo>
                      <a:pt x="5001" y="456"/>
                    </a:lnTo>
                    <a:lnTo>
                      <a:pt x="4932" y="459"/>
                    </a:lnTo>
                    <a:lnTo>
                      <a:pt x="4865" y="456"/>
                    </a:lnTo>
                    <a:lnTo>
                      <a:pt x="4797" y="442"/>
                    </a:lnTo>
                    <a:lnTo>
                      <a:pt x="4734" y="419"/>
                    </a:lnTo>
                    <a:lnTo>
                      <a:pt x="4673" y="388"/>
                    </a:lnTo>
                    <a:lnTo>
                      <a:pt x="4617" y="350"/>
                    </a:lnTo>
                    <a:lnTo>
                      <a:pt x="4565" y="304"/>
                    </a:lnTo>
                    <a:lnTo>
                      <a:pt x="4521" y="252"/>
                    </a:lnTo>
                    <a:lnTo>
                      <a:pt x="4484" y="196"/>
                    </a:lnTo>
                    <a:lnTo>
                      <a:pt x="4455" y="133"/>
                    </a:lnTo>
                    <a:lnTo>
                      <a:pt x="4434" y="69"/>
                    </a:lnTo>
                    <a:lnTo>
                      <a:pt x="4423" y="0"/>
                    </a:lnTo>
                    <a:lnTo>
                      <a:pt x="3827" y="0"/>
                    </a:lnTo>
                    <a:lnTo>
                      <a:pt x="3815" y="69"/>
                    </a:lnTo>
                    <a:lnTo>
                      <a:pt x="3796" y="135"/>
                    </a:lnTo>
                    <a:lnTo>
                      <a:pt x="3767" y="196"/>
                    </a:lnTo>
                    <a:lnTo>
                      <a:pt x="3729" y="254"/>
                    </a:lnTo>
                    <a:lnTo>
                      <a:pt x="3685" y="306"/>
                    </a:lnTo>
                    <a:lnTo>
                      <a:pt x="3635" y="350"/>
                    </a:lnTo>
                    <a:lnTo>
                      <a:pt x="3577" y="390"/>
                    </a:lnTo>
                    <a:lnTo>
                      <a:pt x="3517" y="421"/>
                    </a:lnTo>
                    <a:lnTo>
                      <a:pt x="3452" y="442"/>
                    </a:lnTo>
                    <a:lnTo>
                      <a:pt x="3385" y="456"/>
                    </a:lnTo>
                    <a:lnTo>
                      <a:pt x="3317" y="461"/>
                    </a:lnTo>
                    <a:lnTo>
                      <a:pt x="3248" y="456"/>
                    </a:lnTo>
                    <a:lnTo>
                      <a:pt x="3181" y="442"/>
                    </a:lnTo>
                    <a:lnTo>
                      <a:pt x="3117" y="421"/>
                    </a:lnTo>
                    <a:lnTo>
                      <a:pt x="3056" y="390"/>
                    </a:lnTo>
                    <a:lnTo>
                      <a:pt x="2998" y="350"/>
                    </a:lnTo>
                    <a:lnTo>
                      <a:pt x="2948" y="306"/>
                    </a:lnTo>
                    <a:lnTo>
                      <a:pt x="2904" y="254"/>
                    </a:lnTo>
                    <a:lnTo>
                      <a:pt x="2868" y="196"/>
                    </a:lnTo>
                    <a:lnTo>
                      <a:pt x="2839" y="135"/>
                    </a:lnTo>
                    <a:lnTo>
                      <a:pt x="2818" y="69"/>
                    </a:lnTo>
                    <a:lnTo>
                      <a:pt x="2806" y="0"/>
                    </a:lnTo>
                    <a:lnTo>
                      <a:pt x="2572" y="0"/>
                    </a:lnTo>
                    <a:lnTo>
                      <a:pt x="2572" y="383"/>
                    </a:lnTo>
                    <a:lnTo>
                      <a:pt x="1553" y="383"/>
                    </a:lnTo>
                    <a:lnTo>
                      <a:pt x="1553" y="0"/>
                    </a:lnTo>
                    <a:lnTo>
                      <a:pt x="0" y="0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9" name="Freeform 2657"/>
              <p:cNvSpPr>
                <a:spLocks noChangeAspect="1"/>
              </p:cNvSpPr>
              <p:nvPr/>
            </p:nvSpPr>
            <p:spPr bwMode="auto">
              <a:xfrm>
                <a:off x="860" y="2614"/>
                <a:ext cx="202" cy="807"/>
              </a:xfrm>
              <a:custGeom>
                <a:avLst/>
                <a:gdLst/>
                <a:ahLst/>
                <a:cxnLst>
                  <a:cxn ang="0">
                    <a:pos x="403" y="1615"/>
                  </a:cxn>
                  <a:cxn ang="0">
                    <a:pos x="325" y="1446"/>
                  </a:cxn>
                  <a:cxn ang="0">
                    <a:pos x="255" y="1275"/>
                  </a:cxn>
                  <a:cxn ang="0">
                    <a:pos x="194" y="1098"/>
                  </a:cxn>
                  <a:cxn ang="0">
                    <a:pos x="140" y="919"/>
                  </a:cxn>
                  <a:cxn ang="0">
                    <a:pos x="94" y="738"/>
                  </a:cxn>
                  <a:cxn ang="0">
                    <a:pos x="57" y="556"/>
                  </a:cxn>
                  <a:cxn ang="0">
                    <a:pos x="29" y="373"/>
                  </a:cxn>
                  <a:cxn ang="0">
                    <a:pos x="9" y="186"/>
                  </a:cxn>
                  <a:cxn ang="0">
                    <a:pos x="0" y="0"/>
                  </a:cxn>
                </a:cxnLst>
                <a:rect l="0" t="0" r="r" b="b"/>
                <a:pathLst>
                  <a:path w="403" h="1615">
                    <a:moveTo>
                      <a:pt x="403" y="1615"/>
                    </a:moveTo>
                    <a:lnTo>
                      <a:pt x="325" y="1446"/>
                    </a:lnTo>
                    <a:lnTo>
                      <a:pt x="255" y="1275"/>
                    </a:lnTo>
                    <a:lnTo>
                      <a:pt x="194" y="1098"/>
                    </a:lnTo>
                    <a:lnTo>
                      <a:pt x="140" y="919"/>
                    </a:lnTo>
                    <a:lnTo>
                      <a:pt x="94" y="738"/>
                    </a:lnTo>
                    <a:lnTo>
                      <a:pt x="57" y="556"/>
                    </a:lnTo>
                    <a:lnTo>
                      <a:pt x="29" y="373"/>
                    </a:lnTo>
                    <a:lnTo>
                      <a:pt x="9" y="186"/>
                    </a:lnTo>
                    <a:lnTo>
                      <a:pt x="0" y="0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10" name="Line 2658"/>
              <p:cNvSpPr>
                <a:spLocks noChangeAspect="1" noChangeShapeType="1"/>
              </p:cNvSpPr>
              <p:nvPr/>
            </p:nvSpPr>
            <p:spPr bwMode="auto">
              <a:xfrm>
                <a:off x="1062" y="3421"/>
                <a:ext cx="5052" cy="1"/>
              </a:xfrm>
              <a:prstGeom prst="line">
                <a:avLst/>
              </a:pr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11" name="Freeform 2659"/>
              <p:cNvSpPr>
                <a:spLocks noChangeAspect="1"/>
              </p:cNvSpPr>
              <p:nvPr/>
            </p:nvSpPr>
            <p:spPr bwMode="auto">
              <a:xfrm>
                <a:off x="6114" y="2986"/>
                <a:ext cx="1403" cy="583"/>
              </a:xfrm>
              <a:custGeom>
                <a:avLst/>
                <a:gdLst/>
                <a:ahLst/>
                <a:cxnLst>
                  <a:cxn ang="0">
                    <a:pos x="2807" y="0"/>
                  </a:cxn>
                  <a:cxn ang="0">
                    <a:pos x="2749" y="121"/>
                  </a:cxn>
                  <a:cxn ang="0">
                    <a:pos x="2684" y="236"/>
                  </a:cxn>
                  <a:cxn ang="0">
                    <a:pos x="2609" y="348"/>
                  </a:cxn>
                  <a:cxn ang="0">
                    <a:pos x="2528" y="454"/>
                  </a:cxn>
                  <a:cxn ang="0">
                    <a:pos x="2441" y="554"/>
                  </a:cxn>
                  <a:cxn ang="0">
                    <a:pos x="2347" y="648"/>
                  </a:cxn>
                  <a:cxn ang="0">
                    <a:pos x="2245" y="736"/>
                  </a:cxn>
                  <a:cxn ang="0">
                    <a:pos x="2138" y="815"/>
                  </a:cxn>
                  <a:cxn ang="0">
                    <a:pos x="2026" y="888"/>
                  </a:cxn>
                  <a:cxn ang="0">
                    <a:pos x="1911" y="953"/>
                  </a:cxn>
                  <a:cxn ang="0">
                    <a:pos x="1790" y="1011"/>
                  </a:cxn>
                  <a:cxn ang="0">
                    <a:pos x="1665" y="1057"/>
                  </a:cxn>
                  <a:cxn ang="0">
                    <a:pos x="1538" y="1098"/>
                  </a:cxn>
                  <a:cxn ang="0">
                    <a:pos x="1409" y="1128"/>
                  </a:cxn>
                  <a:cxn ang="0">
                    <a:pos x="1277" y="1150"/>
                  </a:cxn>
                  <a:cxn ang="0">
                    <a:pos x="1144" y="1163"/>
                  </a:cxn>
                  <a:cxn ang="0">
                    <a:pos x="1011" y="1167"/>
                  </a:cxn>
                  <a:cxn ang="0">
                    <a:pos x="879" y="1161"/>
                  </a:cxn>
                  <a:cxn ang="0">
                    <a:pos x="746" y="1146"/>
                  </a:cxn>
                  <a:cxn ang="0">
                    <a:pos x="613" y="1123"/>
                  </a:cxn>
                  <a:cxn ang="0">
                    <a:pos x="485" y="1090"/>
                  </a:cxn>
                  <a:cxn ang="0">
                    <a:pos x="358" y="1048"/>
                  </a:cxn>
                  <a:cxn ang="0">
                    <a:pos x="235" y="998"/>
                  </a:cxn>
                  <a:cxn ang="0">
                    <a:pos x="116" y="940"/>
                  </a:cxn>
                  <a:cxn ang="0">
                    <a:pos x="0" y="873"/>
                  </a:cxn>
                </a:cxnLst>
                <a:rect l="0" t="0" r="r" b="b"/>
                <a:pathLst>
                  <a:path w="2807" h="1167">
                    <a:moveTo>
                      <a:pt x="2807" y="0"/>
                    </a:moveTo>
                    <a:lnTo>
                      <a:pt x="2749" y="121"/>
                    </a:lnTo>
                    <a:lnTo>
                      <a:pt x="2684" y="236"/>
                    </a:lnTo>
                    <a:lnTo>
                      <a:pt x="2609" y="348"/>
                    </a:lnTo>
                    <a:lnTo>
                      <a:pt x="2528" y="454"/>
                    </a:lnTo>
                    <a:lnTo>
                      <a:pt x="2441" y="554"/>
                    </a:lnTo>
                    <a:lnTo>
                      <a:pt x="2347" y="648"/>
                    </a:lnTo>
                    <a:lnTo>
                      <a:pt x="2245" y="736"/>
                    </a:lnTo>
                    <a:lnTo>
                      <a:pt x="2138" y="815"/>
                    </a:lnTo>
                    <a:lnTo>
                      <a:pt x="2026" y="888"/>
                    </a:lnTo>
                    <a:lnTo>
                      <a:pt x="1911" y="953"/>
                    </a:lnTo>
                    <a:lnTo>
                      <a:pt x="1790" y="1011"/>
                    </a:lnTo>
                    <a:lnTo>
                      <a:pt x="1665" y="1057"/>
                    </a:lnTo>
                    <a:lnTo>
                      <a:pt x="1538" y="1098"/>
                    </a:lnTo>
                    <a:lnTo>
                      <a:pt x="1409" y="1128"/>
                    </a:lnTo>
                    <a:lnTo>
                      <a:pt x="1277" y="1150"/>
                    </a:lnTo>
                    <a:lnTo>
                      <a:pt x="1144" y="1163"/>
                    </a:lnTo>
                    <a:lnTo>
                      <a:pt x="1011" y="1167"/>
                    </a:lnTo>
                    <a:lnTo>
                      <a:pt x="879" y="1161"/>
                    </a:lnTo>
                    <a:lnTo>
                      <a:pt x="746" y="1146"/>
                    </a:lnTo>
                    <a:lnTo>
                      <a:pt x="613" y="1123"/>
                    </a:lnTo>
                    <a:lnTo>
                      <a:pt x="485" y="1090"/>
                    </a:lnTo>
                    <a:lnTo>
                      <a:pt x="358" y="1048"/>
                    </a:lnTo>
                    <a:lnTo>
                      <a:pt x="235" y="998"/>
                    </a:lnTo>
                    <a:lnTo>
                      <a:pt x="116" y="940"/>
                    </a:lnTo>
                    <a:lnTo>
                      <a:pt x="0" y="873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12" name="Line 2660"/>
              <p:cNvSpPr>
                <a:spLocks noChangeAspect="1" noChangeShapeType="1"/>
              </p:cNvSpPr>
              <p:nvPr/>
            </p:nvSpPr>
            <p:spPr bwMode="auto">
              <a:xfrm flipV="1">
                <a:off x="7517" y="2614"/>
                <a:ext cx="1" cy="372"/>
              </a:xfrm>
              <a:prstGeom prst="line">
                <a:avLst/>
              </a:pr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154213" name="Freeform 2661"/>
            <p:cNvSpPr>
              <a:spLocks noChangeAspect="1"/>
            </p:cNvSpPr>
            <p:nvPr/>
          </p:nvSpPr>
          <p:spPr bwMode="auto">
            <a:xfrm>
              <a:off x="2384721" y="3648968"/>
              <a:ext cx="1586350" cy="1569085"/>
            </a:xfrm>
            <a:custGeom>
              <a:avLst/>
              <a:gdLst/>
              <a:ahLst/>
              <a:cxnLst>
                <a:cxn ang="0">
                  <a:pos x="0" y="3532"/>
                </a:cxn>
                <a:cxn ang="0">
                  <a:pos x="493" y="2467"/>
                </a:cxn>
                <a:cxn ang="0">
                  <a:pos x="2930" y="1588"/>
                </a:cxn>
                <a:cxn ang="0">
                  <a:pos x="3571" y="0"/>
                </a:cxn>
              </a:cxnLst>
              <a:rect l="0" t="0" r="r" b="b"/>
              <a:pathLst>
                <a:path w="3571" h="3532">
                  <a:moveTo>
                    <a:pt x="0" y="3532"/>
                  </a:moveTo>
                  <a:cubicBezTo>
                    <a:pt x="2" y="3161"/>
                    <a:pt x="5" y="2791"/>
                    <a:pt x="493" y="2467"/>
                  </a:cubicBezTo>
                  <a:cubicBezTo>
                    <a:pt x="981" y="2143"/>
                    <a:pt x="2417" y="1999"/>
                    <a:pt x="2930" y="1588"/>
                  </a:cubicBezTo>
                  <a:cubicBezTo>
                    <a:pt x="3443" y="1177"/>
                    <a:pt x="3507" y="588"/>
                    <a:pt x="3571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4214" name="Freeform 2662"/>
            <p:cNvSpPr>
              <a:spLocks noChangeAspect="1"/>
            </p:cNvSpPr>
            <p:nvPr/>
          </p:nvSpPr>
          <p:spPr bwMode="auto">
            <a:xfrm>
              <a:off x="2123082" y="3361313"/>
              <a:ext cx="407701" cy="1837055"/>
            </a:xfrm>
            <a:custGeom>
              <a:avLst/>
              <a:gdLst/>
              <a:ahLst/>
              <a:cxnLst>
                <a:cxn ang="0">
                  <a:pos x="0" y="3532"/>
                </a:cxn>
                <a:cxn ang="0">
                  <a:pos x="493" y="2467"/>
                </a:cxn>
                <a:cxn ang="0">
                  <a:pos x="2930" y="1588"/>
                </a:cxn>
                <a:cxn ang="0">
                  <a:pos x="3571" y="0"/>
                </a:cxn>
              </a:cxnLst>
              <a:rect l="0" t="0" r="r" b="b"/>
              <a:pathLst>
                <a:path w="3571" h="3532">
                  <a:moveTo>
                    <a:pt x="0" y="3532"/>
                  </a:moveTo>
                  <a:cubicBezTo>
                    <a:pt x="2" y="3161"/>
                    <a:pt x="5" y="2791"/>
                    <a:pt x="493" y="2467"/>
                  </a:cubicBezTo>
                  <a:cubicBezTo>
                    <a:pt x="981" y="2143"/>
                    <a:pt x="2417" y="1999"/>
                    <a:pt x="2930" y="1588"/>
                  </a:cubicBezTo>
                  <a:cubicBezTo>
                    <a:pt x="3443" y="1177"/>
                    <a:pt x="3507" y="588"/>
                    <a:pt x="3571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cxnSp>
          <p:nvCxnSpPr>
            <p:cNvPr id="154215" name="AutoShape 2663"/>
            <p:cNvCxnSpPr>
              <a:cxnSpLocks noChangeShapeType="1"/>
            </p:cNvCxnSpPr>
            <p:nvPr/>
          </p:nvCxnSpPr>
          <p:spPr bwMode="auto">
            <a:xfrm flipH="1">
              <a:off x="2230405" y="3380998"/>
              <a:ext cx="300378" cy="0"/>
            </a:xfrm>
            <a:prstGeom prst="straightConnector1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216" name="AutoShape 2664"/>
            <p:cNvCxnSpPr>
              <a:cxnSpLocks noChangeShapeType="1"/>
            </p:cNvCxnSpPr>
            <p:nvPr/>
          </p:nvCxnSpPr>
          <p:spPr bwMode="auto">
            <a:xfrm flipH="1">
              <a:off x="3544954" y="3253998"/>
              <a:ext cx="4445" cy="491490"/>
            </a:xfrm>
            <a:prstGeom prst="straightConnector1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217" name="AutoShape 2665"/>
            <p:cNvCxnSpPr>
              <a:cxnSpLocks noChangeShapeType="1"/>
            </p:cNvCxnSpPr>
            <p:nvPr/>
          </p:nvCxnSpPr>
          <p:spPr bwMode="auto">
            <a:xfrm flipV="1">
              <a:off x="3168370" y="5069463"/>
              <a:ext cx="71760" cy="767080"/>
            </a:xfrm>
            <a:prstGeom prst="straightConnector1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4218" name="Text Box 2666"/>
            <p:cNvSpPr txBox="1">
              <a:spLocks noChangeArrowheads="1"/>
            </p:cNvSpPr>
            <p:nvPr/>
          </p:nvSpPr>
          <p:spPr bwMode="auto">
            <a:xfrm>
              <a:off x="3131538" y="3253998"/>
              <a:ext cx="417862" cy="49149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8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cs typeface="Arial" pitchFamily="34" charset="0"/>
                </a:rPr>
                <a:t>PLC Line Trap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4219" name="AutoShape 2667"/>
            <p:cNvCxnSpPr>
              <a:cxnSpLocks noChangeShapeType="1"/>
            </p:cNvCxnSpPr>
            <p:nvPr/>
          </p:nvCxnSpPr>
          <p:spPr bwMode="auto">
            <a:xfrm flipH="1">
              <a:off x="4383217" y="5384423"/>
              <a:ext cx="123834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220" name="AutoShape 2668"/>
            <p:cNvCxnSpPr>
              <a:cxnSpLocks noChangeShapeType="1"/>
            </p:cNvCxnSpPr>
            <p:nvPr/>
          </p:nvCxnSpPr>
          <p:spPr bwMode="auto">
            <a:xfrm flipH="1">
              <a:off x="4393378" y="5416173"/>
              <a:ext cx="99703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221" name="AutoShape 2669"/>
            <p:cNvCxnSpPr>
              <a:cxnSpLocks noChangeShapeType="1"/>
            </p:cNvCxnSpPr>
            <p:nvPr/>
          </p:nvCxnSpPr>
          <p:spPr bwMode="auto">
            <a:xfrm>
              <a:off x="4408619" y="5447288"/>
              <a:ext cx="66045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4222" name="Text Box 2670"/>
            <p:cNvSpPr txBox="1">
              <a:spLocks noChangeArrowheads="1"/>
            </p:cNvSpPr>
            <p:nvPr/>
          </p:nvSpPr>
          <p:spPr bwMode="auto">
            <a:xfrm>
              <a:off x="4159680" y="3140968"/>
              <a:ext cx="885892" cy="3181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8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cs typeface="Arial" pitchFamily="34" charset="0"/>
                </a:rPr>
                <a:t>Line dropper to overhead line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23" name="Text Box 2671"/>
            <p:cNvSpPr txBox="1">
              <a:spLocks noChangeArrowheads="1"/>
            </p:cNvSpPr>
            <p:nvPr/>
          </p:nvSpPr>
          <p:spPr bwMode="auto">
            <a:xfrm>
              <a:off x="4202228" y="3778508"/>
              <a:ext cx="768408" cy="8940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8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cs typeface="Arial" pitchFamily="34" charset="0"/>
                </a:rPr>
                <a:t>Overhead line must be switched off and earthed by auxiliary earth connection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24" name="Freeform 2672"/>
            <p:cNvSpPr>
              <a:spLocks/>
            </p:cNvSpPr>
            <p:nvPr/>
          </p:nvSpPr>
          <p:spPr bwMode="auto">
            <a:xfrm>
              <a:off x="4102526" y="3577213"/>
              <a:ext cx="346736" cy="1835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1608"/>
                </a:cxn>
                <a:cxn ang="0">
                  <a:pos x="487" y="2485"/>
                </a:cxn>
                <a:cxn ang="0">
                  <a:pos x="534" y="2830"/>
                </a:cxn>
              </a:cxnLst>
              <a:rect l="0" t="0" r="r" b="b"/>
              <a:pathLst>
                <a:path w="546" h="2891">
                  <a:moveTo>
                    <a:pt x="0" y="0"/>
                  </a:moveTo>
                  <a:cubicBezTo>
                    <a:pt x="49" y="597"/>
                    <a:pt x="98" y="1194"/>
                    <a:pt x="179" y="1608"/>
                  </a:cubicBezTo>
                  <a:cubicBezTo>
                    <a:pt x="260" y="2022"/>
                    <a:pt x="428" y="2281"/>
                    <a:pt x="487" y="2485"/>
                  </a:cubicBezTo>
                  <a:cubicBezTo>
                    <a:pt x="546" y="2689"/>
                    <a:pt x="545" y="2891"/>
                    <a:pt x="534" y="283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 Magnitude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Make single/swept </a:t>
            </a:r>
            <a:r>
              <a:rPr lang="en-AU" dirty="0" err="1" smtClean="0"/>
              <a:t>freq’ncy</a:t>
            </a:r>
            <a:r>
              <a:rPr lang="en-AU" dirty="0" smtClean="0"/>
              <a:t> measurements of impedance</a:t>
            </a:r>
          </a:p>
          <a:p>
            <a:r>
              <a:rPr lang="en-AU" dirty="0" err="1" smtClean="0"/>
              <a:t>Eg</a:t>
            </a:r>
            <a:r>
              <a:rPr lang="en-AU" dirty="0" smtClean="0"/>
              <a:t>. Measure Line Trap impedances to ensure PLCC signals are restricted / blocked to particular sections of the transmission network</a:t>
            </a:r>
          </a:p>
          <a:p>
            <a:endParaRPr lang="en-AU" dirty="0"/>
          </a:p>
        </p:txBody>
      </p:sp>
      <p:pic>
        <p:nvPicPr>
          <p:cNvPr id="2676" name="Picture 267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56992"/>
            <a:ext cx="3044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Loss of Coupling Device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Make single/swept </a:t>
            </a:r>
            <a:r>
              <a:rPr lang="en-AU" dirty="0" err="1" smtClean="0"/>
              <a:t>freq’ncy</a:t>
            </a:r>
            <a:r>
              <a:rPr lang="en-AU" dirty="0" smtClean="0"/>
              <a:t> measurements of </a:t>
            </a:r>
            <a:r>
              <a:rPr lang="en-US" dirty="0" smtClean="0"/>
              <a:t>the Return Loss of Coupling Devices or Line Matching Units (LMUs).</a:t>
            </a:r>
          </a:p>
          <a:p>
            <a:r>
              <a:rPr lang="en-US" dirty="0" smtClean="0"/>
              <a:t>Fully automatic measurement with LT51 built-in bridge (no need for external bridges, 0 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n-US" smtClean="0"/>
              <a:t>generator).</a:t>
            </a:r>
            <a:endParaRPr lang="en-US" dirty="0" smtClean="0"/>
          </a:p>
          <a:p>
            <a:r>
              <a:rPr lang="en-US" dirty="0" err="1" smtClean="0"/>
              <a:t>Eg</a:t>
            </a:r>
            <a:r>
              <a:rPr lang="en-US" dirty="0" smtClean="0"/>
              <a:t>. Tuning of LMU (against 75 </a:t>
            </a:r>
            <a:r>
              <a:rPr lang="el-GR" dirty="0" smtClean="0"/>
              <a:t>Ω</a:t>
            </a:r>
            <a:r>
              <a:rPr lang="en-US" dirty="0" smtClean="0"/>
              <a:t>) to ensure the high frequency carrier signals are sufficiently coupled to the transmission line.</a:t>
            </a:r>
          </a:p>
          <a:p>
            <a:r>
              <a:rPr lang="en-US" dirty="0" smtClean="0"/>
              <a:t>Return Loss should be</a:t>
            </a:r>
          </a:p>
          <a:p>
            <a:pPr>
              <a:buNone/>
            </a:pPr>
            <a:r>
              <a:rPr lang="en-US" dirty="0" smtClean="0"/>
              <a:t>	&gt; 12 dB over the carrier</a:t>
            </a:r>
          </a:p>
          <a:p>
            <a:pPr>
              <a:buNone/>
            </a:pPr>
            <a:r>
              <a:rPr lang="en-US" dirty="0" smtClean="0"/>
              <a:t>	freq. BW of interest.</a:t>
            </a:r>
          </a:p>
          <a:p>
            <a:endParaRPr lang="en-AU" dirty="0"/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9532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LT51 Applications</a:t>
            </a:r>
            <a:endParaRPr 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AU" dirty="0"/>
              <a:t>The </a:t>
            </a:r>
            <a:r>
              <a:rPr kumimoji="0" lang="en-AU" dirty="0" smtClean="0"/>
              <a:t>LT51 Line </a:t>
            </a:r>
            <a:r>
              <a:rPr kumimoji="0" lang="en-AU" dirty="0"/>
              <a:t>Tester is </a:t>
            </a:r>
            <a:r>
              <a:rPr kumimoji="0" lang="en-AU" dirty="0" smtClean="0"/>
              <a:t>a light weight, handheld, battery powered </a:t>
            </a:r>
            <a:r>
              <a:rPr kumimoji="0" lang="en-AU" dirty="0"/>
              <a:t>unit suitable for testing </a:t>
            </a:r>
            <a:r>
              <a:rPr kumimoji="0" lang="en-AU" dirty="0" smtClean="0"/>
              <a:t>in many applications. </a:t>
            </a:r>
            <a:endParaRPr kumimoji="0" lang="en-AU" dirty="0"/>
          </a:p>
          <a:p>
            <a:r>
              <a:rPr kumimoji="0" lang="en-AU" dirty="0"/>
              <a:t>200 to 2.2 MHz Bandwidth for </a:t>
            </a:r>
            <a:r>
              <a:rPr kumimoji="0" lang="en-AU" dirty="0" smtClean="0"/>
              <a:t>VF /Audio and RF </a:t>
            </a:r>
            <a:r>
              <a:rPr kumimoji="0" lang="en-AU" dirty="0" err="1" smtClean="0"/>
              <a:t>analog</a:t>
            </a:r>
            <a:r>
              <a:rPr kumimoji="0" lang="en-AU" dirty="0" smtClean="0"/>
              <a:t> testing</a:t>
            </a:r>
          </a:p>
          <a:p>
            <a:r>
              <a:rPr kumimoji="0" lang="en-AU" dirty="0" smtClean="0"/>
              <a:t>RF (2 kHz-2.2 MHz) testing of Power Line Carrier (PLC) or </a:t>
            </a:r>
            <a:r>
              <a:rPr kumimoji="0" lang="en-AU" dirty="0" err="1" smtClean="0"/>
              <a:t>xDSL</a:t>
            </a:r>
            <a:r>
              <a:rPr kumimoji="0" lang="en-AU" smtClean="0"/>
              <a:t> or RF </a:t>
            </a:r>
            <a:r>
              <a:rPr kumimoji="0" lang="en-AU" dirty="0" smtClean="0"/>
              <a:t>interfaces</a:t>
            </a:r>
            <a:r>
              <a:rPr lang="en-US" dirty="0" smtClean="0">
                <a:sym typeface="Symbol" pitchFamily="18" charset="2"/>
              </a:rPr>
              <a:t>.</a:t>
            </a:r>
            <a:endParaRPr kumimoji="0" lang="en-AU" dirty="0" smtClean="0"/>
          </a:p>
          <a:p>
            <a:r>
              <a:rPr kumimoji="0" lang="en-AU" dirty="0" smtClean="0"/>
              <a:t>VF (200 Hz to 4 kHz)  testing of the PSTN, </a:t>
            </a:r>
            <a:r>
              <a:rPr kumimoji="0" lang="en-AU" dirty="0" err="1" smtClean="0"/>
              <a:t>analog</a:t>
            </a:r>
            <a:r>
              <a:rPr kumimoji="0" lang="en-AU" dirty="0" smtClean="0"/>
              <a:t> FXS and FXO interfaces of digital exchanges, PCM </a:t>
            </a:r>
            <a:r>
              <a:rPr kumimoji="0" lang="en-AU" dirty="0" err="1" smtClean="0"/>
              <a:t>muxes</a:t>
            </a:r>
            <a:r>
              <a:rPr kumimoji="0" lang="en-AU" dirty="0" smtClean="0"/>
              <a:t>, microwave radio links or PLC. </a:t>
            </a:r>
          </a:p>
          <a:p>
            <a:r>
              <a:rPr kumimoji="0" lang="en-US" dirty="0" smtClean="0"/>
              <a:t>Can replace both W&amp;G SPM-3x and PS-3x.</a:t>
            </a:r>
            <a:endParaRPr kumimoji="0"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Save / Recall Measurements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AU"/>
              <a:t>Any current measurement is stored by pressing the     key:</a:t>
            </a:r>
          </a:p>
          <a:p>
            <a:pPr lvl="1">
              <a:buFontTx/>
              <a:buChar char="•"/>
            </a:pPr>
            <a:r>
              <a:rPr kumimoji="0" lang="en-AU"/>
              <a:t>no file system or file names to enter.</a:t>
            </a:r>
          </a:p>
          <a:p>
            <a:pPr lvl="1">
              <a:buFontTx/>
              <a:buChar char="•"/>
            </a:pPr>
            <a:r>
              <a:rPr kumimoji="0" lang="en-AU"/>
              <a:t>an optional SMS ID string can be attached.</a:t>
            </a:r>
          </a:p>
          <a:p>
            <a:pPr lvl="1">
              <a:buFontTx/>
              <a:buChar char="•"/>
            </a:pPr>
            <a:r>
              <a:rPr kumimoji="0" lang="en-AU"/>
              <a:t>new results overwrite oldest stored results.</a:t>
            </a:r>
          </a:p>
          <a:p>
            <a:r>
              <a:rPr kumimoji="0" lang="en-US"/>
              <a:t>Recall measurements by pressing the        key followed by [f1].</a:t>
            </a:r>
          </a:p>
          <a:p>
            <a:r>
              <a:rPr kumimoji="0" lang="en-US"/>
              <a:t>Use the knob to select the saved measurement and press [f3] to display the results on the LT51 screen.</a:t>
            </a:r>
          </a:p>
          <a:p>
            <a:r>
              <a:rPr kumimoji="0" lang="en-US"/>
              <a:t>Upload measurements to PC using LT51View utility.</a:t>
            </a:r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8077200" y="1676400"/>
          <a:ext cx="381000" cy="333375"/>
        </p:xfrm>
        <a:graphic>
          <a:graphicData uri="http://schemas.openxmlformats.org/presentationml/2006/ole">
            <p:oleObj spid="_x0000_s121860" name="Bitmap Image" r:id="rId3" imgW="380852" imgH="333333" progId="PBrush">
              <p:embed/>
            </p:oleObj>
          </a:graphicData>
        </a:graphic>
      </p:graphicFrame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6324600" y="3581400"/>
          <a:ext cx="504825" cy="333375"/>
        </p:xfrm>
        <a:graphic>
          <a:graphicData uri="http://schemas.openxmlformats.org/presentationml/2006/ole">
            <p:oleObj spid="_x0000_s121861" name="Bitmap Image" r:id="rId4" imgW="504762" imgH="33333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 Interface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LT51View utility has simple interface for -</a:t>
            </a:r>
          </a:p>
          <a:p>
            <a:pPr lvl="1">
              <a:buFontTx/>
              <a:buChar char="•"/>
            </a:pPr>
            <a:r>
              <a:rPr lang="en-US"/>
              <a:t>Uploading saved results.</a:t>
            </a:r>
          </a:p>
          <a:p>
            <a:pPr lvl="1">
              <a:buFontTx/>
              <a:buChar char="•"/>
            </a:pPr>
            <a:r>
              <a:rPr lang="en-US"/>
              <a:t>Download new firmware.</a:t>
            </a:r>
          </a:p>
          <a:p>
            <a:pPr lvl="1">
              <a:buFontTx/>
              <a:buChar char="•"/>
            </a:pPr>
            <a:r>
              <a:rPr lang="en-US"/>
              <a:t>Remote control via single </a:t>
            </a:r>
          </a:p>
          <a:p>
            <a:pPr lvl="1">
              <a:buFontTx/>
              <a:buNone/>
            </a:pPr>
            <a:r>
              <a:rPr lang="en-US"/>
              <a:t>    commands or script files</a:t>
            </a: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3100" y="2133600"/>
            <a:ext cx="45847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C:\A51\Doco\lt51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0" y="1524000"/>
            <a:ext cx="4445000" cy="4737100"/>
          </a:xfrm>
          <a:prstGeom prst="rect">
            <a:avLst/>
          </a:prstGeom>
          <a:noFill/>
        </p:spPr>
      </p:pic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LT51 </a:t>
            </a:r>
            <a:r>
              <a:rPr lang="en-US" dirty="0"/>
              <a:t>Line Tester</a:t>
            </a:r>
          </a:p>
        </p:txBody>
      </p:sp>
      <p:sp>
        <p:nvSpPr>
          <p:cNvPr id="124932" name="AutoShape 4"/>
          <p:cNvSpPr>
            <a:spLocks/>
          </p:cNvSpPr>
          <p:nvPr/>
        </p:nvSpPr>
        <p:spPr bwMode="auto">
          <a:xfrm>
            <a:off x="533400" y="1633033"/>
            <a:ext cx="1752600" cy="340735"/>
          </a:xfrm>
          <a:prstGeom prst="callout2">
            <a:avLst>
              <a:gd name="adj1" fmla="val 32727"/>
              <a:gd name="adj2" fmla="val 104347"/>
              <a:gd name="adj3" fmla="val 32727"/>
              <a:gd name="adj4" fmla="val 135597"/>
              <a:gd name="adj5" fmla="val 98634"/>
              <a:gd name="adj6" fmla="val 168116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 dirty="0" smtClean="0"/>
              <a:t>DC Power LED</a:t>
            </a:r>
            <a:endParaRPr kumimoji="0" lang="en-US" dirty="0"/>
          </a:p>
        </p:txBody>
      </p:sp>
      <p:sp>
        <p:nvSpPr>
          <p:cNvPr id="124933" name="AutoShape 5"/>
          <p:cNvSpPr>
            <a:spLocks/>
          </p:cNvSpPr>
          <p:nvPr/>
        </p:nvSpPr>
        <p:spPr bwMode="auto">
          <a:xfrm>
            <a:off x="533400" y="2057400"/>
            <a:ext cx="1828800" cy="349250"/>
          </a:xfrm>
          <a:prstGeom prst="callout2">
            <a:avLst>
              <a:gd name="adj1" fmla="val 32727"/>
              <a:gd name="adj2" fmla="val 104167"/>
              <a:gd name="adj3" fmla="val 32727"/>
              <a:gd name="adj4" fmla="val 132032"/>
              <a:gd name="adj5" fmla="val 20907"/>
              <a:gd name="adj6" fmla="val 161111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kumimoji="0" lang="en-US" dirty="0" smtClean="0"/>
              <a:t>Charging LED</a:t>
            </a:r>
            <a:endParaRPr kumimoji="0" lang="en-US" dirty="0"/>
          </a:p>
        </p:txBody>
      </p:sp>
      <p:sp>
        <p:nvSpPr>
          <p:cNvPr id="124934" name="AutoShape 6"/>
          <p:cNvSpPr>
            <a:spLocks/>
          </p:cNvSpPr>
          <p:nvPr/>
        </p:nvSpPr>
        <p:spPr bwMode="auto">
          <a:xfrm>
            <a:off x="7086600" y="1752600"/>
            <a:ext cx="1143000" cy="349250"/>
          </a:xfrm>
          <a:prstGeom prst="callout2">
            <a:avLst>
              <a:gd name="adj1" fmla="val 32727"/>
              <a:gd name="adj2" fmla="val -6667"/>
              <a:gd name="adj3" fmla="val 32727"/>
              <a:gd name="adj4" fmla="val -93611"/>
              <a:gd name="adj5" fmla="val 33181"/>
              <a:gd name="adj6" fmla="val -184444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Speaker</a:t>
            </a:r>
          </a:p>
        </p:txBody>
      </p:sp>
      <p:sp>
        <p:nvSpPr>
          <p:cNvPr id="124935" name="AutoShape 7"/>
          <p:cNvSpPr>
            <a:spLocks/>
          </p:cNvSpPr>
          <p:nvPr/>
        </p:nvSpPr>
        <p:spPr bwMode="auto">
          <a:xfrm>
            <a:off x="457200" y="3676650"/>
            <a:ext cx="1828800" cy="593725"/>
          </a:xfrm>
          <a:prstGeom prst="callout1">
            <a:avLst>
              <a:gd name="adj1" fmla="val 21685"/>
              <a:gd name="adj2" fmla="val 104167"/>
              <a:gd name="adj3" fmla="val 21685"/>
              <a:gd name="adj4" fmla="val 181944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 dirty="0"/>
              <a:t>Measurement Menu keys</a:t>
            </a:r>
          </a:p>
        </p:txBody>
      </p:sp>
      <p:sp>
        <p:nvSpPr>
          <p:cNvPr id="124936" name="AutoShape 8"/>
          <p:cNvSpPr>
            <a:spLocks/>
          </p:cNvSpPr>
          <p:nvPr/>
        </p:nvSpPr>
        <p:spPr bwMode="auto">
          <a:xfrm>
            <a:off x="457200" y="4800600"/>
            <a:ext cx="2095500" cy="838200"/>
          </a:xfrm>
          <a:prstGeom prst="callout1">
            <a:avLst>
              <a:gd name="adj1" fmla="val 13634"/>
              <a:gd name="adj2" fmla="val 103634"/>
              <a:gd name="adj3" fmla="val -10227"/>
              <a:gd name="adj4" fmla="val 19394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Keypad for dialling and parameter entry</a:t>
            </a:r>
          </a:p>
        </p:txBody>
      </p:sp>
      <p:sp>
        <p:nvSpPr>
          <p:cNvPr id="124937" name="AutoShape 9"/>
          <p:cNvSpPr>
            <a:spLocks/>
          </p:cNvSpPr>
          <p:nvPr/>
        </p:nvSpPr>
        <p:spPr bwMode="auto">
          <a:xfrm>
            <a:off x="533400" y="2743200"/>
            <a:ext cx="1739900" cy="349250"/>
          </a:xfrm>
          <a:prstGeom prst="callout1">
            <a:avLst>
              <a:gd name="adj1" fmla="val 32727"/>
              <a:gd name="adj2" fmla="val 104380"/>
              <a:gd name="adj3" fmla="val 30907"/>
              <a:gd name="adj4" fmla="val 224088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320x240 LCD</a:t>
            </a:r>
          </a:p>
        </p:txBody>
      </p:sp>
      <p:sp>
        <p:nvSpPr>
          <p:cNvPr id="124938" name="AutoShape 10"/>
          <p:cNvSpPr>
            <a:spLocks/>
          </p:cNvSpPr>
          <p:nvPr/>
        </p:nvSpPr>
        <p:spPr bwMode="auto">
          <a:xfrm>
            <a:off x="7162800" y="5803900"/>
            <a:ext cx="1676400" cy="593725"/>
          </a:xfrm>
          <a:prstGeom prst="callout2">
            <a:avLst>
              <a:gd name="adj1" fmla="val 19250"/>
              <a:gd name="adj2" fmla="val -4546"/>
              <a:gd name="adj3" fmla="val 19250"/>
              <a:gd name="adj4" fmla="val -42046"/>
              <a:gd name="adj5" fmla="val -94384"/>
              <a:gd name="adj6" fmla="val -8106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Microphone for speakerphone</a:t>
            </a:r>
          </a:p>
        </p:txBody>
      </p:sp>
      <p:sp>
        <p:nvSpPr>
          <p:cNvPr id="124939" name="AutoShape 11"/>
          <p:cNvSpPr>
            <a:spLocks/>
          </p:cNvSpPr>
          <p:nvPr/>
        </p:nvSpPr>
        <p:spPr bwMode="auto">
          <a:xfrm>
            <a:off x="6019800" y="6096000"/>
            <a:ext cx="1143000" cy="593725"/>
          </a:xfrm>
          <a:prstGeom prst="callout2">
            <a:avLst>
              <a:gd name="adj1" fmla="val 19250"/>
              <a:gd name="adj2" fmla="val -6667"/>
              <a:gd name="adj3" fmla="val 19250"/>
              <a:gd name="adj4" fmla="val -29028"/>
              <a:gd name="adj5" fmla="val -157486"/>
              <a:gd name="adj6" fmla="val -52222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Backlight control</a:t>
            </a:r>
          </a:p>
        </p:txBody>
      </p:sp>
      <p:sp>
        <p:nvSpPr>
          <p:cNvPr id="124940" name="AutoShape 12"/>
          <p:cNvSpPr>
            <a:spLocks/>
          </p:cNvSpPr>
          <p:nvPr/>
        </p:nvSpPr>
        <p:spPr bwMode="auto">
          <a:xfrm>
            <a:off x="7162800" y="5286375"/>
            <a:ext cx="1371600" cy="349250"/>
          </a:xfrm>
          <a:prstGeom prst="callout2">
            <a:avLst>
              <a:gd name="adj1" fmla="val 32727"/>
              <a:gd name="adj2" fmla="val -5556"/>
              <a:gd name="adj3" fmla="val 32727"/>
              <a:gd name="adj4" fmla="val -36806"/>
              <a:gd name="adj5" fmla="val -75000"/>
              <a:gd name="adj6" fmla="val -69444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On/Off key</a:t>
            </a:r>
          </a:p>
        </p:txBody>
      </p:sp>
      <p:sp>
        <p:nvSpPr>
          <p:cNvPr id="124941" name="AutoShape 13"/>
          <p:cNvSpPr>
            <a:spLocks/>
          </p:cNvSpPr>
          <p:nvPr/>
        </p:nvSpPr>
        <p:spPr bwMode="auto">
          <a:xfrm>
            <a:off x="7137400" y="4254500"/>
            <a:ext cx="2006600" cy="838200"/>
          </a:xfrm>
          <a:prstGeom prst="callout2">
            <a:avLst>
              <a:gd name="adj1" fmla="val 10556"/>
              <a:gd name="adj2" fmla="val -3796"/>
              <a:gd name="adj3" fmla="val 10556"/>
              <a:gd name="adj4" fmla="val -34810"/>
              <a:gd name="adj5" fmla="val 54106"/>
              <a:gd name="adj6" fmla="val -67088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Knob for cursor, parameter entry, Volume</a:t>
            </a:r>
          </a:p>
        </p:txBody>
      </p:sp>
      <p:sp>
        <p:nvSpPr>
          <p:cNvPr id="124942" name="AutoShape 14"/>
          <p:cNvSpPr>
            <a:spLocks/>
          </p:cNvSpPr>
          <p:nvPr/>
        </p:nvSpPr>
        <p:spPr bwMode="auto">
          <a:xfrm>
            <a:off x="7086600" y="2257425"/>
            <a:ext cx="1397000" cy="838200"/>
          </a:xfrm>
          <a:prstGeom prst="callout2">
            <a:avLst>
              <a:gd name="adj1" fmla="val 13634"/>
              <a:gd name="adj2" fmla="val -5454"/>
              <a:gd name="adj3" fmla="val 13634"/>
              <a:gd name="adj4" fmla="val -50000"/>
              <a:gd name="adj5" fmla="val 41477"/>
              <a:gd name="adj6" fmla="val -96366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Soft Keys for menu selection</a:t>
            </a:r>
          </a:p>
        </p:txBody>
      </p:sp>
      <p:sp>
        <p:nvSpPr>
          <p:cNvPr id="124943" name="AutoShape 15"/>
          <p:cNvSpPr>
            <a:spLocks/>
          </p:cNvSpPr>
          <p:nvPr/>
        </p:nvSpPr>
        <p:spPr bwMode="auto">
          <a:xfrm>
            <a:off x="7086600" y="3770313"/>
            <a:ext cx="1790700" cy="349250"/>
          </a:xfrm>
          <a:prstGeom prst="callout2">
            <a:avLst>
              <a:gd name="adj1" fmla="val 19250"/>
              <a:gd name="adj2" fmla="val -4255"/>
              <a:gd name="adj3" fmla="val 19250"/>
              <a:gd name="adj4" fmla="val -33866"/>
              <a:gd name="adj5" fmla="val 123528"/>
              <a:gd name="adj6" fmla="val -6453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Save / Enter key</a:t>
            </a:r>
            <a:endParaRPr kumimoji="0" lang="en-US" sz="1400"/>
          </a:p>
        </p:txBody>
      </p:sp>
      <p:sp>
        <p:nvSpPr>
          <p:cNvPr id="124944" name="AutoShape 16"/>
          <p:cNvSpPr>
            <a:spLocks/>
          </p:cNvSpPr>
          <p:nvPr/>
        </p:nvSpPr>
        <p:spPr bwMode="auto">
          <a:xfrm>
            <a:off x="7086600" y="3179763"/>
            <a:ext cx="1676400" cy="593725"/>
          </a:xfrm>
          <a:prstGeom prst="callout2">
            <a:avLst>
              <a:gd name="adj1" fmla="val 22222"/>
              <a:gd name="adj2" fmla="val -4546"/>
              <a:gd name="adj3" fmla="val 22222"/>
              <a:gd name="adj4" fmla="val -37972"/>
              <a:gd name="adj5" fmla="val 119444"/>
              <a:gd name="adj6" fmla="val -7272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Configuration Menu keys</a:t>
            </a:r>
          </a:p>
        </p:txBody>
      </p:sp>
      <p:sp>
        <p:nvSpPr>
          <p:cNvPr id="124945" name="AutoShape 17"/>
          <p:cNvSpPr>
            <a:spLocks/>
          </p:cNvSpPr>
          <p:nvPr/>
        </p:nvSpPr>
        <p:spPr bwMode="auto">
          <a:xfrm>
            <a:off x="4267200" y="6129547"/>
            <a:ext cx="1293813" cy="586957"/>
          </a:xfrm>
          <a:prstGeom prst="callout2">
            <a:avLst>
              <a:gd name="adj1" fmla="val 32727"/>
              <a:gd name="adj2" fmla="val -5889"/>
              <a:gd name="adj3" fmla="val 32727"/>
              <a:gd name="adj4" fmla="val -26014"/>
              <a:gd name="adj5" fmla="val -9817"/>
              <a:gd name="adj6" fmla="val -50061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 dirty="0" smtClean="0"/>
              <a:t>Battery access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 autoUpdateAnimBg="0"/>
      <p:bldP spid="124933" grpId="0" animBg="1" autoUpdateAnimBg="0"/>
      <p:bldP spid="124934" grpId="0" animBg="1" autoUpdateAnimBg="0"/>
      <p:bldP spid="124935" grpId="0" animBg="1" autoUpdateAnimBg="0"/>
      <p:bldP spid="124936" grpId="0" animBg="1" autoUpdateAnimBg="0"/>
      <p:bldP spid="124937" grpId="0" animBg="1" autoUpdateAnimBg="0"/>
      <p:bldP spid="124938" grpId="0" animBg="1" autoUpdateAnimBg="0"/>
      <p:bldP spid="124939" grpId="0" animBg="1" autoUpdateAnimBg="0"/>
      <p:bldP spid="124940" grpId="0" animBg="1" autoUpdateAnimBg="0"/>
      <p:bldP spid="124941" grpId="0" animBg="1" autoUpdateAnimBg="0"/>
      <p:bldP spid="124942" grpId="0" animBg="1" autoUpdateAnimBg="0"/>
      <p:bldP spid="124943" grpId="0" animBg="1" autoUpdateAnimBg="0"/>
      <p:bldP spid="124944" grpId="0" animBg="1" autoUpdateAnimBg="0"/>
      <p:bldP spid="12494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177" y="2261592"/>
            <a:ext cx="81422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LT51 </a:t>
            </a:r>
            <a:r>
              <a:rPr lang="en-US" dirty="0"/>
              <a:t>Connectors</a:t>
            </a:r>
          </a:p>
        </p:txBody>
      </p:sp>
      <p:sp>
        <p:nvSpPr>
          <p:cNvPr id="95260" name="AutoShape 28"/>
          <p:cNvSpPr>
            <a:spLocks/>
          </p:cNvSpPr>
          <p:nvPr/>
        </p:nvSpPr>
        <p:spPr bwMode="auto">
          <a:xfrm>
            <a:off x="152400" y="1905000"/>
            <a:ext cx="1676400" cy="338554"/>
          </a:xfrm>
          <a:prstGeom prst="callout2">
            <a:avLst>
              <a:gd name="adj1" fmla="val 32727"/>
              <a:gd name="adj2" fmla="val 104546"/>
              <a:gd name="adj3" fmla="val 32727"/>
              <a:gd name="adj4" fmla="val 124241"/>
              <a:gd name="adj5" fmla="val 506366"/>
              <a:gd name="adj6" fmla="val 144699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kumimoji="0" lang="en-US" dirty="0" smtClean="0"/>
              <a:t>AC/DC Charger</a:t>
            </a:r>
            <a:endParaRPr kumimoji="0" lang="en-US" sz="2400" b="0" dirty="0"/>
          </a:p>
        </p:txBody>
      </p:sp>
      <p:sp>
        <p:nvSpPr>
          <p:cNvPr id="95268" name="AutoShape 36"/>
          <p:cNvSpPr>
            <a:spLocks/>
          </p:cNvSpPr>
          <p:nvPr/>
        </p:nvSpPr>
        <p:spPr bwMode="auto">
          <a:xfrm>
            <a:off x="1143000" y="5359400"/>
            <a:ext cx="2019300" cy="593725"/>
          </a:xfrm>
          <a:prstGeom prst="callout2">
            <a:avLst>
              <a:gd name="adj1" fmla="val 13634"/>
              <a:gd name="adj2" fmla="val 103773"/>
              <a:gd name="adj3" fmla="val 13634"/>
              <a:gd name="adj4" fmla="val 117060"/>
              <a:gd name="adj5" fmla="val -241667"/>
              <a:gd name="adj6" fmla="val 130819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kumimoji="0" lang="en-US" dirty="0"/>
              <a:t>Transmit signals on this </a:t>
            </a:r>
            <a:r>
              <a:rPr kumimoji="0" lang="en-US" dirty="0" smtClean="0"/>
              <a:t>pair</a:t>
            </a:r>
            <a:endParaRPr kumimoji="0" lang="en-US" sz="2400" b="0" dirty="0"/>
          </a:p>
        </p:txBody>
      </p:sp>
      <p:sp>
        <p:nvSpPr>
          <p:cNvPr id="95269" name="AutoShape 37"/>
          <p:cNvSpPr>
            <a:spLocks/>
          </p:cNvSpPr>
          <p:nvPr/>
        </p:nvSpPr>
        <p:spPr bwMode="auto">
          <a:xfrm>
            <a:off x="6870700" y="5272088"/>
            <a:ext cx="1663700" cy="1082675"/>
          </a:xfrm>
          <a:prstGeom prst="callout2">
            <a:avLst>
              <a:gd name="adj1" fmla="val 10556"/>
              <a:gd name="adj2" fmla="val -4579"/>
              <a:gd name="adj3" fmla="val 10556"/>
              <a:gd name="adj4" fmla="val -25954"/>
              <a:gd name="adj5" fmla="val -124634"/>
              <a:gd name="adj6" fmla="val -48093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kumimoji="0" lang="en-US" dirty="0"/>
              <a:t>Receive and transmit on </a:t>
            </a:r>
            <a:r>
              <a:rPr kumimoji="0" lang="en-US" dirty="0" smtClean="0"/>
              <a:t>this </a:t>
            </a:r>
            <a:r>
              <a:rPr kumimoji="0" lang="en-US" dirty="0"/>
              <a:t>pair, </a:t>
            </a:r>
            <a:r>
              <a:rPr kumimoji="0" lang="en-US" dirty="0" smtClean="0"/>
              <a:t>DMM, TDR  </a:t>
            </a:r>
            <a:r>
              <a:rPr kumimoji="0" lang="en-US" dirty="0"/>
              <a:t>functions</a:t>
            </a:r>
          </a:p>
        </p:txBody>
      </p:sp>
      <p:sp>
        <p:nvSpPr>
          <p:cNvPr id="95271" name="AutoShape 39"/>
          <p:cNvSpPr>
            <a:spLocks/>
          </p:cNvSpPr>
          <p:nvPr/>
        </p:nvSpPr>
        <p:spPr bwMode="auto">
          <a:xfrm>
            <a:off x="6477000" y="1871663"/>
            <a:ext cx="1676400" cy="593725"/>
          </a:xfrm>
          <a:prstGeom prst="callout3">
            <a:avLst>
              <a:gd name="adj1" fmla="val 19250"/>
              <a:gd name="adj2" fmla="val 104546"/>
              <a:gd name="adj3" fmla="val 19250"/>
              <a:gd name="adj4" fmla="val 120926"/>
              <a:gd name="adj5" fmla="val 167917"/>
              <a:gd name="adj6" fmla="val 120926"/>
              <a:gd name="adj7" fmla="val 316579"/>
              <a:gd name="adj8" fmla="val 4772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kumimoji="0" lang="en-US"/>
              <a:t>USB socket for PC connection</a:t>
            </a:r>
          </a:p>
        </p:txBody>
      </p:sp>
      <p:sp>
        <p:nvSpPr>
          <p:cNvPr id="95273" name="AutoShape 41"/>
          <p:cNvSpPr>
            <a:spLocks/>
          </p:cNvSpPr>
          <p:nvPr/>
        </p:nvSpPr>
        <p:spPr bwMode="auto">
          <a:xfrm>
            <a:off x="3429000" y="1981200"/>
            <a:ext cx="952500" cy="349250"/>
          </a:xfrm>
          <a:prstGeom prst="callout2">
            <a:avLst>
              <a:gd name="adj1" fmla="val 32727"/>
              <a:gd name="adj2" fmla="val 108000"/>
              <a:gd name="adj3" fmla="val 32727"/>
              <a:gd name="adj4" fmla="val 130833"/>
              <a:gd name="adj5" fmla="val 510000"/>
              <a:gd name="adj6" fmla="val 154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kumimoji="0" lang="en-US"/>
              <a:t>Ground</a:t>
            </a:r>
            <a:endParaRPr kumimoji="0"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0" grpId="0" animBg="1" autoUpdateAnimBg="0"/>
      <p:bldP spid="95268" grpId="0" animBg="1" autoUpdateAnimBg="0"/>
      <p:bldP spid="95269" grpId="0" animBg="1" autoUpdateAnimBg="0"/>
      <p:bldP spid="95271" grpId="0" animBg="1" autoUpdateAnimBg="0"/>
      <p:bldP spid="9527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LT51 features</a:t>
            </a: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Selective </a:t>
            </a:r>
            <a:r>
              <a:rPr lang="en-US" dirty="0"/>
              <a:t>Level Meter</a:t>
            </a:r>
          </a:p>
          <a:p>
            <a:r>
              <a:rPr lang="en-US" dirty="0"/>
              <a:t>Spectrum </a:t>
            </a:r>
            <a:r>
              <a:rPr lang="en-US" dirty="0" err="1"/>
              <a:t>Analyser</a:t>
            </a:r>
            <a:r>
              <a:rPr lang="en-US" dirty="0"/>
              <a:t> with </a:t>
            </a:r>
            <a:r>
              <a:rPr lang="en-US" dirty="0" smtClean="0"/>
              <a:t>zoom</a:t>
            </a:r>
            <a:endParaRPr lang="en-US" dirty="0"/>
          </a:p>
          <a:p>
            <a:r>
              <a:rPr lang="en-US" dirty="0" smtClean="0"/>
              <a:t>Level Generator (totally independent operation)</a:t>
            </a:r>
          </a:p>
          <a:p>
            <a:r>
              <a:rPr lang="en-US" dirty="0" smtClean="0"/>
              <a:t>DMM - AC/DC voltage, Loop current, </a:t>
            </a:r>
            <a:r>
              <a:rPr lang="en-US" dirty="0" err="1" smtClean="0"/>
              <a:t>nF</a:t>
            </a:r>
            <a:r>
              <a:rPr lang="en-US" dirty="0" smtClean="0"/>
              <a:t> and </a:t>
            </a:r>
            <a:r>
              <a:rPr lang="en-US" dirty="0" smtClean="0">
                <a:sym typeface="Symbol" pitchFamily="18" charset="2"/>
              </a:rPr>
              <a:t></a:t>
            </a:r>
            <a:endParaRPr lang="en-US" dirty="0"/>
          </a:p>
          <a:p>
            <a:r>
              <a:rPr lang="en-US" dirty="0"/>
              <a:t>Return </a:t>
            </a:r>
            <a:r>
              <a:rPr lang="en-US" dirty="0" smtClean="0"/>
              <a:t>Loss / Impedance Meter</a:t>
            </a:r>
          </a:p>
          <a:p>
            <a:r>
              <a:rPr lang="en-US" dirty="0" smtClean="0"/>
              <a:t>Balance Meter</a:t>
            </a:r>
            <a:endParaRPr lang="en-US" dirty="0"/>
          </a:p>
          <a:p>
            <a:r>
              <a:rPr lang="en-US" dirty="0" smtClean="0"/>
              <a:t>TDR </a:t>
            </a:r>
            <a:endParaRPr lang="en-US" dirty="0"/>
          </a:p>
          <a:p>
            <a:r>
              <a:rPr lang="en-US" dirty="0" smtClean="0"/>
              <a:t>POTS – Ring detect, DTMF </a:t>
            </a:r>
            <a:r>
              <a:rPr lang="en-US" dirty="0" err="1" smtClean="0"/>
              <a:t>dialling</a:t>
            </a:r>
            <a:r>
              <a:rPr lang="en-US" dirty="0" smtClean="0"/>
              <a:t>, </a:t>
            </a:r>
            <a:r>
              <a:rPr lang="en-US" dirty="0" err="1" smtClean="0"/>
              <a:t>handsfree</a:t>
            </a:r>
            <a:r>
              <a:rPr lang="en-US" dirty="0" smtClean="0"/>
              <a:t> voice</a:t>
            </a:r>
          </a:p>
          <a:p>
            <a:r>
              <a:rPr lang="en-US" dirty="0" smtClean="0"/>
              <a:t>Option: Insulation Meter,  Resistance Fault Location(RFL)</a:t>
            </a:r>
          </a:p>
          <a:p>
            <a:r>
              <a:rPr lang="en-US" dirty="0" smtClean="0"/>
              <a:t>Option: SELT for copper pairs </a:t>
            </a:r>
            <a:r>
              <a:rPr lang="en-US" dirty="0" err="1" smtClean="0"/>
              <a:t>upto</a:t>
            </a:r>
            <a:r>
              <a:rPr lang="en-US" dirty="0" smtClean="0"/>
              <a:t> 3km with far end O/C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LT51 </a:t>
            </a:r>
            <a:r>
              <a:rPr lang="en-US" dirty="0"/>
              <a:t>Operation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0" lang="en-US" dirty="0" smtClean="0"/>
              <a:t>Press </a:t>
            </a:r>
            <a:r>
              <a:rPr kumimoji="0" lang="en-US" dirty="0"/>
              <a:t>the red       key to toggle the LT51 ON / OFF.</a:t>
            </a:r>
            <a:endParaRPr kumimoji="0" lang="en-US" b="1" dirty="0"/>
          </a:p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0" lang="en-US" dirty="0"/>
              <a:t>To force unit OFF, press and hold the      key &gt; 5s.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0" lang="en-US" dirty="0" smtClean="0"/>
              <a:t>Default setup: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0" lang="en-US" dirty="0" smtClean="0"/>
              <a:t>Separate receiver / transmitter (TX-RX setting or 4-wire)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0" lang="en-US" dirty="0" smtClean="0"/>
              <a:t>Transmitter off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0" lang="en-US" dirty="0" smtClean="0"/>
              <a:t>600 </a:t>
            </a:r>
            <a:r>
              <a:rPr lang="en-US" dirty="0" smtClean="0">
                <a:sym typeface="Symbol" pitchFamily="18" charset="2"/>
              </a:rPr>
              <a:t> impedance</a:t>
            </a:r>
            <a:endParaRPr kumimoji="0" lang="en-US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0" lang="en-US" dirty="0" smtClean="0"/>
              <a:t>Receiver input: bridging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0" lang="en-US" dirty="0" smtClean="0"/>
              <a:t>Receiver Span: 0 – 18 kHz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0" lang="en-US" dirty="0" smtClean="0"/>
              <a:t>Total RMS (noise + tones)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en-US" dirty="0"/>
              <a:t>	</a:t>
            </a:r>
            <a:r>
              <a:rPr kumimoji="0" lang="en-US" dirty="0" smtClean="0"/>
              <a:t>across 18 kHz displayed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endParaRPr kumimoji="0" lang="en-US" b="1" dirty="0"/>
          </a:p>
        </p:txBody>
      </p:sp>
      <p:pic>
        <p:nvPicPr>
          <p:cNvPr id="48138" name="Picture 10" descr="C:\A51\Images\onoff_pp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381000" cy="323850"/>
          </a:xfrm>
          <a:prstGeom prst="rect">
            <a:avLst/>
          </a:prstGeom>
          <a:noFill/>
        </p:spPr>
      </p:pic>
      <p:pic>
        <p:nvPicPr>
          <p:cNvPr id="48139" name="Picture 11" descr="C:\A51\Images\onoff_pp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204864"/>
            <a:ext cx="381000" cy="323850"/>
          </a:xfrm>
          <a:prstGeom prst="rect">
            <a:avLst/>
          </a:prstGeom>
          <a:noFill/>
        </p:spPr>
      </p:pic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33056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measurement</a:t>
            </a: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 the signal to measure to the </a:t>
            </a:r>
            <a:r>
              <a:rPr lang="en-US" dirty="0" err="1" smtClean="0"/>
              <a:t>RTXa</a:t>
            </a:r>
            <a:r>
              <a:rPr lang="en-US" dirty="0" smtClean="0"/>
              <a:t>-b terminals.</a:t>
            </a:r>
          </a:p>
          <a:p>
            <a:r>
              <a:rPr lang="en-US" dirty="0" smtClean="0"/>
              <a:t>Press the        key and set the input impedance by toggling [f1]. Set bridging or terminated, by toggling [f2]</a:t>
            </a:r>
          </a:p>
          <a:p>
            <a:r>
              <a:rPr lang="en-US" dirty="0" smtClean="0"/>
              <a:t>Press [f3] to set auto-range to LVL only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126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64502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133600"/>
            <a:ext cx="504825" cy="33337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3376384"/>
            <a:ext cx="5299364" cy="27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Selective Level Meter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level at any </a:t>
            </a:r>
            <a:r>
              <a:rPr lang="en-US" dirty="0" smtClean="0"/>
              <a:t>frequency from 200 Hz - 2.2 MHz</a:t>
            </a:r>
            <a:endParaRPr lang="en-US" dirty="0"/>
          </a:p>
          <a:p>
            <a:r>
              <a:rPr lang="en-US" dirty="0" smtClean="0"/>
              <a:t>Press        </a:t>
            </a:r>
            <a:r>
              <a:rPr lang="en-US" dirty="0"/>
              <a:t>key then [f1] </a:t>
            </a:r>
          </a:p>
          <a:p>
            <a:pPr>
              <a:buFontTx/>
              <a:buNone/>
            </a:pPr>
            <a:r>
              <a:rPr lang="en-US" dirty="0"/>
              <a:t>    to </a:t>
            </a:r>
            <a:r>
              <a:rPr lang="en-US" dirty="0" smtClean="0"/>
              <a:t>select “Level Noise”.</a:t>
            </a:r>
            <a:endParaRPr lang="en-US" dirty="0"/>
          </a:p>
          <a:p>
            <a:r>
              <a:rPr lang="en-US" dirty="0"/>
              <a:t>Press        key, then [f2]</a:t>
            </a:r>
          </a:p>
          <a:p>
            <a:pPr>
              <a:buFontTx/>
              <a:buNone/>
            </a:pPr>
            <a:r>
              <a:rPr lang="en-US" dirty="0"/>
              <a:t>    to set </a:t>
            </a:r>
            <a:r>
              <a:rPr lang="en-US" dirty="0" smtClean="0"/>
              <a:t>the Centre </a:t>
            </a:r>
            <a:r>
              <a:rPr lang="en-US" dirty="0"/>
              <a:t>frequency.</a:t>
            </a:r>
          </a:p>
          <a:p>
            <a:r>
              <a:rPr lang="en-US" dirty="0" smtClean="0"/>
              <a:t>By default the BW is set to 25Hz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for level measurement.</a:t>
            </a:r>
            <a:endParaRPr lang="en-US" dirty="0" smtClean="0"/>
          </a:p>
          <a:p>
            <a:r>
              <a:rPr lang="en-US" dirty="0" smtClean="0"/>
              <a:t>Press </a:t>
            </a:r>
            <a:r>
              <a:rPr lang="en-US" dirty="0"/>
              <a:t>[f3] </a:t>
            </a:r>
            <a:r>
              <a:rPr lang="en-US" dirty="0" smtClean="0"/>
              <a:t>to </a:t>
            </a:r>
            <a:r>
              <a:rPr lang="en-US" dirty="0" smtClean="0"/>
              <a:t>select a BW of</a:t>
            </a:r>
            <a:r>
              <a:rPr lang="en-US" dirty="0" smtClean="0"/>
              <a:t> 1.74 or 3.1 kHz for noise measurement.</a:t>
            </a:r>
          </a:p>
          <a:p>
            <a:r>
              <a:rPr lang="en-US" dirty="0" smtClean="0"/>
              <a:t>Cancel Selective mode, by setting BW to Wide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1979712" y="2132856"/>
          <a:ext cx="495300" cy="333375"/>
        </p:xfrm>
        <a:graphic>
          <a:graphicData uri="http://schemas.openxmlformats.org/presentationml/2006/ole">
            <p:oleObj spid="_x0000_s113669" name="Bitmap Image" r:id="rId3" imgW="495369" imgH="333333" progId="PBrush">
              <p:embed/>
            </p:oleObj>
          </a:graphicData>
        </a:graphic>
      </p:graphicFrame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1979712" y="2996952"/>
          <a:ext cx="504825" cy="333375"/>
        </p:xfrm>
        <a:graphic>
          <a:graphicData uri="http://schemas.openxmlformats.org/presentationml/2006/ole">
            <p:oleObj spid="_x0000_s113670" name="Bitmap Image" r:id="rId4" imgW="504762" imgH="333333" progId="PBrush">
              <p:embed/>
            </p:oleObj>
          </a:graphicData>
        </a:graphic>
      </p:graphicFrame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27687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Spectrum Analyser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Zoom in on any frequency up to </a:t>
            </a:r>
            <a:r>
              <a:rPr lang="en-US" dirty="0" smtClean="0"/>
              <a:t>2.4 </a:t>
            </a:r>
            <a:r>
              <a:rPr lang="en-US" dirty="0"/>
              <a:t>MHz</a:t>
            </a:r>
          </a:p>
          <a:p>
            <a:r>
              <a:rPr lang="en-US" dirty="0"/>
              <a:t>spans from </a:t>
            </a:r>
            <a:r>
              <a:rPr lang="en-US" dirty="0" smtClean="0"/>
              <a:t>4.5, 9.0, 18.0 to 600 kHz, 1.2 &amp; 2.4 </a:t>
            </a:r>
            <a:r>
              <a:rPr lang="en-US" dirty="0"/>
              <a:t>MHz</a:t>
            </a:r>
          </a:p>
          <a:p>
            <a:r>
              <a:rPr lang="en-US" dirty="0" smtClean="0"/>
              <a:t>Set </a:t>
            </a:r>
            <a:r>
              <a:rPr lang="en-US" dirty="0"/>
              <a:t>up as for Selective Meter, then press        </a:t>
            </a:r>
            <a:r>
              <a:rPr lang="en-US" dirty="0" smtClean="0"/>
              <a:t>key</a:t>
            </a:r>
          </a:p>
          <a:p>
            <a:r>
              <a:rPr lang="en-US" dirty="0" smtClean="0"/>
              <a:t>Use marker to selectively measure level of peaks</a:t>
            </a:r>
          </a:p>
          <a:p>
            <a:r>
              <a:rPr lang="en-US" dirty="0" smtClean="0"/>
              <a:t>Total RMS across span BW (all peaks) is also displayed</a:t>
            </a:r>
            <a:endParaRPr lang="en-US" dirty="0"/>
          </a:p>
        </p:txBody>
      </p:sp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3347864" y="3861048"/>
          <a:ext cx="3048000" cy="2286000"/>
        </p:xfrm>
        <a:graphic>
          <a:graphicData uri="http://schemas.openxmlformats.org/presentationml/2006/ole">
            <p:oleObj spid="_x0000_s115718" name="Bitmap Image" r:id="rId3" imgW="3048426" imgH="2285714" progId="PBrush">
              <p:embed/>
            </p:oleObj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6660232" y="2564904"/>
          <a:ext cx="495300" cy="333375"/>
        </p:xfrm>
        <a:graphic>
          <a:graphicData uri="http://schemas.openxmlformats.org/presentationml/2006/ole">
            <p:oleObj spid="_x0000_s115719" name="Bitmap Image" r:id="rId4" imgW="495369" imgH="33333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.pot">
  <a:themeElements>
    <a:clrScheme name="Contemporary.po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.po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.po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.po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Designs\Contemporary.pot</Template>
  <TotalTime>8233</TotalTime>
  <Words>1037</Words>
  <Application>Microsoft Office PowerPoint</Application>
  <PresentationFormat>On-screen Show (4:3)</PresentationFormat>
  <Paragraphs>195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Symbol</vt:lpstr>
      <vt:lpstr>Times New Roman</vt:lpstr>
      <vt:lpstr>Calibri</vt:lpstr>
      <vt:lpstr>Contemporary.pot</vt:lpstr>
      <vt:lpstr>Bitmap Image</vt:lpstr>
      <vt:lpstr>H HEUER INSTRUMENTS</vt:lpstr>
      <vt:lpstr>LT51 Applications</vt:lpstr>
      <vt:lpstr>LT51 Line Tester</vt:lpstr>
      <vt:lpstr>LT51 Connectors</vt:lpstr>
      <vt:lpstr>LT51 features</vt:lpstr>
      <vt:lpstr>LT51 Operation</vt:lpstr>
      <vt:lpstr>Level measurement</vt:lpstr>
      <vt:lpstr>Selective Level Meter</vt:lpstr>
      <vt:lpstr>Spectrum Analyser</vt:lpstr>
      <vt:lpstr>Level Generator</vt:lpstr>
      <vt:lpstr>Return Loss</vt:lpstr>
      <vt:lpstr>DC or AC Voltage</vt:lpstr>
      <vt:lpstr>Line Continuity - TDR</vt:lpstr>
      <vt:lpstr>RF Testing (eg. SSB PLCC)</vt:lpstr>
      <vt:lpstr>PLCC Testing (cont.)</vt:lpstr>
      <vt:lpstr>PLCC Testing (cont.)</vt:lpstr>
      <vt:lpstr>PLCC Testing (cont.)</vt:lpstr>
      <vt:lpstr>Impedance Magnitude</vt:lpstr>
      <vt:lpstr>Return Loss of Coupling Device</vt:lpstr>
      <vt:lpstr>Save / Recall Measurements</vt:lpstr>
      <vt:lpstr>PC Interface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Transmission Measuring Set TMS A41</dc:title>
  <dc:creator>heuer</dc:creator>
  <cp:lastModifiedBy>Dirk</cp:lastModifiedBy>
  <cp:revision>306</cp:revision>
  <cp:lastPrinted>2011-11-12T03:29:33Z</cp:lastPrinted>
  <dcterms:created xsi:type="dcterms:W3CDTF">2002-05-23T03:44:42Z</dcterms:created>
  <dcterms:modified xsi:type="dcterms:W3CDTF">2019-03-25T04:16:01Z</dcterms:modified>
</cp:coreProperties>
</file>